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63"/>
  </p:notesMasterIdLst>
  <p:handoutMasterIdLst>
    <p:handoutMasterId r:id="rId64"/>
  </p:handoutMasterIdLst>
  <p:sldIdLst>
    <p:sldId id="256" r:id="rId2"/>
    <p:sldId id="394" r:id="rId3"/>
    <p:sldId id="457" r:id="rId4"/>
    <p:sldId id="455" r:id="rId5"/>
    <p:sldId id="515" r:id="rId6"/>
    <p:sldId id="549" r:id="rId7"/>
    <p:sldId id="550" r:id="rId8"/>
    <p:sldId id="993" r:id="rId9"/>
    <p:sldId id="994" r:id="rId10"/>
    <p:sldId id="706" r:id="rId11"/>
    <p:sldId id="456" r:id="rId12"/>
    <p:sldId id="884" r:id="rId13"/>
    <p:sldId id="885" r:id="rId14"/>
    <p:sldId id="877" r:id="rId15"/>
    <p:sldId id="878" r:id="rId16"/>
    <p:sldId id="879" r:id="rId17"/>
    <p:sldId id="588" r:id="rId18"/>
    <p:sldId id="941" r:id="rId19"/>
    <p:sldId id="487" r:id="rId20"/>
    <p:sldId id="995" r:id="rId21"/>
    <p:sldId id="465" r:id="rId22"/>
    <p:sldId id="438" r:id="rId23"/>
    <p:sldId id="887" r:id="rId24"/>
    <p:sldId id="888" r:id="rId25"/>
    <p:sldId id="889" r:id="rId26"/>
    <p:sldId id="890" r:id="rId27"/>
    <p:sldId id="891" r:id="rId28"/>
    <p:sldId id="898" r:id="rId29"/>
    <p:sldId id="899" r:id="rId30"/>
    <p:sldId id="808" r:id="rId31"/>
    <p:sldId id="886" r:id="rId32"/>
    <p:sldId id="892" r:id="rId33"/>
    <p:sldId id="893" r:id="rId34"/>
    <p:sldId id="807" r:id="rId35"/>
    <p:sldId id="742" r:id="rId36"/>
    <p:sldId id="743" r:id="rId37"/>
    <p:sldId id="896" r:id="rId38"/>
    <p:sldId id="897" r:id="rId39"/>
    <p:sldId id="895" r:id="rId40"/>
    <p:sldId id="901" r:id="rId41"/>
    <p:sldId id="902" r:id="rId42"/>
    <p:sldId id="903" r:id="rId43"/>
    <p:sldId id="900" r:id="rId44"/>
    <p:sldId id="904" r:id="rId45"/>
    <p:sldId id="938" r:id="rId46"/>
    <p:sldId id="905" r:id="rId47"/>
    <p:sldId id="939" r:id="rId48"/>
    <p:sldId id="940" r:id="rId49"/>
    <p:sldId id="744" r:id="rId50"/>
    <p:sldId id="484" r:id="rId51"/>
    <p:sldId id="485" r:id="rId52"/>
    <p:sldId id="461" r:id="rId53"/>
    <p:sldId id="442" r:id="rId54"/>
    <p:sldId id="444" r:id="rId55"/>
    <p:sldId id="668" r:id="rId56"/>
    <p:sldId id="447" r:id="rId57"/>
    <p:sldId id="669" r:id="rId58"/>
    <p:sldId id="448" r:id="rId59"/>
    <p:sldId id="670" r:id="rId60"/>
    <p:sldId id="446" r:id="rId61"/>
    <p:sldId id="433" r:id="rId6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231">
          <p15:clr>
            <a:srgbClr val="A4A3A4"/>
          </p15:clr>
        </p15:guide>
        <p15:guide id="2" pos="389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C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24" y="68"/>
      </p:cViewPr>
      <p:guideLst>
        <p:guide orient="horz" pos="2231"/>
        <p:guide pos="389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2021/5/5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1</a:t>
            </a: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pPr marL="158750" indent="0">
              <a:buNone/>
            </a:pP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pPr>
              <a:buFont typeface="Wingdings" panose="05000000000000000000" charset="0"/>
              <a:buChar char="l"/>
            </a:pPr>
            <a:r>
              <a:rPr lang="zh-CN" altLang="en-US"/>
              <a:t>如果感興趣的内容名稱在當前節點的CS中找到匹配項，則將相應的内容數據攜帶到請求節點； 否則，興趣封包將搜索該節點的PIT。 如果興趣封包可以在PIT中找到匹配項，則興趣封包只需要等待數據封包回傳即可。 否則，興趣封包搜索該節點的FIB，然後根據出口接口將興趣封包轉發到下一個節點。</a:t>
            </a:r>
          </a:p>
          <a:p>
            <a:pPr>
              <a:buFont typeface="Wingdings" panose="05000000000000000000" charset="0"/>
              <a:buChar char="l"/>
            </a:pPr>
            <a:r>
              <a:rPr lang="zh-CN" altLang="en-US"/>
              <a:t>數據</a:t>
            </a:r>
            <a:r>
              <a:rPr lang="zh-CN" altLang="en-US">
                <a:sym typeface="+mn-ea"/>
              </a:rPr>
              <a:t>封</a:t>
            </a:r>
            <a:r>
              <a:rPr lang="zh-CN" altLang="en-US"/>
              <a:t>包在當前節點的PIT中找到匹配項，然後將其轉發到除其前節點之外的所有鄰居節點。 然後，數據</a:t>
            </a:r>
            <a:r>
              <a:rPr lang="zh-CN" altLang="en-US">
                <a:sym typeface="+mn-ea"/>
              </a:rPr>
              <a:t>封</a:t>
            </a:r>
            <a:r>
              <a:rPr lang="zh-CN" altLang="en-US"/>
              <a:t>包搜索節點的CS。 如果CS不滿，則將內容緩存到CS。 否則，執行替換策略。</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標題投影片" type="title">
  <p:cSld name="TITLE">
    <p:spTree>
      <p:nvGrpSpPr>
        <p:cNvPr id="1" name="Shape 22"/>
        <p:cNvGrpSpPr/>
        <p:nvPr/>
      </p:nvGrpSpPr>
      <p:grpSpPr>
        <a:xfrm>
          <a:off x="0" y="0"/>
          <a:ext cx="0" cy="0"/>
          <a:chOff x="0" y="0"/>
          <a:chExt cx="0" cy="0"/>
        </a:xfrm>
      </p:grpSpPr>
      <p:grpSp>
        <p:nvGrpSpPr>
          <p:cNvPr id="23" name="Google Shape;23;p2"/>
          <p:cNvGrpSpPr/>
          <p:nvPr/>
        </p:nvGrpSpPr>
        <p:grpSpPr>
          <a:xfrm>
            <a:off x="0" y="-8467"/>
            <a:ext cx="12192000" cy="6866467"/>
            <a:chOff x="0" y="-8467"/>
            <a:chExt cx="12192000" cy="6866467"/>
          </a:xfrm>
        </p:grpSpPr>
        <p:cxnSp>
          <p:nvCxnSpPr>
            <p:cNvPr id="24" name="Google Shape;24;p2"/>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5" name="Google Shape;25;p2"/>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6" name="Google Shape;26;p2"/>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411"/>
              </a:schemeClr>
            </a:solidFill>
            <a:ln>
              <a:noFill/>
            </a:ln>
          </p:spPr>
        </p:sp>
        <p:sp>
          <p:nvSpPr>
            <p:cNvPr id="27" name="Google Shape;27;p2"/>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2"/>
            <p:cNvSpPr/>
            <p:nvPr/>
          </p:nvSpPr>
          <p:spPr>
            <a:xfrm>
              <a:off x="8932333" y="3048000"/>
              <a:ext cx="3259667" cy="3810000"/>
            </a:xfrm>
            <a:prstGeom prst="triangle">
              <a:avLst>
                <a:gd name="adj" fmla="val 100000"/>
              </a:avLst>
            </a:prstGeom>
            <a:solidFill>
              <a:schemeClr val="accent2">
                <a:alpha val="7137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29;p2"/>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7C891D">
                <a:alpha val="69411"/>
              </a:srgbClr>
            </a:solidFill>
            <a:ln>
              <a:noFill/>
            </a:ln>
          </p:spPr>
        </p:sp>
        <p:sp>
          <p:nvSpPr>
            <p:cNvPr id="30" name="Google Shape;30;p2"/>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89B8D4">
                <a:alpha val="69411"/>
              </a:srgbClr>
            </a:solidFill>
            <a:ln>
              <a:noFill/>
            </a:ln>
          </p:spPr>
        </p:sp>
        <p:sp>
          <p:nvSpPr>
            <p:cNvPr id="31" name="Google Shape;31;p2"/>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313"/>
              </a:schemeClr>
            </a:solidFill>
            <a:ln>
              <a:noFill/>
            </a:ln>
          </p:spPr>
        </p:sp>
        <p:sp>
          <p:nvSpPr>
            <p:cNvPr id="32" name="Google Shape;32;p2"/>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33;p2"/>
            <p:cNvSpPr/>
            <p:nvPr/>
          </p:nvSpPr>
          <p:spPr>
            <a:xfrm rot="10800000">
              <a:off x="0" y="0"/>
              <a:ext cx="842596" cy="5666154"/>
            </a:xfrm>
            <a:prstGeom prst="triangle">
              <a:avLst>
                <a:gd name="adj" fmla="val 100000"/>
              </a:avLst>
            </a:prstGeom>
            <a:solidFill>
              <a:schemeClr val="accent1">
                <a:alpha val="8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34" name="Google Shape;34;p2"/>
          <p:cNvSpPr txBox="1">
            <a:spLocks noGrp="1"/>
          </p:cNvSpPr>
          <p:nvPr>
            <p:ph type="ctrTitle"/>
          </p:nvPr>
        </p:nvSpPr>
        <p:spPr>
          <a:xfrm>
            <a:off x="677334" y="2404534"/>
            <a:ext cx="9261139" cy="1646302"/>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Clr>
                <a:schemeClr val="accent1"/>
              </a:buClr>
              <a:buSzPts val="4000"/>
              <a:buFont typeface="Times New Roman" panose="02020603050405020304"/>
              <a:buNone/>
              <a:defRPr sz="40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
          <p:cNvSpPr txBox="1">
            <a:spLocks noGrp="1"/>
          </p:cNvSpPr>
          <p:nvPr>
            <p:ph type="subTitle" idx="1"/>
          </p:nvPr>
        </p:nvSpPr>
        <p:spPr>
          <a:xfrm>
            <a:off x="674160" y="4050833"/>
            <a:ext cx="9264313" cy="1096899"/>
          </a:xfrm>
          <a:prstGeom prst="rect">
            <a:avLst/>
          </a:prstGeom>
          <a:noFill/>
          <a:ln>
            <a:noFill/>
          </a:ln>
        </p:spPr>
        <p:txBody>
          <a:bodyPr spcFirstLastPara="1" wrap="square" lIns="91425" tIns="45700" rIns="91425" bIns="45700" anchor="t" anchorCtr="0">
            <a:noAutofit/>
          </a:bodyPr>
          <a:lstStyle>
            <a:lvl1pPr lvl="0" algn="r">
              <a:lnSpc>
                <a:spcPct val="100000"/>
              </a:lnSpc>
              <a:spcBef>
                <a:spcPts val="1000"/>
              </a:spcBef>
              <a:spcAft>
                <a:spcPts val="0"/>
              </a:spcAft>
              <a:buSzPts val="1920"/>
              <a:buNone/>
              <a:defRPr sz="2400">
                <a:solidFill>
                  <a:srgbClr val="7F7F7F"/>
                </a:solidFill>
              </a:defRPr>
            </a:lvl1pPr>
            <a:lvl2pPr lvl="1" algn="ctr">
              <a:lnSpc>
                <a:spcPct val="100000"/>
              </a:lnSpc>
              <a:spcBef>
                <a:spcPts val="1000"/>
              </a:spcBef>
              <a:spcAft>
                <a:spcPts val="0"/>
              </a:spcAft>
              <a:buSzPts val="1600"/>
              <a:buNone/>
              <a:defRPr>
                <a:solidFill>
                  <a:srgbClr val="888888"/>
                </a:solidFill>
              </a:defRPr>
            </a:lvl2pPr>
            <a:lvl3pPr lvl="2" algn="ctr">
              <a:lnSpc>
                <a:spcPct val="100000"/>
              </a:lnSpc>
              <a:spcBef>
                <a:spcPts val="1000"/>
              </a:spcBef>
              <a:spcAft>
                <a:spcPts val="0"/>
              </a:spcAft>
              <a:buSzPts val="1440"/>
              <a:buNone/>
              <a:defRPr>
                <a:solidFill>
                  <a:srgbClr val="888888"/>
                </a:solidFill>
              </a:defRPr>
            </a:lvl3pPr>
            <a:lvl4pPr lvl="3" algn="ctr">
              <a:lnSpc>
                <a:spcPct val="100000"/>
              </a:lnSpc>
              <a:spcBef>
                <a:spcPts val="1000"/>
              </a:spcBef>
              <a:spcAft>
                <a:spcPts val="0"/>
              </a:spcAft>
              <a:buSzPts val="1280"/>
              <a:buNone/>
              <a:defRPr>
                <a:solidFill>
                  <a:srgbClr val="888888"/>
                </a:solidFill>
              </a:defRPr>
            </a:lvl4pPr>
            <a:lvl5pPr lvl="4" algn="ctr">
              <a:lnSpc>
                <a:spcPct val="100000"/>
              </a:lnSpc>
              <a:spcBef>
                <a:spcPts val="1000"/>
              </a:spcBef>
              <a:spcAft>
                <a:spcPts val="0"/>
              </a:spcAft>
              <a:buSzPts val="128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a:endParaRPr/>
          </a:p>
        </p:txBody>
      </p:sp>
      <p:sp>
        <p:nvSpPr>
          <p:cNvPr id="36" name="Google Shape;36;p2"/>
          <p:cNvSpPr txBox="1">
            <a:spLocks noGrp="1"/>
          </p:cNvSpPr>
          <p:nvPr>
            <p:ph type="dt" idx="10"/>
          </p:nvPr>
        </p:nvSpPr>
        <p:spPr>
          <a:xfrm>
            <a:off x="8807510" y="6360169"/>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
          <p:cNvSpPr txBox="1">
            <a:spLocks noGrp="1"/>
          </p:cNvSpPr>
          <p:nvPr>
            <p:ph type="ftr" idx="11"/>
          </p:nvPr>
        </p:nvSpPr>
        <p:spPr>
          <a:xfrm>
            <a:off x="677333" y="6360168"/>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
          <p:cNvSpPr txBox="1">
            <a:spLocks noGrp="1"/>
          </p:cNvSpPr>
          <p:nvPr>
            <p:ph type="sldNum" idx="12"/>
          </p:nvPr>
        </p:nvSpPr>
        <p:spPr>
          <a:xfrm>
            <a:off x="10027577" y="6360169"/>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t>‹#›</a:t>
            </a:fld>
            <a:endParaRPr lang="zh-TW"/>
          </a:p>
        </p:txBody>
      </p:sp>
      <p:pic>
        <p:nvPicPr>
          <p:cNvPr id="39" name="Google Shape;39;p2"/>
          <p:cNvPicPr preferRelativeResize="0"/>
          <p:nvPr/>
        </p:nvPicPr>
        <p:blipFill rotWithShape="1">
          <a:blip r:embed="rId2"/>
          <a:srcRect/>
          <a:stretch>
            <a:fillRect/>
          </a:stretch>
        </p:blipFill>
        <p:spPr>
          <a:xfrm>
            <a:off x="10803510" y="6406487"/>
            <a:ext cx="1266570" cy="33053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標題與說明文字">
  <p:cSld name="標題與說明文字">
    <p:spTree>
      <p:nvGrpSpPr>
        <p:cNvPr id="1" name="Shape 92"/>
        <p:cNvGrpSpPr/>
        <p:nvPr/>
      </p:nvGrpSpPr>
      <p:grpSpPr>
        <a:xfrm>
          <a:off x="0" y="0"/>
          <a:ext cx="0" cy="0"/>
          <a:chOff x="0" y="0"/>
          <a:chExt cx="0" cy="0"/>
        </a:xfrm>
      </p:grpSpPr>
      <p:sp>
        <p:nvSpPr>
          <p:cNvPr id="93" name="Google Shape;93;p11"/>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4400"/>
              <a:buFont typeface="Times New Roman" panose="02020603050405020304"/>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1"/>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SzPts val="1440"/>
              <a:buNone/>
              <a:defRPr sz="1800">
                <a:solidFill>
                  <a:srgbClr val="3F3F3F"/>
                </a:solidFill>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a:endParaRPr/>
          </a:p>
        </p:txBody>
      </p:sp>
      <p:sp>
        <p:nvSpPr>
          <p:cNvPr id="95" name="Google Shape;95;p1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t>‹#›</a:t>
            </a:fld>
            <a:endParaRPr lang="zh-TW"/>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引述 (含標題)">
  <p:cSld name="引述 (含標題)">
    <p:spTree>
      <p:nvGrpSpPr>
        <p:cNvPr id="1" name="Shape 98"/>
        <p:cNvGrpSpPr/>
        <p:nvPr/>
      </p:nvGrpSpPr>
      <p:grpSpPr>
        <a:xfrm>
          <a:off x="0" y="0"/>
          <a:ext cx="0" cy="0"/>
          <a:chOff x="0" y="0"/>
          <a:chExt cx="0" cy="0"/>
        </a:xfrm>
      </p:grpSpPr>
      <p:sp>
        <p:nvSpPr>
          <p:cNvPr id="99" name="Google Shape;99;p12"/>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4400"/>
              <a:buFont typeface="Times New Roman" panose="02020603050405020304"/>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2"/>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SzPts val="1280"/>
              <a:buFont typeface="Times New Roman" panose="02020603050405020304"/>
              <a:buNone/>
              <a:defRPr sz="1600">
                <a:solidFill>
                  <a:srgbClr val="7F7F7F"/>
                </a:solidFill>
              </a:defRPr>
            </a:lvl1pPr>
            <a:lvl2pPr marL="914400" lvl="1" indent="-228600" algn="l">
              <a:lnSpc>
                <a:spcPct val="100000"/>
              </a:lnSpc>
              <a:spcBef>
                <a:spcPts val="1000"/>
              </a:spcBef>
              <a:spcAft>
                <a:spcPts val="0"/>
              </a:spcAft>
              <a:buSzPts val="1600"/>
              <a:buFont typeface="Times New Roman" panose="02020603050405020304"/>
              <a:buNone/>
              <a:defRPr/>
            </a:lvl2pPr>
            <a:lvl3pPr marL="1371600" lvl="2" indent="-228600" algn="l">
              <a:lnSpc>
                <a:spcPct val="100000"/>
              </a:lnSpc>
              <a:spcBef>
                <a:spcPts val="1000"/>
              </a:spcBef>
              <a:spcAft>
                <a:spcPts val="0"/>
              </a:spcAft>
              <a:buSzPts val="1440"/>
              <a:buFont typeface="Times New Roman" panose="02020603050405020304"/>
              <a:buNone/>
              <a:defRPr/>
            </a:lvl3pPr>
            <a:lvl4pPr marL="1828800" lvl="3" indent="-228600" algn="l">
              <a:lnSpc>
                <a:spcPct val="100000"/>
              </a:lnSpc>
              <a:spcBef>
                <a:spcPts val="1000"/>
              </a:spcBef>
              <a:spcAft>
                <a:spcPts val="0"/>
              </a:spcAft>
              <a:buSzPts val="1280"/>
              <a:buFont typeface="Times New Roman" panose="02020603050405020304"/>
              <a:buNone/>
              <a:defRPr/>
            </a:lvl4pPr>
            <a:lvl5pPr marL="2286000" lvl="4" indent="-228600" algn="l">
              <a:lnSpc>
                <a:spcPct val="100000"/>
              </a:lnSpc>
              <a:spcBef>
                <a:spcPts val="1000"/>
              </a:spcBef>
              <a:spcAft>
                <a:spcPts val="0"/>
              </a:spcAft>
              <a:buSzPts val="1280"/>
              <a:buFont typeface="Times New Roman" panose="02020603050405020304"/>
              <a:buNone/>
              <a:defRPr/>
            </a:lvl5pPr>
            <a:lvl6pPr marL="2743200" lvl="5" indent="-320040" algn="l">
              <a:lnSpc>
                <a:spcPct val="100000"/>
              </a:lnSpc>
              <a:spcBef>
                <a:spcPts val="1000"/>
              </a:spcBef>
              <a:spcAft>
                <a:spcPts val="0"/>
              </a:spcAft>
              <a:buSzPts val="1440"/>
              <a:buChar char="▶"/>
              <a:defRPr/>
            </a:lvl6pPr>
            <a:lvl7pPr marL="3200400" lvl="6" indent="-320040"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01" name="Google Shape;101;p12"/>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SzPts val="1440"/>
              <a:buNone/>
              <a:defRPr sz="1800">
                <a:solidFill>
                  <a:srgbClr val="3F3F3F"/>
                </a:solidFill>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a:endParaRPr/>
          </a:p>
        </p:txBody>
      </p:sp>
      <p:sp>
        <p:nvSpPr>
          <p:cNvPr id="102" name="Google Shape;102;p1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t>‹#›</a:t>
            </a:fld>
            <a:endParaRPr lang="zh-TW"/>
          </a:p>
        </p:txBody>
      </p:sp>
      <p:sp>
        <p:nvSpPr>
          <p:cNvPr id="105" name="Google Shape;105;p12"/>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panose="020B0604020202020204"/>
              <a:buNone/>
            </a:pPr>
            <a:r>
              <a:rPr lang="zh-TW" sz="8000" b="0" i="0" u="none" strike="noStrike" cap="none">
                <a:solidFill>
                  <a:srgbClr val="89B8D4"/>
                </a:solidFill>
                <a:latin typeface="Arial" panose="020B0604020202020204"/>
                <a:ea typeface="Arial" panose="020B0604020202020204"/>
                <a:cs typeface="Arial" panose="020B0604020202020204"/>
                <a:sym typeface="Arial" panose="020B0604020202020204"/>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6" name="Google Shape;106;p12"/>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panose="020B0604020202020204"/>
              <a:buNone/>
            </a:pPr>
            <a:r>
              <a:rPr lang="zh-TW" sz="8000" b="0" i="0" u="none" strike="noStrike" cap="none">
                <a:solidFill>
                  <a:srgbClr val="89B8D4"/>
                </a:solidFill>
                <a:latin typeface="Arial" panose="020B0604020202020204"/>
                <a:ea typeface="Arial" panose="020B0604020202020204"/>
                <a:cs typeface="Arial" panose="020B0604020202020204"/>
                <a:sym typeface="Arial" panose="020B0604020202020204"/>
              </a:rPr>
              <a:t>”</a:t>
            </a:r>
            <a:endParaRPr sz="1800" b="0" i="0" u="none" strike="noStrike" cap="none">
              <a:solidFill>
                <a:srgbClr val="89B8D4"/>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名片">
  <p:cSld name="名片">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1"/>
              </a:buClr>
              <a:buSzPts val="4400"/>
              <a:buFont typeface="Times New Roman" panose="02020603050405020304"/>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3"/>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440"/>
              <a:buNone/>
              <a:defRPr sz="1800">
                <a:solidFill>
                  <a:srgbClr val="3F3F3F"/>
                </a:solidFill>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a:endParaRPr/>
          </a:p>
        </p:txBody>
      </p:sp>
      <p:sp>
        <p:nvSpPr>
          <p:cNvPr id="110" name="Google Shape;110;p1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1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t>‹#›</a:t>
            </a:fld>
            <a:endParaRPr lang="zh-TW"/>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引述名片">
  <p:cSld name="引述名片">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4400"/>
              <a:buFont typeface="Times New Roman" panose="02020603050405020304"/>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4"/>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Font typeface="Times New Roman" panose="02020603050405020304"/>
              <a:buNone/>
              <a:defRPr sz="2400">
                <a:solidFill>
                  <a:srgbClr val="3F3F3F"/>
                </a:solidFill>
              </a:defRPr>
            </a:lvl1pPr>
            <a:lvl2pPr marL="914400" lvl="1" indent="-228600" algn="l">
              <a:lnSpc>
                <a:spcPct val="100000"/>
              </a:lnSpc>
              <a:spcBef>
                <a:spcPts val="1000"/>
              </a:spcBef>
              <a:spcAft>
                <a:spcPts val="0"/>
              </a:spcAft>
              <a:buSzPts val="1600"/>
              <a:buFont typeface="Times New Roman" panose="02020603050405020304"/>
              <a:buNone/>
              <a:defRPr/>
            </a:lvl2pPr>
            <a:lvl3pPr marL="1371600" lvl="2" indent="-228600" algn="l">
              <a:lnSpc>
                <a:spcPct val="100000"/>
              </a:lnSpc>
              <a:spcBef>
                <a:spcPts val="1000"/>
              </a:spcBef>
              <a:spcAft>
                <a:spcPts val="0"/>
              </a:spcAft>
              <a:buSzPts val="1440"/>
              <a:buFont typeface="Times New Roman" panose="02020603050405020304"/>
              <a:buNone/>
              <a:defRPr/>
            </a:lvl3pPr>
            <a:lvl4pPr marL="1828800" lvl="3" indent="-228600" algn="l">
              <a:lnSpc>
                <a:spcPct val="100000"/>
              </a:lnSpc>
              <a:spcBef>
                <a:spcPts val="1000"/>
              </a:spcBef>
              <a:spcAft>
                <a:spcPts val="0"/>
              </a:spcAft>
              <a:buSzPts val="1280"/>
              <a:buFont typeface="Times New Roman" panose="02020603050405020304"/>
              <a:buNone/>
              <a:defRPr/>
            </a:lvl4pPr>
            <a:lvl5pPr marL="2286000" lvl="4" indent="-228600" algn="l">
              <a:lnSpc>
                <a:spcPct val="100000"/>
              </a:lnSpc>
              <a:spcBef>
                <a:spcPts val="1000"/>
              </a:spcBef>
              <a:spcAft>
                <a:spcPts val="0"/>
              </a:spcAft>
              <a:buSzPts val="1280"/>
              <a:buFont typeface="Times New Roman" panose="02020603050405020304"/>
              <a:buNone/>
              <a:defRPr/>
            </a:lvl5pPr>
            <a:lvl6pPr marL="2743200" lvl="5" indent="-320040" algn="l">
              <a:lnSpc>
                <a:spcPct val="100000"/>
              </a:lnSpc>
              <a:spcBef>
                <a:spcPts val="1000"/>
              </a:spcBef>
              <a:spcAft>
                <a:spcPts val="0"/>
              </a:spcAft>
              <a:buSzPts val="1440"/>
              <a:buChar char="▶"/>
              <a:defRPr/>
            </a:lvl6pPr>
            <a:lvl7pPr marL="3200400" lvl="6" indent="-320040"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16" name="Google Shape;116;p14"/>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440"/>
              <a:buNone/>
              <a:defRPr sz="1800">
                <a:solidFill>
                  <a:srgbClr val="7F7F7F"/>
                </a:solidFill>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a:endParaRPr/>
          </a:p>
        </p:txBody>
      </p:sp>
      <p:sp>
        <p:nvSpPr>
          <p:cNvPr id="117" name="Google Shape;117;p1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1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1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t>‹#›</a:t>
            </a:fld>
            <a:endParaRPr lang="zh-TW"/>
          </a:p>
        </p:txBody>
      </p:sp>
      <p:sp>
        <p:nvSpPr>
          <p:cNvPr id="120" name="Google Shape;120;p14"/>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panose="020B0604020202020204"/>
              <a:buNone/>
            </a:pPr>
            <a:r>
              <a:rPr lang="zh-TW" sz="8000" b="0" i="0" u="none" strike="noStrike" cap="none">
                <a:solidFill>
                  <a:srgbClr val="89B8D4"/>
                </a:solidFill>
                <a:latin typeface="Arial" panose="020B0604020202020204"/>
                <a:ea typeface="Arial" panose="020B0604020202020204"/>
                <a:cs typeface="Arial" panose="020B0604020202020204"/>
                <a:sym typeface="Arial" panose="020B0604020202020204"/>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1" name="Google Shape;121;p14"/>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panose="020B0604020202020204"/>
              <a:buNone/>
            </a:pPr>
            <a:r>
              <a:rPr lang="zh-TW" sz="8000" b="0" i="0" u="none" strike="noStrike" cap="none">
                <a:solidFill>
                  <a:srgbClr val="89B8D4"/>
                </a:solidFill>
                <a:latin typeface="Arial" panose="020B0604020202020204"/>
                <a:ea typeface="Arial" panose="020B0604020202020204"/>
                <a:cs typeface="Arial" panose="020B0604020202020204"/>
                <a:sym typeface="Arial" panose="020B0604020202020204"/>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是非題">
  <p:cSld name="是非題">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4400"/>
              <a:buFont typeface="Times New Roman" panose="02020603050405020304"/>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5"/>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Font typeface="Times New Roman" panose="02020603050405020304"/>
              <a:buNone/>
              <a:defRPr sz="2400">
                <a:solidFill>
                  <a:schemeClr val="accent1"/>
                </a:solidFill>
              </a:defRPr>
            </a:lvl1pPr>
            <a:lvl2pPr marL="914400" lvl="1" indent="-228600" algn="l">
              <a:lnSpc>
                <a:spcPct val="100000"/>
              </a:lnSpc>
              <a:spcBef>
                <a:spcPts val="1000"/>
              </a:spcBef>
              <a:spcAft>
                <a:spcPts val="0"/>
              </a:spcAft>
              <a:buSzPts val="1600"/>
              <a:buFont typeface="Times New Roman" panose="02020603050405020304"/>
              <a:buNone/>
              <a:defRPr/>
            </a:lvl2pPr>
            <a:lvl3pPr marL="1371600" lvl="2" indent="-228600" algn="l">
              <a:lnSpc>
                <a:spcPct val="100000"/>
              </a:lnSpc>
              <a:spcBef>
                <a:spcPts val="1000"/>
              </a:spcBef>
              <a:spcAft>
                <a:spcPts val="0"/>
              </a:spcAft>
              <a:buSzPts val="1440"/>
              <a:buFont typeface="Times New Roman" panose="02020603050405020304"/>
              <a:buNone/>
              <a:defRPr/>
            </a:lvl3pPr>
            <a:lvl4pPr marL="1828800" lvl="3" indent="-228600" algn="l">
              <a:lnSpc>
                <a:spcPct val="100000"/>
              </a:lnSpc>
              <a:spcBef>
                <a:spcPts val="1000"/>
              </a:spcBef>
              <a:spcAft>
                <a:spcPts val="0"/>
              </a:spcAft>
              <a:buSzPts val="1280"/>
              <a:buFont typeface="Times New Roman" panose="02020603050405020304"/>
              <a:buNone/>
              <a:defRPr/>
            </a:lvl4pPr>
            <a:lvl5pPr marL="2286000" lvl="4" indent="-228600" algn="l">
              <a:lnSpc>
                <a:spcPct val="100000"/>
              </a:lnSpc>
              <a:spcBef>
                <a:spcPts val="1000"/>
              </a:spcBef>
              <a:spcAft>
                <a:spcPts val="0"/>
              </a:spcAft>
              <a:buSzPts val="1280"/>
              <a:buFont typeface="Times New Roman" panose="02020603050405020304"/>
              <a:buNone/>
              <a:defRPr/>
            </a:lvl5pPr>
            <a:lvl6pPr marL="2743200" lvl="5" indent="-320040" algn="l">
              <a:lnSpc>
                <a:spcPct val="100000"/>
              </a:lnSpc>
              <a:spcBef>
                <a:spcPts val="1000"/>
              </a:spcBef>
              <a:spcAft>
                <a:spcPts val="0"/>
              </a:spcAft>
              <a:buSzPts val="1440"/>
              <a:buChar char="▶"/>
              <a:defRPr/>
            </a:lvl6pPr>
            <a:lvl7pPr marL="3200400" lvl="6" indent="-320040"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25" name="Google Shape;125;p15"/>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440"/>
              <a:buNone/>
              <a:defRPr sz="1800">
                <a:solidFill>
                  <a:srgbClr val="7F7F7F"/>
                </a:solidFill>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a:endParaRPr/>
          </a:p>
        </p:txBody>
      </p:sp>
      <p:sp>
        <p:nvSpPr>
          <p:cNvPr id="126" name="Google Shape;126;p1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1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1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t>‹#›</a:t>
            </a:fld>
            <a:endParaRPr lang="zh-TW"/>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16"/>
          <p:cNvSpPr txBox="1">
            <a:spLocks noGrp="1"/>
          </p:cNvSpPr>
          <p:nvPr>
            <p:ph type="body" idx="1"/>
          </p:nvPr>
        </p:nvSpPr>
        <p:spPr>
          <a:xfrm rot="5400000">
            <a:off x="3035282" y="-197358"/>
            <a:ext cx="3880773" cy="8596668"/>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40" algn="l">
              <a:lnSpc>
                <a:spcPct val="100000"/>
              </a:lnSpc>
              <a:spcBef>
                <a:spcPts val="1000"/>
              </a:spcBef>
              <a:spcAft>
                <a:spcPts val="0"/>
              </a:spcAft>
              <a:buSzPts val="1440"/>
              <a:buChar char="▶"/>
              <a:defRPr/>
            </a:lvl3pPr>
            <a:lvl4pPr marL="1828800" lvl="3" indent="-320040" algn="l">
              <a:lnSpc>
                <a:spcPct val="100000"/>
              </a:lnSpc>
              <a:spcBef>
                <a:spcPts val="1000"/>
              </a:spcBef>
              <a:spcAft>
                <a:spcPts val="0"/>
              </a:spcAft>
              <a:buSzPts val="1440"/>
              <a:buChar char="▶"/>
              <a:defRPr/>
            </a:lvl4pPr>
            <a:lvl5pPr marL="2286000" lvl="4" indent="-320040" algn="l">
              <a:lnSpc>
                <a:spcPct val="100000"/>
              </a:lnSpc>
              <a:spcBef>
                <a:spcPts val="1000"/>
              </a:spcBef>
              <a:spcAft>
                <a:spcPts val="0"/>
              </a:spcAft>
              <a:buSzPts val="1440"/>
              <a:buChar char="▶"/>
              <a:defRPr/>
            </a:lvl5pPr>
            <a:lvl6pPr marL="2743200" lvl="5" indent="-320040" algn="l">
              <a:lnSpc>
                <a:spcPct val="100000"/>
              </a:lnSpc>
              <a:spcBef>
                <a:spcPts val="1000"/>
              </a:spcBef>
              <a:spcAft>
                <a:spcPts val="0"/>
              </a:spcAft>
              <a:buSzPts val="1440"/>
              <a:buChar char="▶"/>
              <a:defRPr/>
            </a:lvl6pPr>
            <a:lvl7pPr marL="3200400" lvl="6" indent="-320040"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32" name="Google Shape;132;p1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1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1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t>‹#›</a:t>
            </a:fld>
            <a:endParaRPr lang="zh-TW"/>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135"/>
        <p:cNvGrpSpPr/>
        <p:nvPr/>
      </p:nvGrpSpPr>
      <p:grpSpPr>
        <a:xfrm>
          <a:off x="0" y="0"/>
          <a:ext cx="0" cy="0"/>
          <a:chOff x="0" y="0"/>
          <a:chExt cx="0" cy="0"/>
        </a:xfrm>
      </p:grpSpPr>
      <p:sp>
        <p:nvSpPr>
          <p:cNvPr id="136" name="Google Shape;136;p17"/>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17"/>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40" algn="l">
              <a:lnSpc>
                <a:spcPct val="100000"/>
              </a:lnSpc>
              <a:spcBef>
                <a:spcPts val="1000"/>
              </a:spcBef>
              <a:spcAft>
                <a:spcPts val="0"/>
              </a:spcAft>
              <a:buSzPts val="1440"/>
              <a:buChar char="▶"/>
              <a:defRPr/>
            </a:lvl3pPr>
            <a:lvl4pPr marL="1828800" lvl="3" indent="-320040" algn="l">
              <a:lnSpc>
                <a:spcPct val="100000"/>
              </a:lnSpc>
              <a:spcBef>
                <a:spcPts val="1000"/>
              </a:spcBef>
              <a:spcAft>
                <a:spcPts val="0"/>
              </a:spcAft>
              <a:buSzPts val="1440"/>
              <a:buChar char="▶"/>
              <a:defRPr/>
            </a:lvl4pPr>
            <a:lvl5pPr marL="2286000" lvl="4" indent="-320040" algn="l">
              <a:lnSpc>
                <a:spcPct val="100000"/>
              </a:lnSpc>
              <a:spcBef>
                <a:spcPts val="1000"/>
              </a:spcBef>
              <a:spcAft>
                <a:spcPts val="0"/>
              </a:spcAft>
              <a:buSzPts val="1440"/>
              <a:buChar char="▶"/>
              <a:defRPr/>
            </a:lvl5pPr>
            <a:lvl6pPr marL="2743200" lvl="5" indent="-320040" algn="l">
              <a:lnSpc>
                <a:spcPct val="100000"/>
              </a:lnSpc>
              <a:spcBef>
                <a:spcPts val="1000"/>
              </a:spcBef>
              <a:spcAft>
                <a:spcPts val="0"/>
              </a:spcAft>
              <a:buSzPts val="1440"/>
              <a:buChar char="▶"/>
              <a:defRPr/>
            </a:lvl6pPr>
            <a:lvl7pPr marL="3200400" lvl="6" indent="-320040"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38" name="Google Shape;138;p1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1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1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t>‹#›</a:t>
            </a:fld>
            <a:endParaRPr lang="zh-TW"/>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677333" y="235132"/>
            <a:ext cx="10126177" cy="77506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3600"/>
              <a:buFont typeface="Times New Roman" panose="02020603050405020304"/>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
          <p:cNvSpPr txBox="1">
            <a:spLocks noGrp="1"/>
          </p:cNvSpPr>
          <p:nvPr>
            <p:ph type="body" idx="1"/>
          </p:nvPr>
        </p:nvSpPr>
        <p:spPr>
          <a:xfrm>
            <a:off x="677334" y="1219200"/>
            <a:ext cx="10126176" cy="4955177"/>
          </a:xfrm>
          <a:prstGeom prst="rect">
            <a:avLst/>
          </a:prstGeom>
          <a:noFill/>
          <a:ln>
            <a:noFill/>
          </a:ln>
        </p:spPr>
        <p:txBody>
          <a:bodyPr spcFirstLastPara="1" wrap="square" lIns="91425" tIns="45700" rIns="91425" bIns="45700" anchor="t" anchorCtr="0">
            <a:noAutofit/>
          </a:bodyPr>
          <a:lstStyle>
            <a:lvl1pPr marL="457200" lvl="0" indent="-350520" algn="l">
              <a:lnSpc>
                <a:spcPct val="100000"/>
              </a:lnSpc>
              <a:spcBef>
                <a:spcPts val="1000"/>
              </a:spcBef>
              <a:spcAft>
                <a:spcPts val="0"/>
              </a:spcAft>
              <a:buSzPts val="1920"/>
              <a:buChar char="▶"/>
              <a:defRPr sz="2400"/>
            </a:lvl1pPr>
            <a:lvl2pPr marL="914400" lvl="1" indent="-330200" algn="l">
              <a:lnSpc>
                <a:spcPct val="100000"/>
              </a:lnSpc>
              <a:spcBef>
                <a:spcPts val="1000"/>
              </a:spcBef>
              <a:spcAft>
                <a:spcPts val="0"/>
              </a:spcAft>
              <a:buSzPts val="1600"/>
              <a:buChar char="▶"/>
              <a:defRPr sz="2000"/>
            </a:lvl2pPr>
            <a:lvl3pPr marL="1371600" lvl="2" indent="-320040" algn="l">
              <a:lnSpc>
                <a:spcPct val="100000"/>
              </a:lnSpc>
              <a:spcBef>
                <a:spcPts val="1000"/>
              </a:spcBef>
              <a:spcAft>
                <a:spcPts val="0"/>
              </a:spcAft>
              <a:buSzPts val="1440"/>
              <a:buChar char="▶"/>
              <a:defRPr sz="1800"/>
            </a:lvl3pPr>
            <a:lvl4pPr marL="1828800" lvl="3" indent="-309880" algn="l">
              <a:lnSpc>
                <a:spcPct val="100000"/>
              </a:lnSpc>
              <a:spcBef>
                <a:spcPts val="1000"/>
              </a:spcBef>
              <a:spcAft>
                <a:spcPts val="0"/>
              </a:spcAft>
              <a:buSzPts val="1280"/>
              <a:buChar char="▶"/>
              <a:defRPr sz="1600"/>
            </a:lvl4pPr>
            <a:lvl5pPr marL="2286000" lvl="4" indent="-309880" algn="l">
              <a:lnSpc>
                <a:spcPct val="100000"/>
              </a:lnSpc>
              <a:spcBef>
                <a:spcPts val="1000"/>
              </a:spcBef>
              <a:spcAft>
                <a:spcPts val="0"/>
              </a:spcAft>
              <a:buSzPts val="1280"/>
              <a:buChar char="▶"/>
              <a:defRPr sz="1600"/>
            </a:lvl5pPr>
            <a:lvl6pPr marL="2743200" lvl="5" indent="-320040" algn="l">
              <a:lnSpc>
                <a:spcPct val="100000"/>
              </a:lnSpc>
              <a:spcBef>
                <a:spcPts val="1000"/>
              </a:spcBef>
              <a:spcAft>
                <a:spcPts val="0"/>
              </a:spcAft>
              <a:buSzPts val="1440"/>
              <a:buChar char="▶"/>
              <a:defRPr/>
            </a:lvl6pPr>
            <a:lvl7pPr marL="3200400" lvl="6" indent="-320040"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43" name="Google Shape;43;p3"/>
          <p:cNvSpPr txBox="1">
            <a:spLocks noGrp="1"/>
          </p:cNvSpPr>
          <p:nvPr>
            <p:ph type="dt" idx="10"/>
          </p:nvPr>
        </p:nvSpPr>
        <p:spPr>
          <a:xfrm>
            <a:off x="8807510" y="6360169"/>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
          <p:cNvSpPr txBox="1">
            <a:spLocks noGrp="1"/>
          </p:cNvSpPr>
          <p:nvPr>
            <p:ph type="ftr" idx="11"/>
          </p:nvPr>
        </p:nvSpPr>
        <p:spPr>
          <a:xfrm>
            <a:off x="677333" y="6360168"/>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
          <p:cNvSpPr txBox="1">
            <a:spLocks noGrp="1"/>
          </p:cNvSpPr>
          <p:nvPr>
            <p:ph type="sldNum" idx="12"/>
          </p:nvPr>
        </p:nvSpPr>
        <p:spPr>
          <a:xfrm>
            <a:off x="10027577" y="6360169"/>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t>‹#›</a:t>
            </a:fld>
            <a:endParaRPr lang="zh-TW"/>
          </a:p>
        </p:txBody>
      </p:sp>
      <p:pic>
        <p:nvPicPr>
          <p:cNvPr id="46" name="Google Shape;46;p3"/>
          <p:cNvPicPr preferRelativeResize="0"/>
          <p:nvPr/>
        </p:nvPicPr>
        <p:blipFill rotWithShape="1">
          <a:blip r:embed="rId2"/>
          <a:srcRect/>
          <a:stretch>
            <a:fillRect/>
          </a:stretch>
        </p:blipFill>
        <p:spPr>
          <a:xfrm>
            <a:off x="10803510" y="6406487"/>
            <a:ext cx="1266570" cy="33053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47"/>
        <p:cNvGrpSpPr/>
        <p:nvPr/>
      </p:nvGrpSpPr>
      <p:grpSpPr>
        <a:xfrm>
          <a:off x="0" y="0"/>
          <a:ext cx="0" cy="0"/>
          <a:chOff x="0" y="0"/>
          <a:chExt cx="0" cy="0"/>
        </a:xfrm>
      </p:grpSpPr>
      <p:sp>
        <p:nvSpPr>
          <p:cNvPr id="48" name="Google Shape;48;p4"/>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1"/>
              </a:buClr>
              <a:buSzPts val="4000"/>
              <a:buFont typeface="Times New Roman" panose="02020603050405020304"/>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600"/>
              <a:buNone/>
              <a:defRPr sz="2000">
                <a:solidFill>
                  <a:srgbClr val="7F7F7F"/>
                </a:solidFill>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a:endParaRPr/>
          </a:p>
        </p:txBody>
      </p:sp>
      <p:sp>
        <p:nvSpPr>
          <p:cNvPr id="50" name="Google Shape;50;p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t>‹#›</a:t>
            </a:fld>
            <a:endParaRPr lang="zh-TW"/>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兩項物件" type="twoObj">
  <p:cSld name="TWO_OBJECTS">
    <p:spTree>
      <p:nvGrpSpPr>
        <p:cNvPr id="1" name="Shape 53"/>
        <p:cNvGrpSpPr/>
        <p:nvPr/>
      </p:nvGrpSpPr>
      <p:grpSpPr>
        <a:xfrm>
          <a:off x="0" y="0"/>
          <a:ext cx="0" cy="0"/>
          <a:chOff x="0" y="0"/>
          <a:chExt cx="0" cy="0"/>
        </a:xfrm>
      </p:grpSpPr>
      <p:sp>
        <p:nvSpPr>
          <p:cNvPr id="54" name="Google Shape;54;p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40" algn="l">
              <a:lnSpc>
                <a:spcPct val="100000"/>
              </a:lnSpc>
              <a:spcBef>
                <a:spcPts val="1000"/>
              </a:spcBef>
              <a:spcAft>
                <a:spcPts val="0"/>
              </a:spcAft>
              <a:buSzPts val="1440"/>
              <a:buChar char="▶"/>
              <a:defRPr/>
            </a:lvl3pPr>
            <a:lvl4pPr marL="1828800" lvl="3" indent="-320040" algn="l">
              <a:lnSpc>
                <a:spcPct val="100000"/>
              </a:lnSpc>
              <a:spcBef>
                <a:spcPts val="1000"/>
              </a:spcBef>
              <a:spcAft>
                <a:spcPts val="0"/>
              </a:spcAft>
              <a:buSzPts val="1440"/>
              <a:buChar char="▶"/>
              <a:defRPr/>
            </a:lvl4pPr>
            <a:lvl5pPr marL="2286000" lvl="4" indent="-320040" algn="l">
              <a:lnSpc>
                <a:spcPct val="100000"/>
              </a:lnSpc>
              <a:spcBef>
                <a:spcPts val="1000"/>
              </a:spcBef>
              <a:spcAft>
                <a:spcPts val="0"/>
              </a:spcAft>
              <a:buSzPts val="1440"/>
              <a:buChar char="▶"/>
              <a:defRPr/>
            </a:lvl5pPr>
            <a:lvl6pPr marL="2743200" lvl="5" indent="-320040" algn="l">
              <a:lnSpc>
                <a:spcPct val="100000"/>
              </a:lnSpc>
              <a:spcBef>
                <a:spcPts val="1000"/>
              </a:spcBef>
              <a:spcAft>
                <a:spcPts val="0"/>
              </a:spcAft>
              <a:buSzPts val="1440"/>
              <a:buChar char="▶"/>
              <a:defRPr/>
            </a:lvl6pPr>
            <a:lvl7pPr marL="3200400" lvl="6" indent="-320040"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56" name="Google Shape;56;p5"/>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40" algn="l">
              <a:lnSpc>
                <a:spcPct val="100000"/>
              </a:lnSpc>
              <a:spcBef>
                <a:spcPts val="1000"/>
              </a:spcBef>
              <a:spcAft>
                <a:spcPts val="0"/>
              </a:spcAft>
              <a:buSzPts val="1440"/>
              <a:buChar char="▶"/>
              <a:defRPr/>
            </a:lvl3pPr>
            <a:lvl4pPr marL="1828800" lvl="3" indent="-320040" algn="l">
              <a:lnSpc>
                <a:spcPct val="100000"/>
              </a:lnSpc>
              <a:spcBef>
                <a:spcPts val="1000"/>
              </a:spcBef>
              <a:spcAft>
                <a:spcPts val="0"/>
              </a:spcAft>
              <a:buSzPts val="1440"/>
              <a:buChar char="▶"/>
              <a:defRPr/>
            </a:lvl4pPr>
            <a:lvl5pPr marL="2286000" lvl="4" indent="-320040" algn="l">
              <a:lnSpc>
                <a:spcPct val="100000"/>
              </a:lnSpc>
              <a:spcBef>
                <a:spcPts val="1000"/>
              </a:spcBef>
              <a:spcAft>
                <a:spcPts val="0"/>
              </a:spcAft>
              <a:buSzPts val="1440"/>
              <a:buChar char="▶"/>
              <a:defRPr/>
            </a:lvl5pPr>
            <a:lvl6pPr marL="2743200" lvl="5" indent="-320040" algn="l">
              <a:lnSpc>
                <a:spcPct val="100000"/>
              </a:lnSpc>
              <a:spcBef>
                <a:spcPts val="1000"/>
              </a:spcBef>
              <a:spcAft>
                <a:spcPts val="0"/>
              </a:spcAft>
              <a:buSzPts val="1440"/>
              <a:buChar char="▶"/>
              <a:defRPr/>
            </a:lvl6pPr>
            <a:lvl7pPr marL="3200400" lvl="6" indent="-320040"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57" name="Google Shape;57;p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t>‹#›</a:t>
            </a:fld>
            <a:endParaRPr lang="zh-TW"/>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3600"/>
              <a:buFont typeface="Times New Roman" panose="02020603050405020304"/>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6"/>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63" name="Google Shape;63;p6"/>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40" algn="l">
              <a:lnSpc>
                <a:spcPct val="100000"/>
              </a:lnSpc>
              <a:spcBef>
                <a:spcPts val="1000"/>
              </a:spcBef>
              <a:spcAft>
                <a:spcPts val="0"/>
              </a:spcAft>
              <a:buSzPts val="1440"/>
              <a:buChar char="▶"/>
              <a:defRPr/>
            </a:lvl3pPr>
            <a:lvl4pPr marL="1828800" lvl="3" indent="-320040" algn="l">
              <a:lnSpc>
                <a:spcPct val="100000"/>
              </a:lnSpc>
              <a:spcBef>
                <a:spcPts val="1000"/>
              </a:spcBef>
              <a:spcAft>
                <a:spcPts val="0"/>
              </a:spcAft>
              <a:buSzPts val="1440"/>
              <a:buChar char="▶"/>
              <a:defRPr/>
            </a:lvl4pPr>
            <a:lvl5pPr marL="2286000" lvl="4" indent="-320040" algn="l">
              <a:lnSpc>
                <a:spcPct val="100000"/>
              </a:lnSpc>
              <a:spcBef>
                <a:spcPts val="1000"/>
              </a:spcBef>
              <a:spcAft>
                <a:spcPts val="0"/>
              </a:spcAft>
              <a:buSzPts val="1440"/>
              <a:buChar char="▶"/>
              <a:defRPr/>
            </a:lvl5pPr>
            <a:lvl6pPr marL="2743200" lvl="5" indent="-320040" algn="l">
              <a:lnSpc>
                <a:spcPct val="100000"/>
              </a:lnSpc>
              <a:spcBef>
                <a:spcPts val="1000"/>
              </a:spcBef>
              <a:spcAft>
                <a:spcPts val="0"/>
              </a:spcAft>
              <a:buSzPts val="1440"/>
              <a:buChar char="▶"/>
              <a:defRPr/>
            </a:lvl6pPr>
            <a:lvl7pPr marL="3200400" lvl="6" indent="-320040"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64" name="Google Shape;64;p6"/>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65" name="Google Shape;65;p6"/>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40" algn="l">
              <a:lnSpc>
                <a:spcPct val="100000"/>
              </a:lnSpc>
              <a:spcBef>
                <a:spcPts val="1000"/>
              </a:spcBef>
              <a:spcAft>
                <a:spcPts val="0"/>
              </a:spcAft>
              <a:buSzPts val="1440"/>
              <a:buChar char="▶"/>
              <a:defRPr/>
            </a:lvl3pPr>
            <a:lvl4pPr marL="1828800" lvl="3" indent="-320040" algn="l">
              <a:lnSpc>
                <a:spcPct val="100000"/>
              </a:lnSpc>
              <a:spcBef>
                <a:spcPts val="1000"/>
              </a:spcBef>
              <a:spcAft>
                <a:spcPts val="0"/>
              </a:spcAft>
              <a:buSzPts val="1440"/>
              <a:buChar char="▶"/>
              <a:defRPr/>
            </a:lvl4pPr>
            <a:lvl5pPr marL="2286000" lvl="4" indent="-320040" algn="l">
              <a:lnSpc>
                <a:spcPct val="100000"/>
              </a:lnSpc>
              <a:spcBef>
                <a:spcPts val="1000"/>
              </a:spcBef>
              <a:spcAft>
                <a:spcPts val="0"/>
              </a:spcAft>
              <a:buSzPts val="1440"/>
              <a:buChar char="▶"/>
              <a:defRPr/>
            </a:lvl5pPr>
            <a:lvl6pPr marL="2743200" lvl="5" indent="-320040" algn="l">
              <a:lnSpc>
                <a:spcPct val="100000"/>
              </a:lnSpc>
              <a:spcBef>
                <a:spcPts val="1000"/>
              </a:spcBef>
              <a:spcAft>
                <a:spcPts val="0"/>
              </a:spcAft>
              <a:buSzPts val="1440"/>
              <a:buChar char="▶"/>
              <a:defRPr/>
            </a:lvl6pPr>
            <a:lvl7pPr marL="3200400" lvl="6" indent="-320040"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66" name="Google Shape;66;p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t>‹#›</a:t>
            </a:fld>
            <a:endParaRPr lang="zh-TW"/>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69"/>
        <p:cNvGrpSpPr/>
        <p:nvPr/>
      </p:nvGrpSpPr>
      <p:grpSpPr>
        <a:xfrm>
          <a:off x="0" y="0"/>
          <a:ext cx="0" cy="0"/>
          <a:chOff x="0" y="0"/>
          <a:chExt cx="0" cy="0"/>
        </a:xfrm>
      </p:grpSpPr>
      <p:sp>
        <p:nvSpPr>
          <p:cNvPr id="70" name="Google Shape;70;p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t>‹#›</a:t>
            </a:fld>
            <a:endParaRPr lang="zh-TW"/>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74"/>
        <p:cNvGrpSpPr/>
        <p:nvPr/>
      </p:nvGrpSpPr>
      <p:grpSpPr>
        <a:xfrm>
          <a:off x="0" y="0"/>
          <a:ext cx="0" cy="0"/>
          <a:chOff x="0" y="0"/>
          <a:chExt cx="0" cy="0"/>
        </a:xfrm>
      </p:grpSpPr>
      <p:sp>
        <p:nvSpPr>
          <p:cNvPr id="75" name="Google Shape;75;p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t>‹#›</a:t>
            </a:fld>
            <a:endParaRPr lang="zh-TW"/>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1"/>
              </a:buClr>
              <a:buSzPts val="2000"/>
              <a:buFont typeface="Times New Roman" panose="02020603050405020304"/>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40" algn="l">
              <a:lnSpc>
                <a:spcPct val="100000"/>
              </a:lnSpc>
              <a:spcBef>
                <a:spcPts val="1000"/>
              </a:spcBef>
              <a:spcAft>
                <a:spcPts val="0"/>
              </a:spcAft>
              <a:buSzPts val="1440"/>
              <a:buChar char="▶"/>
              <a:defRPr/>
            </a:lvl3pPr>
            <a:lvl4pPr marL="1828800" lvl="3" indent="-320040" algn="l">
              <a:lnSpc>
                <a:spcPct val="100000"/>
              </a:lnSpc>
              <a:spcBef>
                <a:spcPts val="1000"/>
              </a:spcBef>
              <a:spcAft>
                <a:spcPts val="0"/>
              </a:spcAft>
              <a:buSzPts val="1440"/>
              <a:buChar char="▶"/>
              <a:defRPr/>
            </a:lvl4pPr>
            <a:lvl5pPr marL="2286000" lvl="4" indent="-320040" algn="l">
              <a:lnSpc>
                <a:spcPct val="100000"/>
              </a:lnSpc>
              <a:spcBef>
                <a:spcPts val="1000"/>
              </a:spcBef>
              <a:spcAft>
                <a:spcPts val="0"/>
              </a:spcAft>
              <a:buSzPts val="1440"/>
              <a:buChar char="▶"/>
              <a:defRPr/>
            </a:lvl5pPr>
            <a:lvl6pPr marL="2743200" lvl="5" indent="-320040" algn="l">
              <a:lnSpc>
                <a:spcPct val="100000"/>
              </a:lnSpc>
              <a:spcBef>
                <a:spcPts val="1000"/>
              </a:spcBef>
              <a:spcAft>
                <a:spcPts val="0"/>
              </a:spcAft>
              <a:buSzPts val="1440"/>
              <a:buChar char="▶"/>
              <a:defRPr/>
            </a:lvl6pPr>
            <a:lvl7pPr marL="3200400" lvl="6" indent="-320040"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81" name="Google Shape;81;p9"/>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1120"/>
              <a:buNone/>
              <a:defRPr sz="1400"/>
            </a:lvl2pPr>
            <a:lvl3pPr marL="1371600" lvl="2" indent="-228600" algn="l">
              <a:lnSpc>
                <a:spcPct val="100000"/>
              </a:lnSpc>
              <a:spcBef>
                <a:spcPts val="1000"/>
              </a:spcBef>
              <a:spcAft>
                <a:spcPts val="0"/>
              </a:spcAft>
              <a:buSzPts val="960"/>
              <a:buNone/>
              <a:defRPr sz="1200"/>
            </a:lvl3pPr>
            <a:lvl4pPr marL="1828800" lvl="3" indent="-228600" algn="l">
              <a:lnSpc>
                <a:spcPct val="100000"/>
              </a:lnSpc>
              <a:spcBef>
                <a:spcPts val="1000"/>
              </a:spcBef>
              <a:spcAft>
                <a:spcPts val="0"/>
              </a:spcAft>
              <a:buSzPts val="800"/>
              <a:buNone/>
              <a:defRPr sz="1000"/>
            </a:lvl4pPr>
            <a:lvl5pPr marL="2286000" lvl="4" indent="-228600" algn="l">
              <a:lnSpc>
                <a:spcPct val="100000"/>
              </a:lnSpc>
              <a:spcBef>
                <a:spcPts val="1000"/>
              </a:spcBef>
              <a:spcAft>
                <a:spcPts val="0"/>
              </a:spcAft>
              <a:buSzPts val="800"/>
              <a:buNone/>
              <a:defRPr sz="1000"/>
            </a:lvl5pPr>
            <a:lvl6pPr marL="2743200" lvl="5" indent="-228600" algn="l">
              <a:lnSpc>
                <a:spcPct val="100000"/>
              </a:lnSpc>
              <a:spcBef>
                <a:spcPts val="1000"/>
              </a:spcBef>
              <a:spcAft>
                <a:spcPts val="0"/>
              </a:spcAft>
              <a:buSzPts val="800"/>
              <a:buNone/>
              <a:defRPr sz="1000"/>
            </a:lvl6pPr>
            <a:lvl7pPr marL="3200400" lvl="6" indent="-228600" algn="l">
              <a:lnSpc>
                <a:spcPct val="100000"/>
              </a:lnSpc>
              <a:spcBef>
                <a:spcPts val="1000"/>
              </a:spcBef>
              <a:spcAft>
                <a:spcPts val="0"/>
              </a:spcAft>
              <a:buSzPts val="800"/>
              <a:buNone/>
              <a:defRPr sz="1000"/>
            </a:lvl7pPr>
            <a:lvl8pPr marL="3657600" lvl="7" indent="-228600" algn="l">
              <a:lnSpc>
                <a:spcPct val="100000"/>
              </a:lnSpc>
              <a:spcBef>
                <a:spcPts val="1000"/>
              </a:spcBef>
              <a:spcAft>
                <a:spcPts val="0"/>
              </a:spcAft>
              <a:buSzPts val="800"/>
              <a:buNone/>
              <a:defRPr sz="1000"/>
            </a:lvl8pPr>
            <a:lvl9pPr marL="4114800" lvl="8" indent="-228600" algn="l">
              <a:lnSpc>
                <a:spcPct val="100000"/>
              </a:lnSpc>
              <a:spcBef>
                <a:spcPts val="1000"/>
              </a:spcBef>
              <a:spcAft>
                <a:spcPts val="0"/>
              </a:spcAft>
              <a:buSzPts val="800"/>
              <a:buNone/>
              <a:defRPr sz="1000"/>
            </a:lvl9pPr>
          </a:lstStyle>
          <a:p>
            <a:endParaRPr/>
          </a:p>
        </p:txBody>
      </p:sp>
      <p:sp>
        <p:nvSpPr>
          <p:cNvPr id="82" name="Google Shape;82;p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t>‹#›</a:t>
            </a:fld>
            <a:endParaRPr lang="zh-TW"/>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含標題的圖片" type="picTx">
  <p:cSld name="PICTURE_WITH_CAPTION_TEXT">
    <p:spTree>
      <p:nvGrpSpPr>
        <p:cNvPr id="1" name="Shape 85"/>
        <p:cNvGrpSpPr/>
        <p:nvPr/>
      </p:nvGrpSpPr>
      <p:grpSpPr>
        <a:xfrm>
          <a:off x="0" y="0"/>
          <a:ext cx="0" cy="0"/>
          <a:chOff x="0" y="0"/>
          <a:chExt cx="0" cy="0"/>
        </a:xfrm>
      </p:grpSpPr>
      <p:sp>
        <p:nvSpPr>
          <p:cNvPr id="86" name="Google Shape;86;p10"/>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1"/>
              </a:buClr>
              <a:buSzPts val="2400"/>
              <a:buFont typeface="Times New Roman" panose="02020603050405020304"/>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0"/>
          <p:cNvSpPr>
            <a:spLocks noGrp="1"/>
          </p:cNvSpPr>
          <p:nvPr>
            <p:ph type="pic" idx="2"/>
          </p:nvPr>
        </p:nvSpPr>
        <p:spPr>
          <a:xfrm>
            <a:off x="677334" y="609600"/>
            <a:ext cx="8596668" cy="3845718"/>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88" name="Google Shape;88;p10"/>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960"/>
              <a:buNone/>
              <a:defRPr sz="12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89" name="Google Shape;89;p1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t>‹#›</a:t>
            </a:fld>
            <a:endParaRPr lang="zh-TW"/>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0" y="-8467"/>
            <a:ext cx="12192000" cy="6866467"/>
            <a:chOff x="0" y="-8467"/>
            <a:chExt cx="12192000" cy="6866467"/>
          </a:xfrm>
        </p:grpSpPr>
        <p:cxnSp>
          <p:nvCxnSpPr>
            <p:cNvPr id="7" name="Google Shape;7;p1"/>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8" name="Google Shape;8;p1"/>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9" name="Google Shape;9;p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411"/>
              </a:schemeClr>
            </a:solidFill>
            <a:ln>
              <a:noFill/>
            </a:ln>
          </p:spPr>
        </p:sp>
        <p:sp>
          <p:nvSpPr>
            <p:cNvPr id="10" name="Google Shape;10;p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
            <p:cNvSpPr/>
            <p:nvPr/>
          </p:nvSpPr>
          <p:spPr>
            <a:xfrm>
              <a:off x="8932333" y="3048000"/>
              <a:ext cx="3259667" cy="3810000"/>
            </a:xfrm>
            <a:prstGeom prst="triangle">
              <a:avLst>
                <a:gd name="adj" fmla="val 100000"/>
              </a:avLst>
            </a:prstGeom>
            <a:solidFill>
              <a:schemeClr val="accent2">
                <a:alpha val="7137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12;p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7C891D">
                <a:alpha val="69411"/>
              </a:srgbClr>
            </a:solidFill>
            <a:ln>
              <a:noFill/>
            </a:ln>
          </p:spPr>
        </p:sp>
        <p:sp>
          <p:nvSpPr>
            <p:cNvPr id="13" name="Google Shape;13;p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89B8D4">
                <a:alpha val="69411"/>
              </a:srgbClr>
            </a:solidFill>
            <a:ln>
              <a:noFill/>
            </a:ln>
          </p:spPr>
        </p:sp>
        <p:sp>
          <p:nvSpPr>
            <p:cNvPr id="14" name="Google Shape;14;p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313"/>
              </a:schemeClr>
            </a:solidFill>
            <a:ln>
              <a:noFill/>
            </a:ln>
          </p:spPr>
        </p:sp>
        <p:sp>
          <p:nvSpPr>
            <p:cNvPr id="15" name="Google Shape;15;p1"/>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16;p1"/>
            <p:cNvSpPr/>
            <p:nvPr/>
          </p:nvSpPr>
          <p:spPr>
            <a:xfrm>
              <a:off x="0" y="4013200"/>
              <a:ext cx="448733" cy="2844800"/>
            </a:xfrm>
            <a:prstGeom prst="triangle">
              <a:avLst>
                <a:gd name="adj" fmla="val 0"/>
              </a:avLst>
            </a:prstGeom>
            <a:solidFill>
              <a:schemeClr val="accent1">
                <a:alpha val="8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7" name="Google Shape;17;p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accent1"/>
              </a:buClr>
              <a:buSzPts val="3600"/>
              <a:buFont typeface="Times New Roman" panose="02020603050405020304"/>
              <a:buNone/>
              <a:defRPr sz="36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18" name="Google Shape;18;p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lvl1pPr marL="457200" marR="0" lvl="0" indent="-350520" algn="l" rtl="0">
              <a:lnSpc>
                <a:spcPct val="100000"/>
              </a:lnSpc>
              <a:spcBef>
                <a:spcPts val="1000"/>
              </a:spcBef>
              <a:spcAft>
                <a:spcPts val="0"/>
              </a:spcAft>
              <a:buClr>
                <a:schemeClr val="accent1"/>
              </a:buClr>
              <a:buSzPts val="1920"/>
              <a:buFont typeface="Noto Sans Symbols" panose="020B0502040504020204"/>
              <a:buChar char="▶"/>
              <a:defRPr sz="24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0200" algn="l" rtl="0">
              <a:lnSpc>
                <a:spcPct val="100000"/>
              </a:lnSpc>
              <a:spcBef>
                <a:spcPts val="1000"/>
              </a:spcBef>
              <a:spcAft>
                <a:spcPts val="0"/>
              </a:spcAft>
              <a:buClr>
                <a:schemeClr val="accent1"/>
              </a:buClr>
              <a:buSzPts val="1600"/>
              <a:buFont typeface="Noto Sans Symbols" panose="020B0502040504020204"/>
              <a:buChar char="▶"/>
              <a:defRPr sz="20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20040" algn="l" rtl="0">
              <a:lnSpc>
                <a:spcPct val="100000"/>
              </a:lnSpc>
              <a:spcBef>
                <a:spcPts val="1000"/>
              </a:spcBef>
              <a:spcAft>
                <a:spcPts val="0"/>
              </a:spcAft>
              <a:buClr>
                <a:schemeClr val="accent1"/>
              </a:buClr>
              <a:buSzPts val="1440"/>
              <a:buFont typeface="Noto Sans Symbols" panose="020B0502040504020204"/>
              <a:buChar char="▶"/>
              <a:defRPr sz="18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289560" algn="l" rtl="0">
              <a:lnSpc>
                <a:spcPct val="100000"/>
              </a:lnSpc>
              <a:spcBef>
                <a:spcPts val="1000"/>
              </a:spcBef>
              <a:spcAft>
                <a:spcPts val="0"/>
              </a:spcAft>
              <a:buClr>
                <a:schemeClr val="accent1"/>
              </a:buClr>
              <a:buSzPts val="96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289560" algn="l" rtl="0">
              <a:lnSpc>
                <a:spcPct val="100000"/>
              </a:lnSpc>
              <a:spcBef>
                <a:spcPts val="1000"/>
              </a:spcBef>
              <a:spcAft>
                <a:spcPts val="0"/>
              </a:spcAft>
              <a:buClr>
                <a:schemeClr val="accent1"/>
              </a:buClr>
              <a:buSzPts val="96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289560" algn="l" rtl="0">
              <a:lnSpc>
                <a:spcPct val="100000"/>
              </a:lnSpc>
              <a:spcBef>
                <a:spcPts val="1000"/>
              </a:spcBef>
              <a:spcAft>
                <a:spcPts val="0"/>
              </a:spcAft>
              <a:buClr>
                <a:schemeClr val="accent1"/>
              </a:buClr>
              <a:buSzPts val="96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289560" algn="l" rtl="0">
              <a:lnSpc>
                <a:spcPct val="100000"/>
              </a:lnSpc>
              <a:spcBef>
                <a:spcPts val="1000"/>
              </a:spcBef>
              <a:spcAft>
                <a:spcPts val="0"/>
              </a:spcAft>
              <a:buClr>
                <a:schemeClr val="accent1"/>
              </a:buClr>
              <a:buSzPts val="96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19" name="Google Shape;19;p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20" name="Google Shape;20;p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21" name="Google Shape;21;p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ltLang="zh-TW"/>
              <a:t>‹#›</a:t>
            </a:fld>
            <a:endParaRPr lang="zh-TW"/>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 name="标题 1"/>
          <p:cNvSpPr>
            <a:spLocks noGrp="1"/>
          </p:cNvSpPr>
          <p:nvPr>
            <p:ph type="ctrTitle"/>
            <p:custDataLst>
              <p:tags r:id="rId1"/>
            </p:custDataLst>
          </p:nvPr>
        </p:nvSpPr>
        <p:spPr>
          <a:xfrm>
            <a:off x="561975" y="276225"/>
            <a:ext cx="9227820" cy="2806065"/>
          </a:xfrm>
        </p:spPr>
        <p:txBody>
          <a:bodyPr>
            <a:noAutofit/>
          </a:bodyPr>
          <a:lstStyle/>
          <a:p>
            <a:pPr algn="ctr"/>
            <a:r>
              <a:rPr lang="zh-CN" altLang="en-US" b="0" spc="0" dirty="0">
                <a:solidFill>
                  <a:schemeClr val="tx1">
                    <a:lumMod val="95000"/>
                    <a:lumOff val="5000"/>
                  </a:schemeClr>
                </a:solidFill>
                <a:ea typeface="Microsoft YaHei" panose="020B0503020204020204" charset="-122"/>
                <a:cs typeface="Segoe UI Semibold" panose="020B0702040204020203" charset="0"/>
                <a:sym typeface="+mn-ea"/>
              </a:rPr>
              <a:t>Project </a:t>
            </a:r>
            <a:r>
              <a:rPr lang="zh-CN" altLang="en-US" b="1" spc="0" dirty="0">
                <a:solidFill>
                  <a:schemeClr val="tx1">
                    <a:lumMod val="95000"/>
                    <a:lumOff val="5000"/>
                  </a:schemeClr>
                </a:solidFill>
                <a:ea typeface="Microsoft YaHei" panose="020B0503020204020204" charset="-122"/>
                <a:cs typeface="Segoe UI Semibold" panose="020B0702040204020203" charset="0"/>
                <a:sym typeface="+mn-ea"/>
              </a:rPr>
              <a:t>II</a:t>
            </a:r>
            <a:br>
              <a:rPr lang="zh-CN" altLang="en-US" b="0" spc="0" dirty="0">
                <a:solidFill>
                  <a:schemeClr val="tx1">
                    <a:lumMod val="95000"/>
                    <a:lumOff val="5000"/>
                  </a:schemeClr>
                </a:solidFill>
                <a:ea typeface="Microsoft YaHei" panose="020B0503020204020204" charset="-122"/>
                <a:cs typeface="Segoe UI Semibold" panose="020B0702040204020203" charset="0"/>
                <a:sym typeface="+mn-ea"/>
              </a:rPr>
            </a:br>
            <a:br>
              <a:rPr lang="zh-CN" altLang="en-US" b="1" spc="0" dirty="0">
                <a:solidFill>
                  <a:schemeClr val="tx1">
                    <a:lumMod val="95000"/>
                    <a:lumOff val="5000"/>
                  </a:schemeClr>
                </a:solidFill>
                <a:ea typeface="Microsoft YaHei" panose="020B0503020204020204" charset="-122"/>
                <a:cs typeface="Segoe UI Semibold" panose="020B0702040204020203" charset="0"/>
                <a:sym typeface="+mn-ea"/>
              </a:rPr>
            </a:br>
            <a:r>
              <a:rPr lang="zh-CN" altLang="en-US" b="1" spc="0" dirty="0">
                <a:solidFill>
                  <a:schemeClr val="tx1">
                    <a:lumMod val="95000"/>
                    <a:lumOff val="5000"/>
                  </a:schemeClr>
                </a:solidFill>
                <a:ea typeface="Microsoft YaHei" panose="020B0503020204020204" charset="-122"/>
                <a:cs typeface="Segoe UI Semibold" panose="020B0702040204020203" charset="0"/>
                <a:sym typeface="+mn-ea"/>
              </a:rPr>
              <a:t>Content-Centric Networking construction</a:t>
            </a:r>
          </a:p>
        </p:txBody>
      </p:sp>
      <p:sp>
        <p:nvSpPr>
          <p:cNvPr id="7" name="副标题 2"/>
          <p:cNvSpPr>
            <a:spLocks noGrp="1"/>
          </p:cNvSpPr>
          <p:nvPr>
            <p:custDataLst>
              <p:tags r:id="rId2"/>
            </p:custDataLst>
          </p:nvPr>
        </p:nvSpPr>
        <p:spPr>
          <a:xfrm>
            <a:off x="623570" y="6362700"/>
            <a:ext cx="9227185" cy="419735"/>
          </a:xfrm>
          <a:prstGeom prst="rect">
            <a:avLst/>
          </a:prstGeom>
        </p:spPr>
        <p:txBody>
          <a:bodyPr vert="horz" lIns="90000" tIns="46800" rIns="90000" bIns="46800" rtlCol="0">
            <a:normAutofit/>
          </a:bodyPr>
          <a:lstStyle>
            <a:lvl1pPr marL="0" indent="0" algn="r" defTabSz="914400" rtl="0" eaLnBrk="1" fontAlgn="auto" latinLnBrk="0" hangingPunct="1">
              <a:lnSpc>
                <a:spcPct val="100000"/>
              </a:lnSpc>
              <a:spcBef>
                <a:spcPts val="0"/>
              </a:spcBef>
              <a:spcAft>
                <a:spcPts val="1000"/>
              </a:spcAft>
              <a:buFont typeface="Arial" panose="020B0604020202020204" pitchFamily="34" charset="0"/>
              <a:buNone/>
              <a:defRPr sz="1800" u="none" strike="noStrike" kern="1200" cap="none" spc="200" normalizeH="0" baseline="0">
                <a:solidFill>
                  <a:schemeClr val="tx1">
                    <a:lumMod val="85000"/>
                    <a:lumOff val="15000"/>
                  </a:schemeClr>
                </a:solidFill>
                <a:uFillTx/>
                <a:latin typeface="Arial" panose="020B0604020202020204" pitchFamily="34" charset="0"/>
                <a:ea typeface="Microsoft YaHei"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solidFill>
                <a:uFillTx/>
                <a:latin typeface="Microsoft YaHei" panose="020B0503020204020204" charset="-122"/>
                <a:ea typeface="Microsoft YaHei"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solidFill>
                <a:uFillTx/>
                <a:latin typeface="Microsoft YaHei" panose="020B0503020204020204" charset="-122"/>
                <a:ea typeface="Microsoft YaHei"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solidFill>
                <a:uFillTx/>
                <a:latin typeface="Microsoft YaHei" panose="020B0503020204020204" charset="-122"/>
                <a:ea typeface="Microsoft YaHei"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solidFill>
                <a:uFillTx/>
                <a:latin typeface="Microsoft YaHei" panose="020B0503020204020204" charset="-122"/>
                <a:ea typeface="Microsoft YaHei"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altLang="zh-CN" dirty="0">
                <a:solidFill>
                  <a:schemeClr val="tx1">
                    <a:lumMod val="95000"/>
                    <a:lumOff val="5000"/>
                  </a:schemeClr>
                </a:solidFill>
              </a:rPr>
              <a:t>2021.05.05</a:t>
            </a:r>
            <a:endParaRPr lang="en-US" dirty="0">
              <a:solidFill>
                <a:schemeClr val="tx1">
                  <a:lumMod val="95000"/>
                  <a:lumOff val="5000"/>
                </a:schemeClr>
              </a:solidFill>
            </a:endParaRPr>
          </a:p>
        </p:txBody>
      </p:sp>
      <p:sp>
        <p:nvSpPr>
          <p:cNvPr id="3" name="副标题 2"/>
          <p:cNvSpPr>
            <a:spLocks noGrp="1"/>
          </p:cNvSpPr>
          <p:nvPr>
            <p:custDataLst>
              <p:tags r:id="rId3"/>
            </p:custDataLst>
          </p:nvPr>
        </p:nvSpPr>
        <p:spPr>
          <a:xfrm>
            <a:off x="709295" y="3386455"/>
            <a:ext cx="9227820" cy="306832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50520" algn="r" rtl="0">
              <a:lnSpc>
                <a:spcPct val="100000"/>
              </a:lnSpc>
              <a:spcBef>
                <a:spcPts val="1000"/>
              </a:spcBef>
              <a:spcAft>
                <a:spcPts val="0"/>
              </a:spcAft>
              <a:buClr>
                <a:schemeClr val="accent1"/>
              </a:buClr>
              <a:buSzPts val="1920"/>
              <a:buFont typeface="Noto Sans Symbols" panose="020B0502040504020204"/>
              <a:buNone/>
              <a:defRPr sz="2400" b="0" i="0" u="none" strike="noStrike" cap="none">
                <a:solidFill>
                  <a:srgbClr val="7F7F7F"/>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0200" algn="ctr" rtl="0">
              <a:lnSpc>
                <a:spcPct val="100000"/>
              </a:lnSpc>
              <a:spcBef>
                <a:spcPts val="1000"/>
              </a:spcBef>
              <a:spcAft>
                <a:spcPts val="0"/>
              </a:spcAft>
              <a:buClr>
                <a:schemeClr val="accent1"/>
              </a:buClr>
              <a:buSzPts val="1600"/>
              <a:buFont typeface="Noto Sans Symbols" panose="020B0502040504020204"/>
              <a:buNone/>
              <a:defRPr sz="20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20040" algn="ctr" rtl="0">
              <a:lnSpc>
                <a:spcPct val="100000"/>
              </a:lnSpc>
              <a:spcBef>
                <a:spcPts val="1000"/>
              </a:spcBef>
              <a:spcAft>
                <a:spcPts val="0"/>
              </a:spcAft>
              <a:buClr>
                <a:schemeClr val="accent1"/>
              </a:buClr>
              <a:buSzPts val="1440"/>
              <a:buFont typeface="Noto Sans Symbols" panose="020B0502040504020204"/>
              <a:buNone/>
              <a:defRPr sz="18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09880" algn="ctr"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09880" algn="ctr"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289560" algn="ctr" rtl="0">
              <a:lnSpc>
                <a:spcPct val="100000"/>
              </a:lnSpc>
              <a:spcBef>
                <a:spcPts val="1000"/>
              </a:spcBef>
              <a:spcAft>
                <a:spcPts val="0"/>
              </a:spcAft>
              <a:buClr>
                <a:schemeClr val="accent1"/>
              </a:buClr>
              <a:buSzPts val="960"/>
              <a:buFont typeface="Noto Sans Symbols" panose="020B0502040504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289560" algn="ctr" rtl="0">
              <a:lnSpc>
                <a:spcPct val="100000"/>
              </a:lnSpc>
              <a:spcBef>
                <a:spcPts val="1000"/>
              </a:spcBef>
              <a:spcAft>
                <a:spcPts val="0"/>
              </a:spcAft>
              <a:buClr>
                <a:schemeClr val="accent1"/>
              </a:buClr>
              <a:buSzPts val="960"/>
              <a:buFont typeface="Noto Sans Symbols" panose="020B0502040504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289560" algn="ctr" rtl="0">
              <a:lnSpc>
                <a:spcPct val="100000"/>
              </a:lnSpc>
              <a:spcBef>
                <a:spcPts val="1000"/>
              </a:spcBef>
              <a:spcAft>
                <a:spcPts val="0"/>
              </a:spcAft>
              <a:buClr>
                <a:schemeClr val="accent1"/>
              </a:buClr>
              <a:buSzPts val="960"/>
              <a:buFont typeface="Noto Sans Symbols" panose="020B0502040504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289560" algn="ctr" rtl="0">
              <a:lnSpc>
                <a:spcPct val="100000"/>
              </a:lnSpc>
              <a:spcBef>
                <a:spcPts val="1000"/>
              </a:spcBef>
              <a:spcAft>
                <a:spcPts val="0"/>
              </a:spcAft>
              <a:buClr>
                <a:schemeClr val="accent1"/>
              </a:buClr>
              <a:buSzPts val="960"/>
              <a:buFont typeface="Noto Sans Symbols" panose="020B0502040504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algn="ctr"/>
            <a:r>
              <a:rPr lang="en-US" altLang="zh-CN" sz="2200" dirty="0">
                <a:solidFill>
                  <a:schemeClr val="tx1">
                    <a:lumMod val="95000"/>
                    <a:lumOff val="5000"/>
                  </a:schemeClr>
                </a:solidFill>
              </a:rPr>
              <a:t>TA:  </a:t>
            </a:r>
            <a:r>
              <a:rPr lang="zh-CN" altLang="en-US" sz="2200" i="1" dirty="0">
                <a:solidFill>
                  <a:schemeClr val="tx1">
                    <a:lumMod val="95000"/>
                    <a:lumOff val="5000"/>
                  </a:schemeClr>
                </a:solidFill>
              </a:rPr>
              <a:t>Jun-Bin Zhang</a:t>
            </a:r>
            <a:r>
              <a:rPr lang="en-US" altLang="zh-CN" sz="2200" i="1" dirty="0">
                <a:solidFill>
                  <a:schemeClr val="tx1">
                    <a:lumMod val="95000"/>
                    <a:lumOff val="5000"/>
                  </a:schemeClr>
                </a:solidFill>
              </a:rPr>
              <a:t>, Sheng-Hui Peng, An-Fong Li</a:t>
            </a:r>
            <a:endParaRPr lang="zh-CN" altLang="en-US" sz="2200" i="1" dirty="0">
              <a:solidFill>
                <a:schemeClr val="tx1">
                  <a:lumMod val="95000"/>
                  <a:lumOff val="5000"/>
                </a:schemeClr>
              </a:solidFill>
            </a:endParaRPr>
          </a:p>
          <a:p>
            <a:pPr algn="ctr"/>
            <a:endParaRPr lang="zh-CN" altLang="en-US" sz="2200" dirty="0">
              <a:solidFill>
                <a:schemeClr val="tx1">
                  <a:lumMod val="95000"/>
                  <a:lumOff val="5000"/>
                </a:schemeClr>
              </a:solidFill>
            </a:endParaRPr>
          </a:p>
          <a:p>
            <a:pPr algn="ctr"/>
            <a:r>
              <a:rPr lang="en-US" altLang="zh-CN" sz="2000" dirty="0">
                <a:solidFill>
                  <a:schemeClr val="tx1">
                    <a:lumMod val="95000"/>
                    <a:lumOff val="5000"/>
                  </a:schemeClr>
                </a:solidFill>
              </a:rPr>
              <a:t>Office Hour: 15:00 - 18:00 Monday</a:t>
            </a:r>
          </a:p>
          <a:p>
            <a:pPr algn="ctr"/>
            <a:r>
              <a:rPr lang="en-US" altLang="zh-CN" sz="2000" dirty="0">
                <a:solidFill>
                  <a:schemeClr val="tx1">
                    <a:lumMod val="95000"/>
                    <a:lumOff val="5000"/>
                  </a:schemeClr>
                </a:solidFill>
                <a:sym typeface="+mn-ea"/>
              </a:rPr>
              <a:t>                           13:00 - 18:00 Wednesday</a:t>
            </a:r>
            <a:endParaRPr lang="en-US" altLang="zh-CN" sz="2000" dirty="0">
              <a:solidFill>
                <a:schemeClr val="tx1">
                  <a:lumMod val="95000"/>
                  <a:lumOff val="5000"/>
                </a:schemeClr>
              </a:solidFill>
            </a:endParaRPr>
          </a:p>
          <a:p>
            <a:pPr algn="ctr"/>
            <a:r>
              <a:rPr lang="en-US" altLang="zh-CN" sz="2000" b="1" dirty="0">
                <a:solidFill>
                  <a:schemeClr val="tx1">
                    <a:lumMod val="95000"/>
                    <a:lumOff val="5000"/>
                  </a:schemeClr>
                </a:solidFill>
              </a:rPr>
              <a:t>At 95521 CPS Lab</a:t>
            </a:r>
            <a:r>
              <a:rPr lang="en-US" altLang="zh-CN" sz="2000" dirty="0">
                <a:solidFill>
                  <a:schemeClr val="tx1">
                    <a:lumMod val="95000"/>
                    <a:lumOff val="5000"/>
                  </a:schemeClr>
                </a:solidFill>
              </a:rPr>
              <a:t> or </a:t>
            </a:r>
            <a:r>
              <a:rPr lang="en-US" altLang="zh-CN" sz="2000" b="1" dirty="0">
                <a:solidFill>
                  <a:schemeClr val="tx1">
                    <a:lumMod val="95000"/>
                    <a:lumOff val="5000"/>
                  </a:schemeClr>
                </a:solidFill>
              </a:rPr>
              <a:t>LINE</a:t>
            </a:r>
            <a:r>
              <a:rPr lang="en-US" altLang="zh-CN" sz="2000" dirty="0">
                <a:solidFill>
                  <a:schemeClr val="tx1">
                    <a:lumMod val="95000"/>
                    <a:lumOff val="5000"/>
                  </a:schemeClr>
                </a:solidFill>
              </a:rPr>
              <a:t> or </a:t>
            </a:r>
            <a:r>
              <a:rPr lang="en-US" altLang="zh-CN" sz="2000" b="1" dirty="0">
                <a:solidFill>
                  <a:schemeClr val="tx1">
                    <a:lumMod val="95000"/>
                    <a:lumOff val="5000"/>
                  </a:schemeClr>
                </a:solidFill>
              </a:rPr>
              <a:t>Email</a:t>
            </a:r>
          </a:p>
          <a:p>
            <a:pPr algn="ctr"/>
            <a:r>
              <a:rPr lang="en-US" altLang="zh-CN" sz="2000" dirty="0">
                <a:solidFill>
                  <a:schemeClr val="tx1">
                    <a:lumMod val="95000"/>
                    <a:lumOff val="5000"/>
                  </a:schemeClr>
                </a:solidFill>
              </a:rPr>
              <a:t>p78083025@ncku.edu.tw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2. Project 2</a:t>
            </a: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35000" y="1049020"/>
            <a:ext cx="9459595" cy="5753735"/>
          </a:xfrm>
        </p:spPr>
        <p:txBody>
          <a:bodyPr/>
          <a:lstStyle/>
          <a:p>
            <a:pPr>
              <a:buFont typeface="Wingdings" panose="05000000000000000000" pitchFamily="2" charset="2"/>
              <a:buChar char="l"/>
            </a:pPr>
            <a:r>
              <a:rPr lang="en-US" altLang="zh-CN" sz="2000" b="1" dirty="0">
                <a:solidFill>
                  <a:schemeClr val="tx1">
                    <a:lumMod val="95000"/>
                    <a:lumOff val="5000"/>
                  </a:schemeClr>
                </a:solidFill>
                <a:ea typeface="SimSun" panose="02010600030101010101" pitchFamily="2" charset="-122"/>
                <a:sym typeface="+mn-ea"/>
              </a:rPr>
              <a:t>DEMO</a:t>
            </a:r>
          </a:p>
          <a:p>
            <a:pPr lvl="1">
              <a:buFont typeface="Wingdings" panose="05000000000000000000" pitchFamily="2" charset="2"/>
              <a:buChar char="l"/>
            </a:pPr>
            <a:r>
              <a:rPr lang="en-US" altLang="zh-CN" sz="2000" b="1" dirty="0">
                <a:solidFill>
                  <a:schemeClr val="tx1">
                    <a:lumMod val="95000"/>
                    <a:lumOff val="5000"/>
                  </a:schemeClr>
                </a:solidFill>
                <a:ea typeface="SimSun" panose="02010600030101010101" pitchFamily="2" charset="-122"/>
                <a:sym typeface="+mn-ea"/>
              </a:rPr>
              <a:t>Time:</a:t>
            </a:r>
            <a:r>
              <a:rPr lang="en-US" altLang="zh-CN" sz="2000" dirty="0">
                <a:solidFill>
                  <a:schemeClr val="tx1">
                    <a:lumMod val="95000"/>
                    <a:lumOff val="5000"/>
                  </a:schemeClr>
                </a:solidFill>
                <a:ea typeface="SimSun" panose="02010600030101010101" pitchFamily="2" charset="-122"/>
                <a:sym typeface="+mn-ea"/>
              </a:rPr>
              <a:t>          2021.06.02</a:t>
            </a:r>
          </a:p>
          <a:p>
            <a:pPr lvl="1">
              <a:buFont typeface="Wingdings" panose="05000000000000000000" pitchFamily="2" charset="2"/>
              <a:buChar char="l"/>
            </a:pPr>
            <a:r>
              <a:rPr lang="en-US" altLang="zh-CN" sz="2000" b="1" dirty="0">
                <a:solidFill>
                  <a:schemeClr val="tx1">
                    <a:lumMod val="95000"/>
                    <a:lumOff val="5000"/>
                  </a:schemeClr>
                </a:solidFill>
                <a:ea typeface="SimSun" panose="02010600030101010101" pitchFamily="2" charset="-122"/>
                <a:sym typeface="+mn-ea"/>
              </a:rPr>
              <a:t>Location:    </a:t>
            </a:r>
            <a:r>
              <a:rPr lang="en-US" altLang="zh-CN" sz="2000" dirty="0">
                <a:solidFill>
                  <a:schemeClr val="tx1">
                    <a:lumMod val="95000"/>
                    <a:lumOff val="5000"/>
                  </a:schemeClr>
                </a:solidFill>
                <a:ea typeface="SimSun" panose="02010600030101010101" pitchFamily="2" charset="-122"/>
                <a:sym typeface="+mn-ea"/>
              </a:rPr>
              <a:t>95519 room</a:t>
            </a:r>
          </a:p>
          <a:p>
            <a:pPr>
              <a:buFont typeface="Wingdings" panose="05000000000000000000" pitchFamily="2" charset="2"/>
              <a:buChar char="l"/>
            </a:pPr>
            <a:endParaRPr lang="en-US" altLang="zh-CN" sz="2000" dirty="0">
              <a:solidFill>
                <a:schemeClr val="tx1">
                  <a:lumMod val="95000"/>
                  <a:lumOff val="5000"/>
                </a:schemeClr>
              </a:solidFill>
              <a:ea typeface="SimSun" panose="02010600030101010101" pitchFamily="2" charset="-122"/>
              <a:sym typeface="+mn-ea"/>
            </a:endParaRPr>
          </a:p>
          <a:p>
            <a:pPr lvl="1">
              <a:buFont typeface="Wingdings" panose="05000000000000000000" pitchFamily="2" charset="2"/>
              <a:buChar char="l"/>
            </a:pPr>
            <a:r>
              <a:rPr lang="en-US" altLang="zh-CN" sz="2000" dirty="0">
                <a:solidFill>
                  <a:schemeClr val="tx1">
                    <a:lumMod val="95000"/>
                    <a:lumOff val="5000"/>
                  </a:schemeClr>
                </a:solidFill>
                <a:ea typeface="SimSun" panose="02010600030101010101" pitchFamily="2" charset="-122"/>
                <a:sym typeface="+mn-ea"/>
              </a:rPr>
              <a:t>If you successfully establish CCN.</a:t>
            </a:r>
          </a:p>
          <a:p>
            <a:pPr marL="584200" lvl="1" indent="0">
              <a:buFont typeface="Wingdings" panose="05000000000000000000" pitchFamily="2" charset="2"/>
              <a:buNone/>
            </a:pPr>
            <a:r>
              <a:rPr lang="en-US" altLang="zh-CN" sz="2000" dirty="0">
                <a:solidFill>
                  <a:schemeClr val="tx1">
                    <a:lumMod val="95000"/>
                    <a:lumOff val="5000"/>
                  </a:schemeClr>
                </a:solidFill>
                <a:ea typeface="SimSun" panose="02010600030101010101" pitchFamily="2" charset="-122"/>
                <a:sym typeface="+mn-ea"/>
              </a:rPr>
              <a:t>     Explain the idea of establishing a CCN simulator. Run the CCN simulator to </a:t>
            </a:r>
          </a:p>
          <a:p>
            <a:pPr marL="584200" lvl="1" indent="0">
              <a:buFont typeface="Wingdings" panose="05000000000000000000" pitchFamily="2" charset="2"/>
              <a:buNone/>
            </a:pPr>
            <a:r>
              <a:rPr lang="en-US" altLang="zh-CN" sz="2000" dirty="0">
                <a:solidFill>
                  <a:schemeClr val="tx1">
                    <a:lumMod val="95000"/>
                    <a:lumOff val="5000"/>
                  </a:schemeClr>
                </a:solidFill>
                <a:ea typeface="SimSun" panose="02010600030101010101" pitchFamily="2" charset="-122"/>
                <a:sym typeface="+mn-ea"/>
              </a:rPr>
              <a:t>     output the interest packet and data packet information respectively.</a:t>
            </a:r>
          </a:p>
          <a:p>
            <a:pPr lvl="1">
              <a:buFont typeface="Wingdings" panose="05000000000000000000" pitchFamily="2" charset="2"/>
              <a:buChar char="l"/>
            </a:pPr>
            <a:endParaRPr lang="en-US" altLang="zh-CN" sz="2000" dirty="0">
              <a:solidFill>
                <a:schemeClr val="tx1">
                  <a:lumMod val="95000"/>
                  <a:lumOff val="5000"/>
                </a:schemeClr>
              </a:solidFill>
              <a:ea typeface="SimSun" panose="02010600030101010101" pitchFamily="2" charset="-122"/>
              <a:sym typeface="+mn-ea"/>
            </a:endParaRPr>
          </a:p>
          <a:p>
            <a:pPr lvl="1">
              <a:buFont typeface="Wingdings" panose="05000000000000000000" pitchFamily="2" charset="2"/>
              <a:buChar char="l"/>
            </a:pPr>
            <a:r>
              <a:rPr lang="en-US" altLang="zh-CN" sz="2000" dirty="0">
                <a:solidFill>
                  <a:schemeClr val="tx1">
                    <a:lumMod val="95000"/>
                    <a:lumOff val="5000"/>
                  </a:schemeClr>
                </a:solidFill>
                <a:ea typeface="SimSun" panose="02010600030101010101" pitchFamily="2" charset="-122"/>
                <a:sym typeface="+mn-ea"/>
              </a:rPr>
              <a:t>If you try to establish a CCN, but it is not work.</a:t>
            </a:r>
          </a:p>
          <a:p>
            <a:pPr marL="584200" lvl="1" indent="0">
              <a:buFont typeface="Wingdings" panose="05000000000000000000" pitchFamily="2" charset="2"/>
              <a:buNone/>
            </a:pPr>
            <a:r>
              <a:rPr lang="en-US" altLang="zh-CN" dirty="0">
                <a:solidFill>
                  <a:schemeClr val="tx1">
                    <a:lumMod val="95000"/>
                    <a:lumOff val="5000"/>
                  </a:schemeClr>
                </a:solidFill>
                <a:ea typeface="SimSun" panose="02010600030101010101" pitchFamily="2" charset="-122"/>
                <a:sym typeface="+mn-ea"/>
              </a:rPr>
              <a:t>     Explain your work and </a:t>
            </a:r>
            <a:r>
              <a:rPr lang="en-US" altLang="zh-CN" b="1" dirty="0">
                <a:solidFill>
                  <a:schemeClr val="tx1">
                    <a:lumMod val="95000"/>
                    <a:lumOff val="5000"/>
                  </a:schemeClr>
                </a:solidFill>
                <a:ea typeface="SimSun" panose="02010600030101010101" pitchFamily="2" charset="-122"/>
                <a:sym typeface="+mn-ea"/>
              </a:rPr>
              <a:t>answer</a:t>
            </a:r>
            <a:r>
              <a:rPr lang="en-US" altLang="zh-CN" dirty="0">
                <a:solidFill>
                  <a:schemeClr val="tx1">
                    <a:lumMod val="95000"/>
                    <a:lumOff val="5000"/>
                  </a:schemeClr>
                </a:solidFill>
                <a:ea typeface="SimSun" panose="02010600030101010101" pitchFamily="2" charset="-122"/>
                <a:sym typeface="+mn-ea"/>
              </a:rPr>
              <a:t> some of our questions about the PPT of Project 2.</a:t>
            </a:r>
          </a:p>
          <a:p>
            <a:pPr lvl="1">
              <a:buFont typeface="Wingdings" panose="05000000000000000000" pitchFamily="2" charset="2"/>
              <a:buChar char="l"/>
            </a:pPr>
            <a:endParaRPr lang="en-US" altLang="zh-CN" dirty="0">
              <a:solidFill>
                <a:schemeClr val="tx1">
                  <a:lumMod val="95000"/>
                  <a:lumOff val="5000"/>
                </a:schemeClr>
              </a:solidFill>
              <a:ea typeface="SimSun" panose="02010600030101010101" pitchFamily="2" charset="-122"/>
              <a:sym typeface="+mn-ea"/>
            </a:endParaRPr>
          </a:p>
          <a:p>
            <a:pPr lvl="1">
              <a:buFont typeface="Wingdings" panose="05000000000000000000" pitchFamily="2" charset="2"/>
              <a:buChar char="l"/>
            </a:pPr>
            <a:r>
              <a:rPr lang="en-US" altLang="zh-CN" dirty="0">
                <a:solidFill>
                  <a:schemeClr val="tx1">
                    <a:lumMod val="95000"/>
                    <a:lumOff val="5000"/>
                  </a:schemeClr>
                </a:solidFill>
                <a:ea typeface="SimSun" panose="02010600030101010101" pitchFamily="2" charset="-122"/>
                <a:sym typeface="+mn-ea"/>
              </a:rPr>
              <a:t>If you haven't tried to establish CCN. </a:t>
            </a:r>
          </a:p>
          <a:p>
            <a:pPr marL="584200" lvl="1" indent="0">
              <a:buFont typeface="Wingdings" panose="05000000000000000000" pitchFamily="2" charset="2"/>
              <a:buNone/>
            </a:pPr>
            <a:r>
              <a:rPr lang="en-US" altLang="zh-CN" dirty="0">
                <a:solidFill>
                  <a:schemeClr val="tx1">
                    <a:lumMod val="95000"/>
                    <a:lumOff val="5000"/>
                  </a:schemeClr>
                </a:solidFill>
                <a:ea typeface="SimSun" panose="02010600030101010101" pitchFamily="2" charset="-122"/>
                <a:sym typeface="+mn-ea"/>
              </a:rPr>
              <a:t>     </a:t>
            </a:r>
            <a:r>
              <a:rPr lang="en-US" altLang="zh-CN" b="1" dirty="0">
                <a:solidFill>
                  <a:schemeClr val="tx1">
                    <a:lumMod val="95000"/>
                    <a:lumOff val="5000"/>
                  </a:schemeClr>
                </a:solidFill>
                <a:ea typeface="SimSun" panose="02010600030101010101" pitchFamily="2" charset="-122"/>
                <a:sym typeface="+mn-ea"/>
              </a:rPr>
              <a:t>Answer</a:t>
            </a:r>
            <a:r>
              <a:rPr lang="en-US" altLang="zh-CN" dirty="0">
                <a:solidFill>
                  <a:schemeClr val="tx1">
                    <a:lumMod val="95000"/>
                    <a:lumOff val="5000"/>
                  </a:schemeClr>
                </a:solidFill>
                <a:ea typeface="SimSun" panose="02010600030101010101" pitchFamily="2" charset="-122"/>
                <a:sym typeface="+mn-ea"/>
              </a:rPr>
              <a:t> some of our questions about the PPT of Project 2.</a:t>
            </a:r>
          </a:p>
          <a:p>
            <a:pPr>
              <a:buFont typeface="Wingdings" panose="05000000000000000000" pitchFamily="2" charset="2"/>
              <a:buChar char="l"/>
            </a:pPr>
            <a:endParaRPr lang="en-US" altLang="zh-CN" sz="2000" dirty="0">
              <a:solidFill>
                <a:schemeClr val="tx1">
                  <a:lumMod val="95000"/>
                  <a:lumOff val="5000"/>
                </a:schemeClr>
              </a:solidFill>
              <a:ea typeface="SimSun" panose="02010600030101010101" pitchFamily="2"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9030" cy="775335"/>
          </a:xfrm>
        </p:spPr>
        <p:txBody>
          <a:bodyPr/>
          <a:lstStyle/>
          <a:p>
            <a:pPr algn="l"/>
            <a:r>
              <a:rPr lang="en-US" b="1">
                <a:sym typeface="+mn-ea"/>
              </a:rPr>
              <a:t>3. Network topology</a:t>
            </a:r>
            <a:br>
              <a:rPr lang="zh-CN" altLang="en-US" b="1"/>
            </a:br>
            <a:br>
              <a:rPr lang="en-US" altLang="zh-CN" b="1"/>
            </a:b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302895" y="1139190"/>
            <a:ext cx="10161905" cy="3011805"/>
          </a:xfrm>
        </p:spPr>
        <p:txBody>
          <a:bodyPr/>
          <a:lstStyle/>
          <a:p>
            <a:pPr lvl="0" algn="just">
              <a:buFont typeface="Wingdings" panose="05000000000000000000" charset="0"/>
              <a:buChar char="l"/>
            </a:pPr>
            <a:r>
              <a:rPr lang="en-US" altLang="zh-CN" dirty="0">
                <a:solidFill>
                  <a:schemeClr val="tx1">
                    <a:lumMod val="95000"/>
                    <a:lumOff val="5000"/>
                  </a:schemeClr>
                </a:solidFill>
              </a:rPr>
              <a:t>Each node is both a </a:t>
            </a:r>
            <a:r>
              <a:rPr lang="en-US" altLang="zh-CN" b="1" dirty="0">
                <a:solidFill>
                  <a:schemeClr val="tx1">
                    <a:lumMod val="95000"/>
                    <a:lumOff val="5000"/>
                  </a:schemeClr>
                </a:solidFill>
              </a:rPr>
              <a:t>producer</a:t>
            </a:r>
            <a:r>
              <a:rPr lang="en-US" altLang="zh-CN" dirty="0">
                <a:solidFill>
                  <a:schemeClr val="tx1">
                    <a:lumMod val="95000"/>
                    <a:lumOff val="5000"/>
                  </a:schemeClr>
                </a:solidFill>
              </a:rPr>
              <a:t> and a </a:t>
            </a:r>
            <a:r>
              <a:rPr lang="en-US" altLang="zh-CN" b="1" dirty="0">
                <a:solidFill>
                  <a:schemeClr val="tx1">
                    <a:lumMod val="95000"/>
                    <a:lumOff val="5000"/>
                  </a:schemeClr>
                </a:solidFill>
              </a:rPr>
              <a:t>consumer</a:t>
            </a:r>
            <a:r>
              <a:rPr lang="en-US" altLang="zh-CN" dirty="0">
                <a:solidFill>
                  <a:schemeClr val="tx1">
                    <a:lumMod val="95000"/>
                    <a:lumOff val="5000"/>
                  </a:schemeClr>
                </a:solidFill>
              </a:rPr>
              <a:t>.</a:t>
            </a:r>
          </a:p>
          <a:p>
            <a:pPr lvl="0" algn="just">
              <a:buFont typeface="Wingdings" panose="05000000000000000000" charset="0"/>
              <a:buChar char="l"/>
            </a:pPr>
            <a:r>
              <a:rPr lang="en-US" altLang="zh-CN" dirty="0">
                <a:solidFill>
                  <a:schemeClr val="tx1">
                    <a:lumMod val="95000"/>
                    <a:lumOff val="5000"/>
                  </a:schemeClr>
                </a:solidFill>
                <a:sym typeface="+mn-ea"/>
              </a:rPr>
              <a:t>Numbers represent </a:t>
            </a:r>
            <a:r>
              <a:rPr lang="en-US" altLang="zh-CN" b="1" dirty="0">
                <a:solidFill>
                  <a:schemeClr val="tx1">
                    <a:lumMod val="95000"/>
                    <a:lumOff val="5000"/>
                  </a:schemeClr>
                </a:solidFill>
                <a:sym typeface="+mn-ea"/>
              </a:rPr>
              <a:t>router ID</a:t>
            </a:r>
            <a:r>
              <a:rPr lang="en-US" altLang="zh-CN" dirty="0">
                <a:solidFill>
                  <a:schemeClr val="tx1">
                    <a:lumMod val="95000"/>
                    <a:lumOff val="5000"/>
                  </a:schemeClr>
                </a:solidFill>
                <a:sym typeface="+mn-ea"/>
              </a:rPr>
              <a:t> and </a:t>
            </a:r>
            <a:r>
              <a:rPr lang="en-US" altLang="zh-CN" b="1" dirty="0">
                <a:solidFill>
                  <a:schemeClr val="tx1">
                    <a:lumMod val="95000"/>
                    <a:lumOff val="5000"/>
                  </a:schemeClr>
                </a:solidFill>
                <a:sym typeface="+mn-ea"/>
              </a:rPr>
              <a:t>consumer ID</a:t>
            </a:r>
          </a:p>
          <a:p>
            <a:pPr lvl="0" algn="just">
              <a:buFont typeface="Wingdings" panose="05000000000000000000" charset="0"/>
              <a:buChar char="l"/>
            </a:pPr>
            <a:r>
              <a:rPr lang="en-US" altLang="zh-CN" dirty="0">
                <a:solidFill>
                  <a:schemeClr val="tx1">
                    <a:lumMod val="95000"/>
                    <a:lumOff val="5000"/>
                  </a:schemeClr>
                </a:solidFill>
              </a:rPr>
              <a:t>As a </a:t>
            </a:r>
            <a:r>
              <a:rPr lang="en-US" altLang="zh-CN" b="1" dirty="0">
                <a:solidFill>
                  <a:schemeClr val="tx1">
                    <a:lumMod val="95000"/>
                    <a:lumOff val="5000"/>
                  </a:schemeClr>
                </a:solidFill>
              </a:rPr>
              <a:t>producer</a:t>
            </a:r>
            <a:r>
              <a:rPr lang="en-US" altLang="zh-CN" dirty="0">
                <a:solidFill>
                  <a:schemeClr val="tx1">
                    <a:lumMod val="95000"/>
                    <a:lumOff val="5000"/>
                  </a:schemeClr>
                </a:solidFill>
              </a:rPr>
              <a:t>, router0 will publish the content name with its own router name prefix, for example </a:t>
            </a:r>
            <a:r>
              <a:rPr lang="en-US" altLang="zh-CN" i="1" dirty="0">
                <a:solidFill>
                  <a:schemeClr val="tx1">
                    <a:lumMod val="95000"/>
                    <a:lumOff val="5000"/>
                  </a:schemeClr>
                </a:solidFill>
                <a:sym typeface="+mn-ea"/>
              </a:rPr>
              <a:t>'r0/'</a:t>
            </a:r>
            <a:r>
              <a:rPr lang="en-US" altLang="zh-CN" dirty="0">
                <a:solidFill>
                  <a:schemeClr val="tx1">
                    <a:lumMod val="95000"/>
                    <a:lumOff val="5000"/>
                  </a:schemeClr>
                </a:solidFill>
              </a:rPr>
              <a:t>. Each producer publishes 100 pieces of content, such as </a:t>
            </a:r>
            <a:r>
              <a:rPr lang="en-US" altLang="zh-CN" i="1" dirty="0">
                <a:solidFill>
                  <a:schemeClr val="tx1">
                    <a:lumMod val="95000"/>
                    <a:lumOff val="5000"/>
                  </a:schemeClr>
                </a:solidFill>
                <a:sym typeface="+mn-ea"/>
              </a:rPr>
              <a:t>'r0/00-99'</a:t>
            </a:r>
            <a:r>
              <a:rPr lang="en-US" altLang="zh-CN" dirty="0">
                <a:solidFill>
                  <a:schemeClr val="tx1">
                    <a:lumMod val="95000"/>
                    <a:lumOff val="5000"/>
                  </a:schemeClr>
                </a:solidFill>
                <a:sym typeface="+mn-ea"/>
              </a:rPr>
              <a:t>.</a:t>
            </a:r>
          </a:p>
          <a:p>
            <a:pPr lvl="0" algn="just">
              <a:buFont typeface="Wingdings" panose="05000000000000000000" charset="0"/>
              <a:buChar char="l"/>
            </a:pPr>
            <a:r>
              <a:rPr lang="en-US" altLang="zh-CN" dirty="0">
                <a:solidFill>
                  <a:schemeClr val="tx1">
                    <a:lumMod val="95000"/>
                    <a:lumOff val="5000"/>
                  </a:schemeClr>
                </a:solidFill>
                <a:sym typeface="+mn-ea"/>
              </a:rPr>
              <a:t>As a </a:t>
            </a:r>
            <a:r>
              <a:rPr lang="en-US" altLang="zh-CN" b="1" dirty="0">
                <a:solidFill>
                  <a:schemeClr val="tx1">
                    <a:lumMod val="95000"/>
                    <a:lumOff val="5000"/>
                  </a:schemeClr>
                </a:solidFill>
                <a:sym typeface="+mn-ea"/>
              </a:rPr>
              <a:t>consumer</a:t>
            </a:r>
            <a:r>
              <a:rPr lang="en-US" altLang="zh-CN" dirty="0">
                <a:solidFill>
                  <a:schemeClr val="tx1">
                    <a:lumMod val="95000"/>
                    <a:lumOff val="5000"/>
                  </a:schemeClr>
                </a:solidFill>
                <a:sym typeface="+mn-ea"/>
              </a:rPr>
              <a:t>, router6 can send out an interest packet to request any content name with a router name prefix, such as </a:t>
            </a:r>
            <a:r>
              <a:rPr lang="en-US" altLang="zh-CN" i="1" dirty="0">
                <a:solidFill>
                  <a:schemeClr val="tx1">
                    <a:lumMod val="95000"/>
                    <a:lumOff val="5000"/>
                  </a:schemeClr>
                </a:solidFill>
                <a:sym typeface="+mn-ea"/>
              </a:rPr>
              <a:t>'r6/88'</a:t>
            </a:r>
            <a:r>
              <a:rPr lang="en-US" altLang="zh-CN" dirty="0">
                <a:solidFill>
                  <a:schemeClr val="tx1">
                    <a:lumMod val="95000"/>
                    <a:lumOff val="5000"/>
                  </a:schemeClr>
                </a:solidFill>
                <a:sym typeface="+mn-ea"/>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矩形 118"/>
          <p:cNvSpPr/>
          <p:nvPr/>
        </p:nvSpPr>
        <p:spPr>
          <a:xfrm>
            <a:off x="7472045" y="-19050"/>
            <a:ext cx="4707890" cy="691832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540" y="3684905"/>
            <a:ext cx="7653020" cy="3199765"/>
          </a:xfrm>
          <a:prstGeom prst="rect">
            <a:avLst/>
          </a:prstGeom>
          <a:solidFill>
            <a:schemeClr val="accent5">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3175" y="604520"/>
            <a:ext cx="7652385" cy="3084195"/>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2540" y="2973070"/>
            <a:ext cx="3356610" cy="715645"/>
          </a:xfrm>
          <a:prstGeom prst="rect">
            <a:avLst/>
          </a:prstGeom>
          <a:solidFill>
            <a:schemeClr val="accent5">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p:nvSpPr>
        <p:spPr>
          <a:xfrm>
            <a:off x="6491605" y="-29845"/>
            <a:ext cx="1163955" cy="1295400"/>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 4. Process Flow</a:t>
            </a:r>
            <a:endParaRPr lang="en-US" b="1"/>
          </a:p>
        </p:txBody>
      </p:sp>
      <p:sp>
        <p:nvSpPr>
          <p:cNvPr id="8" name="矩形 7"/>
          <p:cNvSpPr/>
          <p:nvPr/>
        </p:nvSpPr>
        <p:spPr>
          <a:xfrm>
            <a:off x="2933700" y="2368550"/>
            <a:ext cx="77787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accept</a:t>
            </a:r>
          </a:p>
        </p:txBody>
      </p:sp>
      <p:cxnSp>
        <p:nvCxnSpPr>
          <p:cNvPr id="10" name="直接箭头连接符 9"/>
          <p:cNvCxnSpPr>
            <a:stCxn id="20" idx="3"/>
            <a:endCxn id="8" idx="1"/>
          </p:cNvCxnSpPr>
          <p:nvPr/>
        </p:nvCxnSpPr>
        <p:spPr>
          <a:xfrm flipV="1">
            <a:off x="2077720" y="2527935"/>
            <a:ext cx="85598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909310" y="156718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interest</a:t>
            </a:r>
          </a:p>
        </p:txBody>
      </p:sp>
      <p:sp>
        <p:nvSpPr>
          <p:cNvPr id="13" name="矩形 12"/>
          <p:cNvSpPr/>
          <p:nvPr/>
        </p:nvSpPr>
        <p:spPr>
          <a:xfrm>
            <a:off x="3994150" y="3234690"/>
            <a:ext cx="11899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sym typeface="+mn-ea"/>
              </a:rPr>
              <a:t>data queue</a:t>
            </a:r>
            <a:endParaRPr lang="en-US" altLang="zh-CN"/>
          </a:p>
        </p:txBody>
      </p:sp>
      <p:sp>
        <p:nvSpPr>
          <p:cNvPr id="14" name="菱形 13"/>
          <p:cNvSpPr/>
          <p:nvPr/>
        </p:nvSpPr>
        <p:spPr>
          <a:xfrm>
            <a:off x="3967480" y="2246630"/>
            <a:ext cx="1243330" cy="56324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type ?</a:t>
            </a:r>
          </a:p>
        </p:txBody>
      </p:sp>
      <p:cxnSp>
        <p:nvCxnSpPr>
          <p:cNvPr id="15" name="直接箭头连接符 14"/>
          <p:cNvCxnSpPr/>
          <p:nvPr/>
        </p:nvCxnSpPr>
        <p:spPr>
          <a:xfrm>
            <a:off x="3711575" y="2525395"/>
            <a:ext cx="255905" cy="571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4" idx="0"/>
            <a:endCxn id="27" idx="2"/>
          </p:cNvCxnSpPr>
          <p:nvPr/>
        </p:nvCxnSpPr>
        <p:spPr>
          <a:xfrm flipV="1">
            <a:off x="4589145" y="2046605"/>
            <a:ext cx="1270" cy="20002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4589145" y="2809875"/>
            <a:ext cx="0" cy="42481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176020" y="2369185"/>
            <a:ext cx="90170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network</a:t>
            </a:r>
          </a:p>
        </p:txBody>
      </p:sp>
      <p:sp>
        <p:nvSpPr>
          <p:cNvPr id="22" name="矩形 21"/>
          <p:cNvSpPr/>
          <p:nvPr/>
        </p:nvSpPr>
        <p:spPr>
          <a:xfrm>
            <a:off x="524510" y="1468755"/>
            <a:ext cx="220408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router0, ..., </a:t>
            </a:r>
            <a:r>
              <a:rPr lang="en-US" altLang="zh-CN">
                <a:sym typeface="+mn-ea"/>
              </a:rPr>
              <a:t>router11</a:t>
            </a:r>
            <a:r>
              <a:rPr lang="en-US" altLang="zh-CN"/>
              <a:t> </a:t>
            </a:r>
          </a:p>
        </p:txBody>
      </p:sp>
      <p:cxnSp>
        <p:nvCxnSpPr>
          <p:cNvPr id="24" name="直接箭头连接符 23"/>
          <p:cNvCxnSpPr>
            <a:stCxn id="22" idx="2"/>
            <a:endCxn id="20" idx="0"/>
          </p:cNvCxnSpPr>
          <p:nvPr/>
        </p:nvCxnSpPr>
        <p:spPr>
          <a:xfrm>
            <a:off x="1626870" y="1781810"/>
            <a:ext cx="0" cy="58166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141220" y="2176145"/>
            <a:ext cx="728345" cy="306705"/>
          </a:xfrm>
          <a:prstGeom prst="rect">
            <a:avLst/>
          </a:prstGeom>
          <a:noFill/>
        </p:spPr>
        <p:txBody>
          <a:bodyPr wrap="square" rtlCol="0">
            <a:spAutoFit/>
          </a:bodyPr>
          <a:lstStyle/>
          <a:p>
            <a:r>
              <a:rPr lang="en-US" altLang="zh-CN"/>
              <a:t>packet</a:t>
            </a:r>
          </a:p>
        </p:txBody>
      </p:sp>
      <p:sp>
        <p:nvSpPr>
          <p:cNvPr id="26" name="文本框 25"/>
          <p:cNvSpPr txBox="1"/>
          <p:nvPr/>
        </p:nvSpPr>
        <p:spPr>
          <a:xfrm>
            <a:off x="233045" y="1939925"/>
            <a:ext cx="1393825" cy="306705"/>
          </a:xfrm>
          <a:prstGeom prst="rect">
            <a:avLst/>
          </a:prstGeom>
          <a:noFill/>
        </p:spPr>
        <p:txBody>
          <a:bodyPr wrap="square" rtlCol="0">
            <a:spAutoFit/>
          </a:bodyPr>
          <a:lstStyle/>
          <a:p>
            <a:pPr algn="ctr"/>
            <a:r>
              <a:rPr lang="en-US" altLang="zh-CN">
                <a:sym typeface="+mn-ea"/>
              </a:rPr>
              <a:t>N interests / s</a:t>
            </a:r>
            <a:endParaRPr lang="en-US" altLang="zh-CN"/>
          </a:p>
        </p:txBody>
      </p:sp>
      <p:sp>
        <p:nvSpPr>
          <p:cNvPr id="27" name="菱形 26"/>
          <p:cNvSpPr/>
          <p:nvPr/>
        </p:nvSpPr>
        <p:spPr>
          <a:xfrm>
            <a:off x="3515360" y="1406525"/>
            <a:ext cx="2149475" cy="640080"/>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life_hop&gt;5 ?</a:t>
            </a:r>
          </a:p>
        </p:txBody>
      </p:sp>
      <p:cxnSp>
        <p:nvCxnSpPr>
          <p:cNvPr id="28" name="直接箭头连接符 27"/>
          <p:cNvCxnSpPr>
            <a:stCxn id="27" idx="3"/>
            <a:endCxn id="12" idx="1"/>
          </p:cNvCxnSpPr>
          <p:nvPr/>
        </p:nvCxnSpPr>
        <p:spPr>
          <a:xfrm>
            <a:off x="5664835" y="1720850"/>
            <a:ext cx="244475" cy="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687570" y="1993265"/>
            <a:ext cx="837565" cy="306705"/>
          </a:xfrm>
          <a:prstGeom prst="rect">
            <a:avLst/>
          </a:prstGeom>
          <a:noFill/>
        </p:spPr>
        <p:txBody>
          <a:bodyPr wrap="square" rtlCol="0">
            <a:spAutoFit/>
          </a:bodyPr>
          <a:lstStyle/>
          <a:p>
            <a:r>
              <a:rPr lang="en-US" altLang="zh-CN">
                <a:sym typeface="+mn-ea"/>
              </a:rPr>
              <a:t>interest</a:t>
            </a:r>
            <a:endParaRPr lang="en-US" altLang="zh-CN"/>
          </a:p>
        </p:txBody>
      </p:sp>
      <p:sp>
        <p:nvSpPr>
          <p:cNvPr id="30" name="文本框 29"/>
          <p:cNvSpPr txBox="1"/>
          <p:nvPr/>
        </p:nvSpPr>
        <p:spPr>
          <a:xfrm>
            <a:off x="4667250" y="2809875"/>
            <a:ext cx="570865" cy="306705"/>
          </a:xfrm>
          <a:prstGeom prst="rect">
            <a:avLst/>
          </a:prstGeom>
          <a:noFill/>
        </p:spPr>
        <p:txBody>
          <a:bodyPr wrap="square" rtlCol="0">
            <a:spAutoFit/>
          </a:bodyPr>
          <a:lstStyle/>
          <a:p>
            <a:r>
              <a:rPr lang="en-US" altLang="zh-CN">
                <a:sym typeface="+mn-ea"/>
              </a:rPr>
              <a:t>data</a:t>
            </a:r>
            <a:endParaRPr lang="en-US" altLang="zh-CN"/>
          </a:p>
        </p:txBody>
      </p:sp>
      <p:sp>
        <p:nvSpPr>
          <p:cNvPr id="31" name="矩形 30"/>
          <p:cNvSpPr/>
          <p:nvPr/>
        </p:nvSpPr>
        <p:spPr>
          <a:xfrm>
            <a:off x="3919220" y="75946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p>
        </p:txBody>
      </p:sp>
      <p:cxnSp>
        <p:nvCxnSpPr>
          <p:cNvPr id="32" name="直接箭头连接符 31"/>
          <p:cNvCxnSpPr>
            <a:stCxn id="27" idx="0"/>
            <a:endCxn id="31" idx="2"/>
          </p:cNvCxnSpPr>
          <p:nvPr/>
        </p:nvCxnSpPr>
        <p:spPr>
          <a:xfrm flipV="1">
            <a:off x="4590415" y="1072515"/>
            <a:ext cx="0" cy="32829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643755" y="1085215"/>
            <a:ext cx="479425" cy="306705"/>
          </a:xfrm>
          <a:prstGeom prst="rect">
            <a:avLst/>
          </a:prstGeom>
          <a:noFill/>
        </p:spPr>
        <p:txBody>
          <a:bodyPr wrap="square" rtlCol="0">
            <a:spAutoFit/>
          </a:bodyPr>
          <a:lstStyle/>
          <a:p>
            <a:r>
              <a:rPr lang="en-US" altLang="zh-CN">
                <a:sym typeface="+mn-ea"/>
              </a:rPr>
              <a:t>NO</a:t>
            </a:r>
            <a:endParaRPr lang="en-US" altLang="zh-CN"/>
          </a:p>
        </p:txBody>
      </p:sp>
      <p:sp>
        <p:nvSpPr>
          <p:cNvPr id="34" name="文本框 33"/>
          <p:cNvSpPr txBox="1"/>
          <p:nvPr/>
        </p:nvSpPr>
        <p:spPr>
          <a:xfrm>
            <a:off x="5384800" y="131000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35" name="矩形 34"/>
          <p:cNvSpPr/>
          <p:nvPr/>
        </p:nvSpPr>
        <p:spPr>
          <a:xfrm>
            <a:off x="7739380" y="763905"/>
            <a:ext cx="103568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PS</a:t>
            </a:r>
          </a:p>
        </p:txBody>
      </p:sp>
      <p:cxnSp>
        <p:nvCxnSpPr>
          <p:cNvPr id="36" name="直接箭头连接符 35"/>
          <p:cNvCxnSpPr>
            <a:endCxn id="37" idx="3"/>
          </p:cNvCxnSpPr>
          <p:nvPr/>
        </p:nvCxnSpPr>
        <p:spPr>
          <a:xfrm flipH="1" flipV="1">
            <a:off x="1602105" y="3390265"/>
            <a:ext cx="2392045" cy="381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588645" y="3230880"/>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PIT</a:t>
            </a:r>
            <a:endParaRPr lang="en-US" altLang="zh-CN"/>
          </a:p>
        </p:txBody>
      </p:sp>
      <p:sp>
        <p:nvSpPr>
          <p:cNvPr id="38" name="菱形 37"/>
          <p:cNvSpPr/>
          <p:nvPr/>
        </p:nvSpPr>
        <p:spPr>
          <a:xfrm>
            <a:off x="405765" y="3790315"/>
            <a:ext cx="1373505" cy="52070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hit ?</a:t>
            </a:r>
          </a:p>
        </p:txBody>
      </p:sp>
      <p:sp>
        <p:nvSpPr>
          <p:cNvPr id="39" name="矩形 38"/>
          <p:cNvSpPr/>
          <p:nvPr/>
        </p:nvSpPr>
        <p:spPr>
          <a:xfrm>
            <a:off x="597535" y="4617085"/>
            <a:ext cx="100457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data</a:t>
            </a:r>
          </a:p>
        </p:txBody>
      </p:sp>
      <p:cxnSp>
        <p:nvCxnSpPr>
          <p:cNvPr id="40" name="直接箭头连接符 39"/>
          <p:cNvCxnSpPr>
            <a:stCxn id="37" idx="2"/>
            <a:endCxn id="38" idx="0"/>
          </p:cNvCxnSpPr>
          <p:nvPr/>
        </p:nvCxnSpPr>
        <p:spPr>
          <a:xfrm flipH="1">
            <a:off x="1092835" y="3549650"/>
            <a:ext cx="2540" cy="24066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3359785" y="3097530"/>
            <a:ext cx="558165" cy="306705"/>
          </a:xfrm>
          <a:prstGeom prst="rect">
            <a:avLst/>
          </a:prstGeom>
          <a:noFill/>
        </p:spPr>
        <p:txBody>
          <a:bodyPr wrap="square" rtlCol="0">
            <a:spAutoFit/>
          </a:bodyPr>
          <a:lstStyle/>
          <a:p>
            <a:r>
              <a:rPr lang="en-US" altLang="zh-CN">
                <a:sym typeface="+mn-ea"/>
              </a:rPr>
              <a:t>data</a:t>
            </a:r>
          </a:p>
        </p:txBody>
      </p:sp>
      <p:cxnSp>
        <p:nvCxnSpPr>
          <p:cNvPr id="42" name="直接箭头连接符 41"/>
          <p:cNvCxnSpPr>
            <a:stCxn id="38" idx="2"/>
            <a:endCxn id="39" idx="0"/>
          </p:cNvCxnSpPr>
          <p:nvPr/>
        </p:nvCxnSpPr>
        <p:spPr>
          <a:xfrm>
            <a:off x="1092835" y="4311015"/>
            <a:ext cx="6985" cy="30607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524510" y="4262120"/>
            <a:ext cx="467995" cy="306705"/>
          </a:xfrm>
          <a:prstGeom prst="rect">
            <a:avLst/>
          </a:prstGeom>
          <a:noFill/>
        </p:spPr>
        <p:txBody>
          <a:bodyPr wrap="square" rtlCol="0">
            <a:spAutoFit/>
          </a:bodyPr>
          <a:lstStyle/>
          <a:p>
            <a:r>
              <a:rPr lang="en-US" altLang="zh-CN">
                <a:sym typeface="+mn-ea"/>
              </a:rPr>
              <a:t>NO</a:t>
            </a:r>
            <a:endParaRPr lang="en-US" altLang="zh-CN"/>
          </a:p>
        </p:txBody>
      </p:sp>
      <p:sp>
        <p:nvSpPr>
          <p:cNvPr id="45" name="文本框 44"/>
          <p:cNvSpPr txBox="1"/>
          <p:nvPr/>
        </p:nvSpPr>
        <p:spPr>
          <a:xfrm>
            <a:off x="1779270" y="374396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46" name="矩形 45"/>
          <p:cNvSpPr/>
          <p:nvPr/>
        </p:nvSpPr>
        <p:spPr>
          <a:xfrm>
            <a:off x="2475230" y="3827780"/>
            <a:ext cx="13722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get infaces in PIT entry</a:t>
            </a:r>
          </a:p>
        </p:txBody>
      </p:sp>
      <p:cxnSp>
        <p:nvCxnSpPr>
          <p:cNvPr id="49" name="直接箭头连接符 48"/>
          <p:cNvCxnSpPr>
            <a:stCxn id="46" idx="2"/>
            <a:endCxn id="125" idx="0"/>
          </p:cNvCxnSpPr>
          <p:nvPr/>
        </p:nvCxnSpPr>
        <p:spPr>
          <a:xfrm>
            <a:off x="3161665" y="4262120"/>
            <a:ext cx="0" cy="27178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31" idx="3"/>
            <a:endCxn id="35" idx="1"/>
          </p:cNvCxnSpPr>
          <p:nvPr/>
        </p:nvCxnSpPr>
        <p:spPr>
          <a:xfrm>
            <a:off x="5261610" y="918845"/>
            <a:ext cx="2477770" cy="444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38" idx="3"/>
            <a:endCxn id="46" idx="1"/>
          </p:cNvCxnSpPr>
          <p:nvPr/>
        </p:nvCxnSpPr>
        <p:spPr>
          <a:xfrm flipV="1">
            <a:off x="1779270" y="4044950"/>
            <a:ext cx="695960" cy="571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465455" y="6437630"/>
            <a:ext cx="13722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remove </a:t>
            </a:r>
            <a:r>
              <a:rPr lang="en-US" altLang="zh-CN">
                <a:sym typeface="+mn-ea"/>
              </a:rPr>
              <a:t>PIT </a:t>
            </a:r>
            <a:r>
              <a:rPr lang="en-US" altLang="zh-CN"/>
              <a:t>entry </a:t>
            </a:r>
          </a:p>
        </p:txBody>
      </p:sp>
      <p:sp>
        <p:nvSpPr>
          <p:cNvPr id="67" name="文本框 66"/>
          <p:cNvSpPr txBox="1"/>
          <p:nvPr/>
        </p:nvSpPr>
        <p:spPr>
          <a:xfrm>
            <a:off x="5525135" y="604520"/>
            <a:ext cx="812165" cy="306705"/>
          </a:xfrm>
          <a:prstGeom prst="rect">
            <a:avLst/>
          </a:prstGeom>
          <a:noFill/>
        </p:spPr>
        <p:txBody>
          <a:bodyPr wrap="square" rtlCol="0">
            <a:spAutoFit/>
          </a:bodyPr>
          <a:lstStyle/>
          <a:p>
            <a:r>
              <a:rPr lang="en-US" altLang="zh-CN">
                <a:sym typeface="+mn-ea"/>
              </a:rPr>
              <a:t>interest</a:t>
            </a:r>
          </a:p>
        </p:txBody>
      </p:sp>
      <p:sp>
        <p:nvSpPr>
          <p:cNvPr id="68" name="菱形 67"/>
          <p:cNvSpPr/>
          <p:nvPr/>
        </p:nvSpPr>
        <p:spPr>
          <a:xfrm>
            <a:off x="8996680" y="64452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p>
        </p:txBody>
      </p:sp>
      <p:cxnSp>
        <p:nvCxnSpPr>
          <p:cNvPr id="69" name="直接箭头连接符 68"/>
          <p:cNvCxnSpPr>
            <a:stCxn id="35" idx="3"/>
            <a:endCxn id="68" idx="1"/>
          </p:cNvCxnSpPr>
          <p:nvPr/>
        </p:nvCxnSpPr>
        <p:spPr>
          <a:xfrm>
            <a:off x="8775065" y="923290"/>
            <a:ext cx="221615" cy="31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0" name="矩形 69"/>
          <p:cNvSpPr/>
          <p:nvPr/>
        </p:nvSpPr>
        <p:spPr>
          <a:xfrm>
            <a:off x="8952230" y="977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return data</a:t>
            </a:r>
          </a:p>
        </p:txBody>
      </p:sp>
      <p:cxnSp>
        <p:nvCxnSpPr>
          <p:cNvPr id="71" name="直接箭头连接符 70"/>
          <p:cNvCxnSpPr>
            <a:stCxn id="68" idx="0"/>
            <a:endCxn id="70" idx="2"/>
          </p:cNvCxnSpPr>
          <p:nvPr/>
        </p:nvCxnSpPr>
        <p:spPr>
          <a:xfrm flipV="1">
            <a:off x="9624060" y="416560"/>
            <a:ext cx="5080" cy="22796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2" name="文本框 71"/>
          <p:cNvSpPr txBox="1"/>
          <p:nvPr/>
        </p:nvSpPr>
        <p:spPr>
          <a:xfrm>
            <a:off x="8996045" y="416560"/>
            <a:ext cx="574040" cy="306705"/>
          </a:xfrm>
          <a:prstGeom prst="rect">
            <a:avLst/>
          </a:prstGeom>
          <a:noFill/>
        </p:spPr>
        <p:txBody>
          <a:bodyPr wrap="square" rtlCol="0">
            <a:spAutoFit/>
          </a:bodyPr>
          <a:lstStyle/>
          <a:p>
            <a:r>
              <a:rPr lang="en-US" altLang="zh-CN">
                <a:sym typeface="+mn-ea"/>
              </a:rPr>
              <a:t>YES</a:t>
            </a:r>
            <a:endParaRPr lang="en-US" altLang="zh-CN"/>
          </a:p>
        </p:txBody>
      </p:sp>
      <p:cxnSp>
        <p:nvCxnSpPr>
          <p:cNvPr id="73" name="直接箭头连接符 72"/>
          <p:cNvCxnSpPr>
            <a:stCxn id="68" idx="2"/>
            <a:endCxn id="76" idx="0"/>
          </p:cNvCxnSpPr>
          <p:nvPr/>
        </p:nvCxnSpPr>
        <p:spPr>
          <a:xfrm>
            <a:off x="9618345" y="1207770"/>
            <a:ext cx="0" cy="38608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5" name="文本框 74"/>
          <p:cNvSpPr txBox="1"/>
          <p:nvPr/>
        </p:nvSpPr>
        <p:spPr>
          <a:xfrm>
            <a:off x="9090660" y="1207770"/>
            <a:ext cx="479425" cy="306705"/>
          </a:xfrm>
          <a:prstGeom prst="rect">
            <a:avLst/>
          </a:prstGeom>
          <a:noFill/>
        </p:spPr>
        <p:txBody>
          <a:bodyPr wrap="square" rtlCol="0">
            <a:spAutoFit/>
          </a:bodyPr>
          <a:lstStyle/>
          <a:p>
            <a:r>
              <a:rPr lang="en-US" altLang="zh-CN">
                <a:sym typeface="+mn-ea"/>
              </a:rPr>
              <a:t>NO</a:t>
            </a:r>
            <a:endParaRPr lang="en-US" altLang="zh-CN"/>
          </a:p>
        </p:txBody>
      </p:sp>
      <p:sp>
        <p:nvSpPr>
          <p:cNvPr id="76" name="矩形 75"/>
          <p:cNvSpPr/>
          <p:nvPr/>
        </p:nvSpPr>
        <p:spPr>
          <a:xfrm>
            <a:off x="8996680" y="1593850"/>
            <a:ext cx="124269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PIT</a:t>
            </a:r>
          </a:p>
        </p:txBody>
      </p:sp>
      <p:cxnSp>
        <p:nvCxnSpPr>
          <p:cNvPr id="77" name="直接箭头连接符 76"/>
          <p:cNvCxnSpPr>
            <a:stCxn id="76" idx="2"/>
            <a:endCxn id="80" idx="0"/>
          </p:cNvCxnSpPr>
          <p:nvPr/>
        </p:nvCxnSpPr>
        <p:spPr>
          <a:xfrm>
            <a:off x="9618345" y="1912620"/>
            <a:ext cx="0" cy="36639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0" name="菱形 79"/>
          <p:cNvSpPr/>
          <p:nvPr/>
        </p:nvSpPr>
        <p:spPr>
          <a:xfrm>
            <a:off x="8996680" y="227901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p>
        </p:txBody>
      </p:sp>
      <p:sp>
        <p:nvSpPr>
          <p:cNvPr id="81" name="文本框 80"/>
          <p:cNvSpPr txBox="1"/>
          <p:nvPr/>
        </p:nvSpPr>
        <p:spPr>
          <a:xfrm>
            <a:off x="8849995" y="1972310"/>
            <a:ext cx="673100" cy="306705"/>
          </a:xfrm>
          <a:prstGeom prst="rect">
            <a:avLst/>
          </a:prstGeom>
          <a:noFill/>
        </p:spPr>
        <p:txBody>
          <a:bodyPr wrap="square" rtlCol="0">
            <a:spAutoFit/>
          </a:bodyPr>
          <a:lstStyle/>
          <a:p>
            <a:r>
              <a:rPr lang="en-US" altLang="zh-CN">
                <a:sym typeface="+mn-ea"/>
              </a:rPr>
              <a:t>name</a:t>
            </a:r>
            <a:endParaRPr lang="en-US" altLang="zh-CN"/>
          </a:p>
        </p:txBody>
      </p:sp>
      <p:cxnSp>
        <p:nvCxnSpPr>
          <p:cNvPr id="82" name="直接箭头连接符 81"/>
          <p:cNvCxnSpPr>
            <a:stCxn id="80" idx="3"/>
            <a:endCxn id="84" idx="1"/>
          </p:cNvCxnSpPr>
          <p:nvPr/>
        </p:nvCxnSpPr>
        <p:spPr>
          <a:xfrm flipV="1">
            <a:off x="10240010" y="2560320"/>
            <a:ext cx="358775" cy="63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3" name="文本框 82"/>
          <p:cNvSpPr txBox="1"/>
          <p:nvPr/>
        </p:nvSpPr>
        <p:spPr>
          <a:xfrm>
            <a:off x="10024745" y="222440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84" name="矩形 83"/>
          <p:cNvSpPr/>
          <p:nvPr/>
        </p:nvSpPr>
        <p:spPr>
          <a:xfrm>
            <a:off x="10598785" y="2279015"/>
            <a:ext cx="1505585" cy="5626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mage inface to </a:t>
            </a:r>
            <a:r>
              <a:rPr lang="en-US" altLang="zh-CN">
                <a:sym typeface="+mn-ea"/>
              </a:rPr>
              <a:t>PIT </a:t>
            </a:r>
            <a:r>
              <a:rPr lang="en-US" altLang="zh-CN"/>
              <a:t>entry </a:t>
            </a:r>
          </a:p>
        </p:txBody>
      </p:sp>
      <p:cxnSp>
        <p:nvCxnSpPr>
          <p:cNvPr id="85" name="直接箭头连接符 84"/>
          <p:cNvCxnSpPr>
            <a:stCxn id="84" idx="0"/>
            <a:endCxn id="86" idx="2"/>
          </p:cNvCxnSpPr>
          <p:nvPr/>
        </p:nvCxnSpPr>
        <p:spPr>
          <a:xfrm flipH="1" flipV="1">
            <a:off x="11351260" y="1995805"/>
            <a:ext cx="635" cy="28321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6" name="矩形 85"/>
          <p:cNvSpPr/>
          <p:nvPr/>
        </p:nvSpPr>
        <p:spPr>
          <a:xfrm>
            <a:off x="10680065" y="1677035"/>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interest</a:t>
            </a:r>
          </a:p>
        </p:txBody>
      </p:sp>
      <p:sp>
        <p:nvSpPr>
          <p:cNvPr id="87" name="矩形 86"/>
          <p:cNvSpPr/>
          <p:nvPr/>
        </p:nvSpPr>
        <p:spPr>
          <a:xfrm>
            <a:off x="8903970" y="3201035"/>
            <a:ext cx="1421130"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create a PIT entry</a:t>
            </a:r>
          </a:p>
        </p:txBody>
      </p:sp>
      <p:cxnSp>
        <p:nvCxnSpPr>
          <p:cNvPr id="88" name="直接箭头连接符 87"/>
          <p:cNvCxnSpPr>
            <a:stCxn id="80" idx="2"/>
            <a:endCxn id="87" idx="0"/>
          </p:cNvCxnSpPr>
          <p:nvPr/>
        </p:nvCxnSpPr>
        <p:spPr>
          <a:xfrm flipH="1">
            <a:off x="9614535" y="2842260"/>
            <a:ext cx="3810" cy="3587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9" name="文本框 88"/>
          <p:cNvSpPr txBox="1"/>
          <p:nvPr/>
        </p:nvSpPr>
        <p:spPr>
          <a:xfrm>
            <a:off x="9043670" y="2841625"/>
            <a:ext cx="479425" cy="306705"/>
          </a:xfrm>
          <a:prstGeom prst="rect">
            <a:avLst/>
          </a:prstGeom>
          <a:noFill/>
        </p:spPr>
        <p:txBody>
          <a:bodyPr wrap="square" rtlCol="0">
            <a:spAutoFit/>
          </a:bodyPr>
          <a:lstStyle/>
          <a:p>
            <a:r>
              <a:rPr lang="en-US" altLang="zh-CN">
                <a:sym typeface="+mn-ea"/>
              </a:rPr>
              <a:t>NO</a:t>
            </a:r>
            <a:endParaRPr lang="en-US" altLang="zh-CN"/>
          </a:p>
        </p:txBody>
      </p:sp>
      <p:cxnSp>
        <p:nvCxnSpPr>
          <p:cNvPr id="91" name="直接箭头连接符 90"/>
          <p:cNvCxnSpPr>
            <a:stCxn id="93" idx="2"/>
            <a:endCxn id="108" idx="0"/>
          </p:cNvCxnSpPr>
          <p:nvPr/>
        </p:nvCxnSpPr>
        <p:spPr>
          <a:xfrm flipH="1">
            <a:off x="9614535" y="4429125"/>
            <a:ext cx="635" cy="31242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92" name="直接箭头连接符 91"/>
          <p:cNvCxnSpPr>
            <a:stCxn id="87" idx="2"/>
            <a:endCxn id="93" idx="0"/>
          </p:cNvCxnSpPr>
          <p:nvPr/>
        </p:nvCxnSpPr>
        <p:spPr>
          <a:xfrm>
            <a:off x="9614535" y="3678555"/>
            <a:ext cx="635" cy="27305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93" name="矩形 92"/>
          <p:cNvSpPr/>
          <p:nvPr/>
        </p:nvSpPr>
        <p:spPr>
          <a:xfrm>
            <a:off x="8904605" y="3951605"/>
            <a:ext cx="1420495"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sym typeface="+mn-ea"/>
              </a:rPr>
              <a:t>brocast all neighbors</a:t>
            </a:r>
          </a:p>
        </p:txBody>
      </p:sp>
      <p:sp>
        <p:nvSpPr>
          <p:cNvPr id="105" name="矩形 104"/>
          <p:cNvSpPr/>
          <p:nvPr/>
        </p:nvSpPr>
        <p:spPr>
          <a:xfrm>
            <a:off x="8904605" y="5638165"/>
            <a:ext cx="1419860"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add outfaces to PIT entry</a:t>
            </a:r>
          </a:p>
        </p:txBody>
      </p:sp>
      <p:sp>
        <p:nvSpPr>
          <p:cNvPr id="106" name="矩形 105"/>
          <p:cNvSpPr/>
          <p:nvPr/>
        </p:nvSpPr>
        <p:spPr>
          <a:xfrm>
            <a:off x="8823325" y="6401435"/>
            <a:ext cx="1590040" cy="42227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forward interests </a:t>
            </a:r>
          </a:p>
        </p:txBody>
      </p:sp>
      <p:sp>
        <p:nvSpPr>
          <p:cNvPr id="108" name="矩形 107"/>
          <p:cNvSpPr/>
          <p:nvPr/>
        </p:nvSpPr>
        <p:spPr>
          <a:xfrm>
            <a:off x="8903970" y="4741545"/>
            <a:ext cx="1421130" cy="4749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get outfaces in network </a:t>
            </a:r>
          </a:p>
        </p:txBody>
      </p:sp>
      <p:cxnSp>
        <p:nvCxnSpPr>
          <p:cNvPr id="112" name="直接箭头连接符 111"/>
          <p:cNvCxnSpPr>
            <a:stCxn id="108" idx="2"/>
            <a:endCxn id="105" idx="0"/>
          </p:cNvCxnSpPr>
          <p:nvPr/>
        </p:nvCxnSpPr>
        <p:spPr>
          <a:xfrm>
            <a:off x="9614535" y="5216525"/>
            <a:ext cx="0" cy="42164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113" name="肘形连接符 112"/>
          <p:cNvCxnSpPr>
            <a:stCxn id="105" idx="2"/>
            <a:endCxn id="106" idx="0"/>
          </p:cNvCxnSpPr>
          <p:nvPr/>
        </p:nvCxnSpPr>
        <p:spPr>
          <a:xfrm rot="5400000" flipV="1">
            <a:off x="9473565" y="6256655"/>
            <a:ext cx="285750" cy="3810"/>
          </a:xfrm>
          <a:prstGeom prst="bentConnector3">
            <a:avLst>
              <a:gd name="adj1" fmla="val 50000"/>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21" name="文本框 120"/>
          <p:cNvSpPr txBox="1"/>
          <p:nvPr/>
        </p:nvSpPr>
        <p:spPr>
          <a:xfrm>
            <a:off x="10239375" y="723265"/>
            <a:ext cx="1979930" cy="645160"/>
          </a:xfrm>
          <a:prstGeom prst="rect">
            <a:avLst/>
          </a:prstGeom>
          <a:noFill/>
        </p:spPr>
        <p:txBody>
          <a:bodyPr wrap="square" rtlCol="0" anchor="t">
            <a:spAutoFit/>
          </a:bodyPr>
          <a:lstStyle/>
          <a:p>
            <a:pPr algn="ctr"/>
            <a:r>
              <a:rPr lang="zh-CN" altLang="en-US" sz="1800" b="1">
                <a:solidFill>
                  <a:srgbClr val="FF0000"/>
                </a:solidFill>
              </a:rPr>
              <a:t>Router </a:t>
            </a:r>
          </a:p>
          <a:p>
            <a:pPr algn="ctr"/>
            <a:r>
              <a:rPr lang="zh-CN" altLang="en-US" sz="1800" b="1">
                <a:solidFill>
                  <a:srgbClr val="FF0000"/>
                </a:solidFill>
              </a:rPr>
              <a:t>process interest</a:t>
            </a:r>
          </a:p>
        </p:txBody>
      </p:sp>
      <p:sp>
        <p:nvSpPr>
          <p:cNvPr id="122" name="文本框 121"/>
          <p:cNvSpPr txBox="1"/>
          <p:nvPr/>
        </p:nvSpPr>
        <p:spPr>
          <a:xfrm>
            <a:off x="5718175" y="5554345"/>
            <a:ext cx="1843405" cy="645160"/>
          </a:xfrm>
          <a:prstGeom prst="rect">
            <a:avLst/>
          </a:prstGeom>
          <a:noFill/>
        </p:spPr>
        <p:txBody>
          <a:bodyPr wrap="square" rtlCol="0" anchor="t">
            <a:spAutoFit/>
          </a:bodyPr>
          <a:lstStyle/>
          <a:p>
            <a:pPr algn="ctr"/>
            <a:r>
              <a:rPr lang="zh-CN" altLang="en-US" sz="1800" b="1">
                <a:solidFill>
                  <a:srgbClr val="FF0000"/>
                </a:solidFill>
              </a:rPr>
              <a:t>Router </a:t>
            </a:r>
          </a:p>
          <a:p>
            <a:pPr algn="ctr"/>
            <a:r>
              <a:rPr lang="zh-CN" altLang="en-US" sz="1800" b="1">
                <a:solidFill>
                  <a:srgbClr val="FF0000"/>
                </a:solidFill>
              </a:rPr>
              <a:t>process </a:t>
            </a:r>
            <a:r>
              <a:rPr lang="en-US" altLang="zh-CN" sz="1800" b="1">
                <a:solidFill>
                  <a:srgbClr val="FF0000"/>
                </a:solidFill>
              </a:rPr>
              <a:t>data</a:t>
            </a:r>
          </a:p>
        </p:txBody>
      </p:sp>
      <p:sp>
        <p:nvSpPr>
          <p:cNvPr id="123" name="文本框 122"/>
          <p:cNvSpPr txBox="1"/>
          <p:nvPr/>
        </p:nvSpPr>
        <p:spPr>
          <a:xfrm>
            <a:off x="367030" y="783590"/>
            <a:ext cx="1319530" cy="368300"/>
          </a:xfrm>
          <a:prstGeom prst="rect">
            <a:avLst/>
          </a:prstGeom>
          <a:noFill/>
        </p:spPr>
        <p:txBody>
          <a:bodyPr wrap="square" rtlCol="0" anchor="t">
            <a:spAutoFit/>
          </a:bodyPr>
          <a:lstStyle/>
          <a:p>
            <a:pPr algn="ctr"/>
            <a:r>
              <a:rPr lang="en-US" sz="1800" b="1">
                <a:solidFill>
                  <a:srgbClr val="FF0000"/>
                </a:solidFill>
              </a:rPr>
              <a:t>Sever</a:t>
            </a:r>
          </a:p>
        </p:txBody>
      </p:sp>
      <p:sp>
        <p:nvSpPr>
          <p:cNvPr id="124" name="矩形 123"/>
          <p:cNvSpPr/>
          <p:nvPr/>
        </p:nvSpPr>
        <p:spPr>
          <a:xfrm>
            <a:off x="2475230" y="5963285"/>
            <a:ext cx="1372235" cy="4343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forward datas</a:t>
            </a:r>
          </a:p>
        </p:txBody>
      </p:sp>
      <p:sp>
        <p:nvSpPr>
          <p:cNvPr id="125" name="菱形 124"/>
          <p:cNvSpPr/>
          <p:nvPr/>
        </p:nvSpPr>
        <p:spPr>
          <a:xfrm>
            <a:off x="1837055" y="4533900"/>
            <a:ext cx="2648585" cy="997585"/>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router ID </a:t>
            </a:r>
          </a:p>
          <a:p>
            <a:pPr algn="ctr"/>
            <a:r>
              <a:rPr lang="en-US" altLang="zh-CN"/>
              <a:t>==</a:t>
            </a:r>
          </a:p>
          <a:p>
            <a:pPr algn="ctr"/>
            <a:r>
              <a:rPr lang="en-US" altLang="zh-CN"/>
              <a:t>consumerID ?</a:t>
            </a:r>
          </a:p>
        </p:txBody>
      </p:sp>
      <p:cxnSp>
        <p:nvCxnSpPr>
          <p:cNvPr id="127" name="直接箭头连接符 126"/>
          <p:cNvCxnSpPr>
            <a:stCxn id="125" idx="2"/>
            <a:endCxn id="124" idx="0"/>
          </p:cNvCxnSpPr>
          <p:nvPr/>
        </p:nvCxnSpPr>
        <p:spPr>
          <a:xfrm>
            <a:off x="3161665" y="5531485"/>
            <a:ext cx="0" cy="43180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59" idx="0"/>
          </p:cNvCxnSpPr>
          <p:nvPr/>
        </p:nvCxnSpPr>
        <p:spPr>
          <a:xfrm rot="10800000" flipV="1">
            <a:off x="1151890" y="5652135"/>
            <a:ext cx="1993265" cy="785495"/>
          </a:xfrm>
          <a:prstGeom prst="bentConnector2">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129" name="文本框 128"/>
          <p:cNvSpPr txBox="1"/>
          <p:nvPr/>
        </p:nvSpPr>
        <p:spPr>
          <a:xfrm>
            <a:off x="3287395" y="5531485"/>
            <a:ext cx="516890" cy="306705"/>
          </a:xfrm>
          <a:prstGeom prst="rect">
            <a:avLst/>
          </a:prstGeom>
          <a:noFill/>
        </p:spPr>
        <p:txBody>
          <a:bodyPr wrap="square" rtlCol="0">
            <a:spAutoFit/>
          </a:bodyPr>
          <a:lstStyle/>
          <a:p>
            <a:r>
              <a:rPr lang="en-US" altLang="zh-CN">
                <a:sym typeface="+mn-ea"/>
              </a:rPr>
              <a:t>NO</a:t>
            </a:r>
            <a:endParaRPr lang="en-US" altLang="zh-CN"/>
          </a:p>
        </p:txBody>
      </p:sp>
      <p:sp>
        <p:nvSpPr>
          <p:cNvPr id="130" name="矩形 129"/>
          <p:cNvSpPr/>
          <p:nvPr/>
        </p:nvSpPr>
        <p:spPr>
          <a:xfrm>
            <a:off x="4752340" y="4128770"/>
            <a:ext cx="1372235" cy="4343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sym typeface="+mn-ea"/>
              </a:rPr>
              <a:t>Yes consumer</a:t>
            </a:r>
            <a:endParaRPr lang="en-US" altLang="zh-CN"/>
          </a:p>
        </p:txBody>
      </p:sp>
      <p:cxnSp>
        <p:nvCxnSpPr>
          <p:cNvPr id="131" name="肘形连接符 130"/>
          <p:cNvCxnSpPr>
            <a:stCxn id="125" idx="3"/>
            <a:endCxn id="130" idx="2"/>
          </p:cNvCxnSpPr>
          <p:nvPr/>
        </p:nvCxnSpPr>
        <p:spPr>
          <a:xfrm flipV="1">
            <a:off x="4485640" y="4563110"/>
            <a:ext cx="953135" cy="469900"/>
          </a:xfrm>
          <a:prstGeom prst="bentConnector2">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132" name="肘形连接符 131"/>
          <p:cNvCxnSpPr>
            <a:endCxn id="59" idx="3"/>
          </p:cNvCxnSpPr>
          <p:nvPr/>
        </p:nvCxnSpPr>
        <p:spPr>
          <a:xfrm rot="10800000" flipV="1">
            <a:off x="1837690" y="5039995"/>
            <a:ext cx="3602355" cy="1614805"/>
          </a:xfrm>
          <a:prstGeom prst="bentConnector3">
            <a:avLst>
              <a:gd name="adj1" fmla="val -123"/>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133" name="椭圆形标注 132"/>
          <p:cNvSpPr/>
          <p:nvPr/>
        </p:nvSpPr>
        <p:spPr>
          <a:xfrm>
            <a:off x="5328920" y="2973070"/>
            <a:ext cx="1786890" cy="555625"/>
          </a:xfrm>
          <a:prstGeom prst="wedgeEllipseCallout">
            <a:avLst>
              <a:gd name="adj1" fmla="val -57491"/>
              <a:gd name="adj2" fmla="val 3108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queue_size</a:t>
            </a:r>
          </a:p>
          <a:p>
            <a:pPr algn="ctr"/>
            <a:r>
              <a:rPr lang="en-US" altLang="zh-CN"/>
              <a:t>drop data</a:t>
            </a:r>
          </a:p>
        </p:txBody>
      </p:sp>
      <p:sp>
        <p:nvSpPr>
          <p:cNvPr id="134" name="椭圆形标注 133"/>
          <p:cNvSpPr/>
          <p:nvPr/>
        </p:nvSpPr>
        <p:spPr>
          <a:xfrm>
            <a:off x="2132330" y="836295"/>
            <a:ext cx="1786890" cy="555625"/>
          </a:xfrm>
          <a:prstGeom prst="wedgeEllipseCallout">
            <a:avLst>
              <a:gd name="adj1" fmla="val 49786"/>
              <a:gd name="adj2" fmla="val -3217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queue_size</a:t>
            </a:r>
          </a:p>
          <a:p>
            <a:pPr algn="ctr"/>
            <a:r>
              <a:rPr lang="en-US" altLang="zh-CN"/>
              <a:t>drop interest</a:t>
            </a:r>
          </a:p>
        </p:txBody>
      </p:sp>
      <p:sp>
        <p:nvSpPr>
          <p:cNvPr id="2" name="文本框 1"/>
          <p:cNvSpPr txBox="1"/>
          <p:nvPr/>
        </p:nvSpPr>
        <p:spPr>
          <a:xfrm>
            <a:off x="4687570" y="4726305"/>
            <a:ext cx="574675" cy="306705"/>
          </a:xfrm>
          <a:prstGeom prst="rect">
            <a:avLst/>
          </a:prstGeom>
          <a:noFill/>
        </p:spPr>
        <p:txBody>
          <a:bodyPr wrap="square" rtlCol="0">
            <a:spAutoFit/>
          </a:bodyPr>
          <a:lstStyle/>
          <a:p>
            <a:r>
              <a:rPr lang="en-US" altLang="zh-CN">
                <a:sym typeface="+mn-ea"/>
              </a:rPr>
              <a:t>YES</a:t>
            </a:r>
            <a:endParaRPr lang="en-US" altLang="zh-CN"/>
          </a:p>
        </p:txBody>
      </p:sp>
      <p:sp>
        <p:nvSpPr>
          <p:cNvPr id="3" name="椭圆形标注 2"/>
          <p:cNvSpPr/>
          <p:nvPr/>
        </p:nvSpPr>
        <p:spPr>
          <a:xfrm>
            <a:off x="10523220" y="97790"/>
            <a:ext cx="975360" cy="442595"/>
          </a:xfrm>
          <a:prstGeom prst="wedgeEllipseCallout">
            <a:avLst>
              <a:gd name="adj1" fmla="val -152148"/>
              <a:gd name="adj2" fmla="val 57173"/>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p>
        </p:txBody>
      </p:sp>
      <p:sp>
        <p:nvSpPr>
          <p:cNvPr id="5" name="椭圆形标注 4"/>
          <p:cNvSpPr/>
          <p:nvPr/>
        </p:nvSpPr>
        <p:spPr>
          <a:xfrm>
            <a:off x="7561580" y="1151255"/>
            <a:ext cx="1013460" cy="442595"/>
          </a:xfrm>
          <a:prstGeom prst="wedgeEllipseCallout">
            <a:avLst>
              <a:gd name="adj1" fmla="val 107268"/>
              <a:gd name="adj2" fmla="val -3658"/>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miss</a:t>
            </a:r>
          </a:p>
        </p:txBody>
      </p:sp>
      <p:sp>
        <p:nvSpPr>
          <p:cNvPr id="6" name="椭圆形标注 5"/>
          <p:cNvSpPr/>
          <p:nvPr/>
        </p:nvSpPr>
        <p:spPr>
          <a:xfrm>
            <a:off x="2295525" y="2926715"/>
            <a:ext cx="1005840" cy="442595"/>
          </a:xfrm>
          <a:prstGeom prst="wedgeEllipseCallout">
            <a:avLst>
              <a:gd name="adj1" fmla="val -75378"/>
              <a:gd name="adj2" fmla="val 159038"/>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p>
        </p:txBody>
      </p:sp>
      <p:sp>
        <p:nvSpPr>
          <p:cNvPr id="7" name="椭圆形标注 6"/>
          <p:cNvSpPr/>
          <p:nvPr/>
        </p:nvSpPr>
        <p:spPr>
          <a:xfrm>
            <a:off x="1468120" y="4169410"/>
            <a:ext cx="1013460" cy="467360"/>
          </a:xfrm>
          <a:prstGeom prst="wedgeEllipseCallout">
            <a:avLst>
              <a:gd name="adj1" fmla="val -106015"/>
              <a:gd name="adj2" fmla="val 298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miss</a:t>
            </a:r>
          </a:p>
        </p:txBody>
      </p:sp>
      <p:sp>
        <p:nvSpPr>
          <p:cNvPr id="9" name="椭圆形标注 8"/>
          <p:cNvSpPr/>
          <p:nvPr/>
        </p:nvSpPr>
        <p:spPr>
          <a:xfrm>
            <a:off x="5958840" y="4530725"/>
            <a:ext cx="960755" cy="509270"/>
          </a:xfrm>
          <a:prstGeom prst="wedgeEllipseCallout">
            <a:avLst>
              <a:gd name="adj1" fmla="val -131559"/>
              <a:gd name="adj2" fmla="val 15636"/>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p>
        </p:txBody>
      </p:sp>
      <p:sp>
        <p:nvSpPr>
          <p:cNvPr id="11" name="文本框 10"/>
          <p:cNvSpPr txBox="1"/>
          <p:nvPr/>
        </p:nvSpPr>
        <p:spPr>
          <a:xfrm>
            <a:off x="6659880" y="619760"/>
            <a:ext cx="812165" cy="306705"/>
          </a:xfrm>
          <a:prstGeom prst="rect">
            <a:avLst/>
          </a:prstGeom>
          <a:noFill/>
        </p:spPr>
        <p:txBody>
          <a:bodyPr wrap="square" rtlCol="0">
            <a:spAutoFit/>
          </a:bodyPr>
          <a:lstStyle/>
          <a:p>
            <a:r>
              <a:rPr lang="en-US" altLang="zh-CN">
                <a:sym typeface="+mn-ea"/>
              </a:rPr>
              <a:t>name</a:t>
            </a:r>
          </a:p>
        </p:txBody>
      </p:sp>
      <p:sp>
        <p:nvSpPr>
          <p:cNvPr id="16" name="文本框 15"/>
          <p:cNvSpPr txBox="1"/>
          <p:nvPr/>
        </p:nvSpPr>
        <p:spPr>
          <a:xfrm>
            <a:off x="1686560" y="2994660"/>
            <a:ext cx="666750" cy="306705"/>
          </a:xfrm>
          <a:prstGeom prst="rect">
            <a:avLst/>
          </a:prstGeom>
          <a:noFill/>
        </p:spPr>
        <p:txBody>
          <a:bodyPr wrap="square" rtlCol="0">
            <a:spAutoFit/>
          </a:bodyPr>
          <a:lstStyle/>
          <a:p>
            <a:r>
              <a:rPr lang="en-US" altLang="zh-CN">
                <a:sym typeface="+mn-ea"/>
              </a:rPr>
              <a:t>name</a:t>
            </a:r>
          </a:p>
        </p:txBody>
      </p:sp>
      <p:sp>
        <p:nvSpPr>
          <p:cNvPr id="17" name="矩形 16"/>
          <p:cNvSpPr/>
          <p:nvPr/>
        </p:nvSpPr>
        <p:spPr>
          <a:xfrm>
            <a:off x="4424045" y="5967095"/>
            <a:ext cx="6991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sever </a:t>
            </a:r>
          </a:p>
        </p:txBody>
      </p:sp>
      <p:cxnSp>
        <p:nvCxnSpPr>
          <p:cNvPr id="21" name="直接箭头连接符 20"/>
          <p:cNvCxnSpPr>
            <a:stCxn id="124" idx="3"/>
            <a:endCxn id="17" idx="1"/>
          </p:cNvCxnSpPr>
          <p:nvPr/>
        </p:nvCxnSpPr>
        <p:spPr>
          <a:xfrm>
            <a:off x="3847465" y="6180455"/>
            <a:ext cx="576580" cy="381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033760" y="6397625"/>
            <a:ext cx="732790" cy="4260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sever</a:t>
            </a:r>
          </a:p>
        </p:txBody>
      </p:sp>
      <p:cxnSp>
        <p:nvCxnSpPr>
          <p:cNvPr id="44" name="直接箭头连接符 43"/>
          <p:cNvCxnSpPr>
            <a:stCxn id="106" idx="3"/>
            <a:endCxn id="23" idx="1"/>
          </p:cNvCxnSpPr>
          <p:nvPr/>
        </p:nvCxnSpPr>
        <p:spPr>
          <a:xfrm flipV="1">
            <a:off x="10413365" y="6610985"/>
            <a:ext cx="620395" cy="190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3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5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6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6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7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72"/>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70"/>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7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75"/>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5"/>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76"/>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77"/>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81"/>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80"/>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83"/>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82"/>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8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85"/>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8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nodeType="clickEffect">
                                  <p:stCondLst>
                                    <p:cond delay="0"/>
                                  </p:stCondLst>
                                  <p:childTnLst>
                                    <p:set>
                                      <p:cBhvr>
                                        <p:cTn id="194" dur="1" fill="hold">
                                          <p:stCondLst>
                                            <p:cond delay="0"/>
                                          </p:stCondLst>
                                        </p:cTn>
                                        <p:tgtEl>
                                          <p:spTgt spid="8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89"/>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87"/>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nodeType="clickEffect">
                                  <p:stCondLst>
                                    <p:cond delay="0"/>
                                  </p:stCondLst>
                                  <p:childTnLst>
                                    <p:set>
                                      <p:cBhvr>
                                        <p:cTn id="206" dur="1" fill="hold">
                                          <p:stCondLst>
                                            <p:cond delay="0"/>
                                          </p:stCondLst>
                                        </p:cTn>
                                        <p:tgtEl>
                                          <p:spTgt spid="92"/>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grpId="0" nodeType="clickEffect">
                                  <p:stCondLst>
                                    <p:cond delay="0"/>
                                  </p:stCondLst>
                                  <p:childTnLst>
                                    <p:set>
                                      <p:cBhvr>
                                        <p:cTn id="210" dur="1" fill="hold">
                                          <p:stCondLst>
                                            <p:cond delay="0"/>
                                          </p:stCondLst>
                                        </p:cTn>
                                        <p:tgtEl>
                                          <p:spTgt spid="93"/>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91"/>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08"/>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nodeType="clickEffect">
                                  <p:stCondLst>
                                    <p:cond delay="0"/>
                                  </p:stCondLst>
                                  <p:childTnLst>
                                    <p:set>
                                      <p:cBhvr>
                                        <p:cTn id="222" dur="1" fill="hold">
                                          <p:stCondLst>
                                            <p:cond delay="0"/>
                                          </p:stCondLst>
                                        </p:cTn>
                                        <p:tgtEl>
                                          <p:spTgt spid="112"/>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105"/>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nodeType="clickEffect">
                                  <p:stCondLst>
                                    <p:cond delay="0"/>
                                  </p:stCondLst>
                                  <p:childTnLst>
                                    <p:set>
                                      <p:cBhvr>
                                        <p:cTn id="230" dur="1" fill="hold">
                                          <p:stCondLst>
                                            <p:cond delay="0"/>
                                          </p:stCondLst>
                                        </p:cTn>
                                        <p:tgtEl>
                                          <p:spTgt spid="113"/>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106"/>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nodeType="clickEffect">
                                  <p:stCondLst>
                                    <p:cond delay="0"/>
                                  </p:stCondLst>
                                  <p:childTnLst>
                                    <p:set>
                                      <p:cBhvr>
                                        <p:cTn id="238" dur="1" fill="hold">
                                          <p:stCondLst>
                                            <p:cond delay="0"/>
                                          </p:stCondLst>
                                        </p:cTn>
                                        <p:tgtEl>
                                          <p:spTgt spid="44"/>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ntr" presetSubtype="0" fill="hold" grpId="0" nodeType="clickEffect">
                                  <p:stCondLst>
                                    <p:cond delay="0"/>
                                  </p:stCondLst>
                                  <p:childTnLst>
                                    <p:set>
                                      <p:cBhvr>
                                        <p:cTn id="242" dur="1" fill="hold">
                                          <p:stCondLst>
                                            <p:cond delay="0"/>
                                          </p:stCondLst>
                                        </p:cTn>
                                        <p:tgtEl>
                                          <p:spTgt spid="23"/>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122"/>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nodeType="clickEffect">
                                  <p:stCondLst>
                                    <p:cond delay="0"/>
                                  </p:stCondLst>
                                  <p:childTnLst>
                                    <p:set>
                                      <p:cBhvr>
                                        <p:cTn id="250" dur="1" fill="hold">
                                          <p:stCondLst>
                                            <p:cond delay="0"/>
                                          </p:stCondLst>
                                        </p:cTn>
                                        <p:tgtEl>
                                          <p:spTgt spid="36"/>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41"/>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ntr" presetSubtype="0" fill="hold" grpId="0" nodeType="clickEffect">
                                  <p:stCondLst>
                                    <p:cond delay="0"/>
                                  </p:stCondLst>
                                  <p:childTnLst>
                                    <p:set>
                                      <p:cBhvr>
                                        <p:cTn id="258" dur="1" fill="hold">
                                          <p:stCondLst>
                                            <p:cond delay="0"/>
                                          </p:stCondLst>
                                        </p:cTn>
                                        <p:tgtEl>
                                          <p:spTgt spid="16"/>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37"/>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ntr" presetSubtype="0" fill="hold" nodeType="clickEffect">
                                  <p:stCondLst>
                                    <p:cond delay="0"/>
                                  </p:stCondLst>
                                  <p:childTnLst>
                                    <p:set>
                                      <p:cBhvr>
                                        <p:cTn id="266" dur="1" fill="hold">
                                          <p:stCondLst>
                                            <p:cond delay="0"/>
                                          </p:stCondLst>
                                        </p:cTn>
                                        <p:tgtEl>
                                          <p:spTgt spid="40"/>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38"/>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ntr" presetSubtype="0" fill="hold" nodeType="clickEffect">
                                  <p:stCondLst>
                                    <p:cond delay="0"/>
                                  </p:stCondLst>
                                  <p:childTnLst>
                                    <p:set>
                                      <p:cBhvr>
                                        <p:cTn id="274" dur="1" fill="hold">
                                          <p:stCondLst>
                                            <p:cond delay="0"/>
                                          </p:stCondLst>
                                        </p:cTn>
                                        <p:tgtEl>
                                          <p:spTgt spid="42"/>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3"/>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grpId="0" nodeType="clickEffect">
                                  <p:stCondLst>
                                    <p:cond delay="0"/>
                                  </p:stCondLst>
                                  <p:childTnLst>
                                    <p:set>
                                      <p:cBhvr>
                                        <p:cTn id="282" dur="1" fill="hold">
                                          <p:stCondLst>
                                            <p:cond delay="0"/>
                                          </p:stCondLst>
                                        </p:cTn>
                                        <p:tgtEl>
                                          <p:spTgt spid="7"/>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39"/>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ntr" presetSubtype="0" fill="hold" nodeType="clickEffect">
                                  <p:stCondLst>
                                    <p:cond delay="0"/>
                                  </p:stCondLst>
                                  <p:childTnLst>
                                    <p:set>
                                      <p:cBhvr>
                                        <p:cTn id="290" dur="1" fill="hold">
                                          <p:stCondLst>
                                            <p:cond delay="0"/>
                                          </p:stCondLst>
                                        </p:cTn>
                                        <p:tgtEl>
                                          <p:spTgt spid="58"/>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5"/>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ntr" presetSubtype="0" fill="hold" grpId="0" nodeType="clickEffect">
                                  <p:stCondLst>
                                    <p:cond delay="0"/>
                                  </p:stCondLst>
                                  <p:childTnLst>
                                    <p:set>
                                      <p:cBhvr>
                                        <p:cTn id="298" dur="1" fill="hold">
                                          <p:stCondLst>
                                            <p:cond delay="0"/>
                                          </p:stCondLst>
                                        </p:cTn>
                                        <p:tgtEl>
                                          <p:spTgt spid="6"/>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46"/>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ntr" presetSubtype="0" fill="hold" nodeType="clickEffect">
                                  <p:stCondLst>
                                    <p:cond delay="0"/>
                                  </p:stCondLst>
                                  <p:childTnLst>
                                    <p:set>
                                      <p:cBhvr>
                                        <p:cTn id="306" dur="1" fill="hold">
                                          <p:stCondLst>
                                            <p:cond delay="0"/>
                                          </p:stCondLst>
                                        </p:cTn>
                                        <p:tgtEl>
                                          <p:spTgt spid="49"/>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125"/>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ntr" presetSubtype="0" fill="hold" nodeType="clickEffect">
                                  <p:stCondLst>
                                    <p:cond delay="0"/>
                                  </p:stCondLst>
                                  <p:childTnLst>
                                    <p:set>
                                      <p:cBhvr>
                                        <p:cTn id="314" dur="1" fill="hold">
                                          <p:stCondLst>
                                            <p:cond delay="0"/>
                                          </p:stCondLst>
                                        </p:cTn>
                                        <p:tgtEl>
                                          <p:spTgt spid="131"/>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2"/>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ntr" presetSubtype="0" fill="hold" grpId="0" nodeType="clickEffect">
                                  <p:stCondLst>
                                    <p:cond delay="0"/>
                                  </p:stCondLst>
                                  <p:childTnLst>
                                    <p:set>
                                      <p:cBhvr>
                                        <p:cTn id="322" dur="1" fill="hold">
                                          <p:stCondLst>
                                            <p:cond delay="0"/>
                                          </p:stCondLst>
                                        </p:cTn>
                                        <p:tgtEl>
                                          <p:spTgt spid="9"/>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130"/>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ntr" presetSubtype="0" fill="hold" nodeType="clickEffect">
                                  <p:stCondLst>
                                    <p:cond delay="0"/>
                                  </p:stCondLst>
                                  <p:childTnLst>
                                    <p:set>
                                      <p:cBhvr>
                                        <p:cTn id="330" dur="1" fill="hold">
                                          <p:stCondLst>
                                            <p:cond delay="0"/>
                                          </p:stCondLst>
                                        </p:cTn>
                                        <p:tgtEl>
                                          <p:spTgt spid="132"/>
                                        </p:tgtEl>
                                        <p:attrNameLst>
                                          <p:attrName>style.visibility</p:attrName>
                                        </p:attrNameLst>
                                      </p:cBhvr>
                                      <p:to>
                                        <p:strVal val="visible"/>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59"/>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ntr" presetSubtype="0" fill="hold" nodeType="clickEffect">
                                  <p:stCondLst>
                                    <p:cond delay="0"/>
                                  </p:stCondLst>
                                  <p:childTnLst>
                                    <p:set>
                                      <p:cBhvr>
                                        <p:cTn id="338" dur="1" fill="hold">
                                          <p:stCondLst>
                                            <p:cond delay="0"/>
                                          </p:stCondLst>
                                        </p:cTn>
                                        <p:tgtEl>
                                          <p:spTgt spid="127"/>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129"/>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ntr" presetSubtype="0" fill="hold" grpId="0" nodeType="clickEffect">
                                  <p:stCondLst>
                                    <p:cond delay="0"/>
                                  </p:stCondLst>
                                  <p:childTnLst>
                                    <p:set>
                                      <p:cBhvr>
                                        <p:cTn id="346" dur="1" fill="hold">
                                          <p:stCondLst>
                                            <p:cond delay="0"/>
                                          </p:stCondLst>
                                        </p:cTn>
                                        <p:tgtEl>
                                          <p:spTgt spid="124"/>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presetID="1" presetClass="entr" presetSubtype="0" fill="hold" nodeType="clickEffect">
                                  <p:stCondLst>
                                    <p:cond delay="0"/>
                                  </p:stCondLst>
                                  <p:childTnLst>
                                    <p:set>
                                      <p:cBhvr>
                                        <p:cTn id="350" dur="1" fill="hold">
                                          <p:stCondLst>
                                            <p:cond delay="0"/>
                                          </p:stCondLst>
                                        </p:cTn>
                                        <p:tgtEl>
                                          <p:spTgt spid="21"/>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ntr" presetSubtype="0" fill="hold" grpId="0" nodeType="clickEffect">
                                  <p:stCondLst>
                                    <p:cond delay="0"/>
                                  </p:stCondLst>
                                  <p:childTnLst>
                                    <p:set>
                                      <p:cBhvr>
                                        <p:cTn id="354" dur="1" fill="hold">
                                          <p:stCondLst>
                                            <p:cond delay="0"/>
                                          </p:stCondLst>
                                        </p:cTn>
                                        <p:tgtEl>
                                          <p:spTgt spid="17"/>
                                        </p:tgtEl>
                                        <p:attrNameLst>
                                          <p:attrName>style.visibility</p:attrName>
                                        </p:attrNameLst>
                                      </p:cBhvr>
                                      <p:to>
                                        <p:strVal val="visible"/>
                                      </p:to>
                                    </p:set>
                                  </p:childTnLst>
                                </p:cTn>
                              </p:par>
                            </p:childTnLst>
                          </p:cTn>
                        </p:par>
                      </p:childTnLst>
                    </p:cTn>
                  </p:par>
                  <p:par>
                    <p:cTn id="355" fill="hold">
                      <p:stCondLst>
                        <p:cond delay="indefinite"/>
                      </p:stCondLst>
                      <p:childTnLst>
                        <p:par>
                          <p:cTn id="356" fill="hold">
                            <p:stCondLst>
                              <p:cond delay="0"/>
                            </p:stCondLst>
                            <p:childTnLst>
                              <p:par>
                                <p:cTn id="357" presetID="1" presetClass="entr" presetSubtype="0" fill="hold" nodeType="clickEffect">
                                  <p:stCondLst>
                                    <p:cond delay="0"/>
                                  </p:stCondLst>
                                  <p:childTnLst>
                                    <p:set>
                                      <p:cBhvr>
                                        <p:cTn id="358"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P spid="12" grpId="0" bldLvl="0" animBg="1"/>
      <p:bldP spid="12" grpId="1" animBg="1"/>
      <p:bldP spid="13" grpId="0" bldLvl="0" animBg="1"/>
      <p:bldP spid="13" grpId="1" animBg="1"/>
      <p:bldP spid="14" grpId="0" bldLvl="0" animBg="1"/>
      <p:bldP spid="14" grpId="1" animBg="1"/>
      <p:bldP spid="20" grpId="0" bldLvl="0" animBg="1"/>
      <p:bldP spid="20" grpId="1" animBg="1"/>
      <p:bldP spid="22" grpId="0" bldLvl="0" animBg="1"/>
      <p:bldP spid="22" grpId="1" animBg="1"/>
      <p:bldP spid="25" grpId="0"/>
      <p:bldP spid="25" grpId="1"/>
      <p:bldP spid="26" grpId="0"/>
      <p:bldP spid="26" grpId="1"/>
      <p:bldP spid="27" grpId="0" bldLvl="0" animBg="1"/>
      <p:bldP spid="27" grpId="1" animBg="1"/>
      <p:bldP spid="29" grpId="0"/>
      <p:bldP spid="29" grpId="1"/>
      <p:bldP spid="30" grpId="0"/>
      <p:bldP spid="30" grpId="1"/>
      <p:bldP spid="31" grpId="0" bldLvl="0" animBg="1"/>
      <p:bldP spid="31" grpId="1" animBg="1"/>
      <p:bldP spid="33" grpId="0"/>
      <p:bldP spid="33" grpId="1"/>
      <p:bldP spid="34" grpId="0"/>
      <p:bldP spid="34" grpId="1"/>
      <p:bldP spid="35" grpId="0" bldLvl="0" animBg="1"/>
      <p:bldP spid="35" grpId="1" animBg="1"/>
      <p:bldP spid="37" grpId="0" bldLvl="0" animBg="1"/>
      <p:bldP spid="37" grpId="1" animBg="1"/>
      <p:bldP spid="38" grpId="0" bldLvl="0" animBg="1"/>
      <p:bldP spid="38" grpId="1" animBg="1"/>
      <p:bldP spid="39" grpId="0" bldLvl="0" animBg="1"/>
      <p:bldP spid="39" grpId="1" animBg="1"/>
      <p:bldP spid="41" grpId="0"/>
      <p:bldP spid="41" grpId="1"/>
      <p:bldP spid="43" grpId="0"/>
      <p:bldP spid="43" grpId="1"/>
      <p:bldP spid="45" grpId="0"/>
      <p:bldP spid="45" grpId="1"/>
      <p:bldP spid="46" grpId="0" bldLvl="0" animBg="1"/>
      <p:bldP spid="46" grpId="1" animBg="1"/>
      <p:bldP spid="59" grpId="0" bldLvl="0" animBg="1"/>
      <p:bldP spid="59" grpId="1" animBg="1"/>
      <p:bldP spid="67" grpId="0"/>
      <p:bldP spid="67" grpId="1"/>
      <p:bldP spid="68" grpId="0" bldLvl="0" animBg="1"/>
      <p:bldP spid="68" grpId="1" animBg="1"/>
      <p:bldP spid="70" grpId="0" bldLvl="0" animBg="1"/>
      <p:bldP spid="70" grpId="1" animBg="1"/>
      <p:bldP spid="72" grpId="0"/>
      <p:bldP spid="72" grpId="1"/>
      <p:bldP spid="75" grpId="0"/>
      <p:bldP spid="75" grpId="1"/>
      <p:bldP spid="76" grpId="0" bldLvl="0" animBg="1"/>
      <p:bldP spid="76" grpId="1" animBg="1"/>
      <p:bldP spid="80" grpId="0" bldLvl="0" animBg="1"/>
      <p:bldP spid="80" grpId="1" animBg="1"/>
      <p:bldP spid="81" grpId="0"/>
      <p:bldP spid="81" grpId="1"/>
      <p:bldP spid="83" grpId="0"/>
      <p:bldP spid="83" grpId="1"/>
      <p:bldP spid="84" grpId="0" bldLvl="0" animBg="1"/>
      <p:bldP spid="84" grpId="1" animBg="1"/>
      <p:bldP spid="86" grpId="0" bldLvl="0" animBg="1"/>
      <p:bldP spid="86" grpId="1" animBg="1"/>
      <p:bldP spid="87" grpId="0" bldLvl="0" animBg="1"/>
      <p:bldP spid="87" grpId="1" animBg="1"/>
      <p:bldP spid="89" grpId="0"/>
      <p:bldP spid="89" grpId="1"/>
      <p:bldP spid="93" grpId="0" bldLvl="0" animBg="1"/>
      <p:bldP spid="93" grpId="1" animBg="1"/>
      <p:bldP spid="105" grpId="0" bldLvl="0" animBg="1"/>
      <p:bldP spid="105" grpId="1" animBg="1"/>
      <p:bldP spid="106" grpId="0" bldLvl="0" animBg="1"/>
      <p:bldP spid="106" grpId="1" animBg="1"/>
      <p:bldP spid="108" grpId="0" bldLvl="0" animBg="1"/>
      <p:bldP spid="108" grpId="1" animBg="1"/>
      <p:bldP spid="121" grpId="0"/>
      <p:bldP spid="121" grpId="1"/>
      <p:bldP spid="122" grpId="0"/>
      <p:bldP spid="122" grpId="1"/>
      <p:bldP spid="123" grpId="0"/>
      <p:bldP spid="123" grpId="1"/>
      <p:bldP spid="124" grpId="0" bldLvl="0" animBg="1"/>
      <p:bldP spid="124" grpId="1" animBg="1"/>
      <p:bldP spid="125" grpId="0" bldLvl="0" animBg="1"/>
      <p:bldP spid="125" grpId="1" animBg="1"/>
      <p:bldP spid="129" grpId="0"/>
      <p:bldP spid="129" grpId="1"/>
      <p:bldP spid="130" grpId="0" bldLvl="0" animBg="1"/>
      <p:bldP spid="130" grpId="1" animBg="1"/>
      <p:bldP spid="133" grpId="0" bldLvl="0" animBg="1"/>
      <p:bldP spid="133" grpId="1" animBg="1"/>
      <p:bldP spid="134" grpId="0" bldLvl="0" animBg="1"/>
      <p:bldP spid="134" grpId="1" animBg="1"/>
      <p:bldP spid="2" grpId="0"/>
      <p:bldP spid="2" grpId="1"/>
      <p:bldP spid="3" grpId="0" bldLvl="0" animBg="1"/>
      <p:bldP spid="3" grpId="1" animBg="1"/>
      <p:bldP spid="5" grpId="0" bldLvl="0" animBg="1"/>
      <p:bldP spid="5" grpId="1" animBg="1"/>
      <p:bldP spid="6" grpId="0" bldLvl="0" animBg="1"/>
      <p:bldP spid="6" grpId="1" animBg="1"/>
      <p:bldP spid="7" grpId="0" bldLvl="0" animBg="1"/>
      <p:bldP spid="7" grpId="1" animBg="1"/>
      <p:bldP spid="9" grpId="0" bldLvl="0" animBg="1"/>
      <p:bldP spid="9" grpId="1" animBg="1"/>
      <p:bldP spid="11" grpId="0"/>
      <p:bldP spid="11" grpId="1"/>
      <p:bldP spid="16" grpId="0"/>
      <p:bldP spid="16" grpId="1"/>
      <p:bldP spid="17" grpId="0" bldLvl="0" animBg="1"/>
      <p:bldP spid="17" grpId="1" animBg="1"/>
      <p:bldP spid="23" grpId="0" bldLvl="0" animBg="1"/>
      <p:bldP spid="2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5. CCN construction</a:t>
            </a: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946785" y="1049020"/>
            <a:ext cx="8597265" cy="5717540"/>
          </a:xfrm>
        </p:spPr>
        <p:txBody>
          <a:bodyPr/>
          <a:lstStyle/>
          <a:p>
            <a:pPr>
              <a:buFont typeface="Wingdings" panose="05000000000000000000" pitchFamily="2" charset="2"/>
              <a:buChar char="l"/>
            </a:pPr>
            <a:r>
              <a:rPr lang="en-US" altLang="zh-CN" sz="2200" b="1">
                <a:solidFill>
                  <a:schemeClr val="tx1">
                    <a:lumMod val="95000"/>
                    <a:lumOff val="5000"/>
                  </a:schemeClr>
                </a:solidFill>
                <a:sym typeface="+mn-ea"/>
              </a:rPr>
              <a:t>main.py</a:t>
            </a:r>
          </a:p>
          <a:p>
            <a:pPr>
              <a:buFont typeface="Wingdings" panose="05000000000000000000" pitchFamily="2" charset="2"/>
              <a:buChar char="l"/>
            </a:pPr>
            <a:r>
              <a:rPr lang="en-US" altLang="zh-CN" sz="2200" b="1">
                <a:solidFill>
                  <a:schemeClr val="tx1">
                    <a:lumMod val="95000"/>
                    <a:lumOff val="5000"/>
                  </a:schemeClr>
                </a:solidFill>
                <a:sym typeface="+mn-ea"/>
              </a:rPr>
              <a:t>sever.py</a:t>
            </a:r>
            <a:endParaRPr lang="zh-CN" altLang="en-US" sz="2200" b="1">
              <a:solidFill>
                <a:schemeClr val="tx1">
                  <a:lumMod val="95000"/>
                  <a:lumOff val="5000"/>
                </a:schemeClr>
              </a:solidFill>
              <a:sym typeface="+mn-ea"/>
            </a:endParaRPr>
          </a:p>
          <a:p>
            <a:pPr>
              <a:buFont typeface="Wingdings" panose="05000000000000000000" pitchFamily="2" charset="2"/>
              <a:buChar char="l"/>
            </a:pPr>
            <a:r>
              <a:rPr lang="en-US" altLang="zh-CN" sz="2200" b="1">
                <a:solidFill>
                  <a:schemeClr val="tx1">
                    <a:lumMod val="95000"/>
                    <a:lumOff val="5000"/>
                  </a:schemeClr>
                </a:solidFill>
                <a:sym typeface="+mn-ea"/>
              </a:rPr>
              <a:t>network.py</a:t>
            </a:r>
            <a:endParaRPr lang="zh-CN" altLang="en-US" sz="2200" b="1">
              <a:solidFill>
                <a:schemeClr val="tx1">
                  <a:lumMod val="95000"/>
                  <a:lumOff val="5000"/>
                </a:schemeClr>
              </a:solidFill>
            </a:endParaRPr>
          </a:p>
          <a:p>
            <a:pPr>
              <a:buFont typeface="Wingdings" panose="05000000000000000000" pitchFamily="2" charset="2"/>
              <a:buChar char="l"/>
            </a:pPr>
            <a:endParaRPr lang="zh-CN" altLang="en-US" sz="2200" b="1">
              <a:solidFill>
                <a:schemeClr val="tx1">
                  <a:lumMod val="95000"/>
                  <a:lumOff val="5000"/>
                </a:schemeClr>
              </a:solidFill>
              <a:sym typeface="+mn-ea"/>
            </a:endParaRPr>
          </a:p>
          <a:p>
            <a:pPr>
              <a:buFont typeface="Wingdings" panose="05000000000000000000" pitchFamily="2" charset="2"/>
              <a:buChar char="l"/>
            </a:pPr>
            <a:r>
              <a:rPr lang="zh-CN" altLang="en-US" sz="2200" b="1">
                <a:solidFill>
                  <a:schemeClr val="tx1">
                    <a:lumMod val="95000"/>
                    <a:lumOff val="5000"/>
                  </a:schemeClr>
                </a:solidFill>
                <a:sym typeface="+mn-ea"/>
              </a:rPr>
              <a:t>ps.py</a:t>
            </a:r>
            <a:endParaRPr lang="zh-CN" altLang="en-US" sz="2200" b="1">
              <a:solidFill>
                <a:schemeClr val="tx1">
                  <a:lumMod val="95000"/>
                  <a:lumOff val="5000"/>
                </a:schemeClr>
              </a:solidFill>
            </a:endParaRPr>
          </a:p>
          <a:p>
            <a:pPr>
              <a:buFont typeface="Wingdings" panose="05000000000000000000" pitchFamily="2" charset="2"/>
              <a:buChar char="l"/>
            </a:pPr>
            <a:r>
              <a:rPr lang="zh-CN" altLang="en-US" sz="2200" b="1">
                <a:solidFill>
                  <a:schemeClr val="tx1">
                    <a:lumMod val="95000"/>
                    <a:lumOff val="5000"/>
                  </a:schemeClr>
                </a:solidFill>
              </a:rPr>
              <a:t>pit.py</a:t>
            </a:r>
          </a:p>
          <a:p>
            <a:pPr>
              <a:buFont typeface="Wingdings" panose="05000000000000000000" pitchFamily="2" charset="2"/>
              <a:buChar char="l"/>
            </a:pPr>
            <a:r>
              <a:rPr lang="en-US" altLang="zh-CN" sz="2200">
                <a:solidFill>
                  <a:schemeClr val="tx1">
                    <a:lumMod val="95000"/>
                    <a:lumOff val="5000"/>
                  </a:schemeClr>
                </a:solidFill>
                <a:sym typeface="+mn-ea"/>
              </a:rPr>
              <a:t>cs</a:t>
            </a:r>
            <a:r>
              <a:rPr lang="zh-CN" altLang="en-US" sz="2200">
                <a:solidFill>
                  <a:schemeClr val="tx1">
                    <a:lumMod val="95000"/>
                    <a:lumOff val="5000"/>
                  </a:schemeClr>
                </a:solidFill>
                <a:sym typeface="+mn-ea"/>
              </a:rPr>
              <a:t>.py</a:t>
            </a:r>
            <a:endParaRPr lang="zh-CN" altLang="en-US" sz="2200">
              <a:solidFill>
                <a:schemeClr val="tx1">
                  <a:lumMod val="95000"/>
                  <a:lumOff val="5000"/>
                </a:schemeClr>
              </a:solidFill>
            </a:endParaRPr>
          </a:p>
          <a:p>
            <a:pPr>
              <a:buFont typeface="Wingdings" panose="05000000000000000000" pitchFamily="2" charset="2"/>
              <a:buChar char="l"/>
            </a:pPr>
            <a:r>
              <a:rPr lang="zh-CN" altLang="en-US" sz="2200">
                <a:solidFill>
                  <a:schemeClr val="tx1">
                    <a:lumMod val="95000"/>
                    <a:lumOff val="5000"/>
                  </a:schemeClr>
                </a:solidFill>
                <a:sym typeface="+mn-ea"/>
              </a:rPr>
              <a:t>fib.py</a:t>
            </a:r>
            <a:endParaRPr lang="zh-CN" altLang="en-US" sz="2200">
              <a:solidFill>
                <a:schemeClr val="tx1">
                  <a:lumMod val="95000"/>
                  <a:lumOff val="5000"/>
                </a:schemeClr>
              </a:solidFill>
            </a:endParaRPr>
          </a:p>
          <a:p>
            <a:pPr>
              <a:buFont typeface="Wingdings" panose="05000000000000000000" pitchFamily="2" charset="2"/>
              <a:buChar char="l"/>
            </a:pPr>
            <a:endParaRPr lang="zh-CN" altLang="en-US" sz="2200" b="1">
              <a:solidFill>
                <a:schemeClr val="tx1">
                  <a:lumMod val="95000"/>
                  <a:lumOff val="5000"/>
                </a:schemeClr>
              </a:solidFill>
              <a:sym typeface="+mn-ea"/>
            </a:endParaRPr>
          </a:p>
          <a:p>
            <a:pPr>
              <a:buFont typeface="Wingdings" panose="05000000000000000000" pitchFamily="2" charset="2"/>
              <a:buChar char="l"/>
            </a:pPr>
            <a:r>
              <a:rPr lang="zh-CN" altLang="en-US" sz="2200" b="1">
                <a:solidFill>
                  <a:schemeClr val="tx1">
                    <a:lumMod val="95000"/>
                    <a:lumOff val="5000"/>
                  </a:schemeClr>
                </a:solidFill>
                <a:sym typeface="+mn-ea"/>
              </a:rPr>
              <a:t>interest.py</a:t>
            </a:r>
            <a:endParaRPr lang="zh-CN" altLang="en-US" sz="2200" b="1">
              <a:solidFill>
                <a:schemeClr val="tx1">
                  <a:lumMod val="95000"/>
                  <a:lumOff val="5000"/>
                </a:schemeClr>
              </a:solidFill>
            </a:endParaRPr>
          </a:p>
          <a:p>
            <a:pPr>
              <a:buFont typeface="Wingdings" panose="05000000000000000000" pitchFamily="2" charset="2"/>
              <a:buChar char="l"/>
            </a:pPr>
            <a:r>
              <a:rPr lang="zh-CN" altLang="en-US" sz="2200" b="1">
                <a:solidFill>
                  <a:schemeClr val="tx1">
                    <a:lumMod val="95000"/>
                    <a:lumOff val="5000"/>
                  </a:schemeClr>
                </a:solidFill>
                <a:sym typeface="+mn-ea"/>
              </a:rPr>
              <a:t>data.py</a:t>
            </a:r>
          </a:p>
          <a:p>
            <a:pPr>
              <a:buFont typeface="Wingdings" panose="05000000000000000000" pitchFamily="2" charset="2"/>
              <a:buChar char="l"/>
            </a:pPr>
            <a:r>
              <a:rPr lang="zh-CN" altLang="en-US" sz="2200" b="1">
                <a:solidFill>
                  <a:schemeClr val="tx1">
                    <a:lumMod val="95000"/>
                    <a:lumOff val="5000"/>
                  </a:schemeClr>
                </a:solidFill>
                <a:sym typeface="+mn-ea"/>
              </a:rPr>
              <a:t>forward.py</a:t>
            </a:r>
            <a:endParaRPr lang="zh-CN" altLang="en-US" sz="2200" b="1">
              <a:solidFill>
                <a:schemeClr val="tx1">
                  <a:lumMod val="95000"/>
                  <a:lumOff val="5000"/>
                </a:schemeClr>
              </a:solidFill>
            </a:endParaRPr>
          </a:p>
          <a:p>
            <a:pPr>
              <a:buFont typeface="Wingdings" panose="05000000000000000000" pitchFamily="2" charset="2"/>
              <a:buChar char="l"/>
            </a:pPr>
            <a:endParaRPr lang="zh-CN" altLang="en-US" sz="2200" b="1" dirty="0">
              <a:solidFill>
                <a:schemeClr val="tx1">
                  <a:lumMod val="95000"/>
                  <a:lumOff val="5000"/>
                </a:schemeClr>
              </a:solidFill>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9030" cy="775335"/>
          </a:xfrm>
        </p:spPr>
        <p:txBody>
          <a:bodyPr/>
          <a:lstStyle/>
          <a:p>
            <a:pPr algn="l"/>
            <a:r>
              <a:rPr lang="en-US" b="1">
                <a:sym typeface="+mn-ea"/>
              </a:rPr>
              <a:t>6. Format</a:t>
            </a:r>
            <a:br>
              <a:rPr lang="zh-CN" altLang="en-US" b="1"/>
            </a:br>
            <a:br>
              <a:rPr lang="en-US" altLang="zh-CN" b="1"/>
            </a:b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77545" y="1219200"/>
            <a:ext cx="8910955" cy="4954905"/>
          </a:xfrm>
        </p:spPr>
        <p:txBody>
          <a:bodyPr/>
          <a:lstStyle/>
          <a:p>
            <a:pPr lvl="0">
              <a:buFont typeface="Wingdings" panose="05000000000000000000" charset="0"/>
              <a:buChar char="l"/>
            </a:pPr>
            <a:r>
              <a:rPr lang="en-US" altLang="zh-CN" dirty="0">
                <a:solidFill>
                  <a:schemeClr val="tx1">
                    <a:lumMod val="95000"/>
                    <a:lumOff val="5000"/>
                  </a:schemeClr>
                </a:solidFill>
              </a:rPr>
              <a:t>Route_ID = </a:t>
            </a:r>
            <a:r>
              <a:rPr lang="en-US" altLang="zh-CN" i="1" dirty="0">
                <a:solidFill>
                  <a:schemeClr val="tx1">
                    <a:lumMod val="95000"/>
                    <a:lumOff val="5000"/>
                  </a:schemeClr>
                </a:solidFill>
              </a:rPr>
              <a:t>0 1 ... 11</a:t>
            </a:r>
            <a:endParaRPr lang="en-US" altLang="zh-CN" dirty="0">
              <a:solidFill>
                <a:schemeClr val="tx1">
                  <a:lumMod val="95000"/>
                  <a:lumOff val="5000"/>
                </a:schemeClr>
              </a:solidFill>
            </a:endParaRPr>
          </a:p>
          <a:p>
            <a:pPr lvl="0">
              <a:buFont typeface="Wingdings" panose="05000000000000000000" charset="0"/>
              <a:buChar char="l"/>
            </a:pPr>
            <a:r>
              <a:rPr lang="en-US" altLang="zh-CN" dirty="0">
                <a:solidFill>
                  <a:schemeClr val="tx1">
                    <a:lumMod val="95000"/>
                    <a:lumOff val="5000"/>
                  </a:schemeClr>
                </a:solidFill>
                <a:sym typeface="+mn-ea"/>
              </a:rPr>
              <a:t>Consumer_ID = </a:t>
            </a:r>
            <a:r>
              <a:rPr lang="en-US" altLang="zh-CN" i="1" dirty="0">
                <a:solidFill>
                  <a:schemeClr val="tx1">
                    <a:lumMod val="95000"/>
                    <a:lumOff val="5000"/>
                  </a:schemeClr>
                </a:solidFill>
                <a:sym typeface="+mn-ea"/>
              </a:rPr>
              <a:t>0 1 ... 11</a:t>
            </a:r>
            <a:endParaRPr lang="en-US" altLang="zh-CN" dirty="0">
              <a:solidFill>
                <a:schemeClr val="tx1">
                  <a:lumMod val="95000"/>
                  <a:lumOff val="5000"/>
                </a:schemeClr>
              </a:solidFill>
              <a:sym typeface="+mn-ea"/>
            </a:endParaRPr>
          </a:p>
          <a:p>
            <a:pPr lvl="0">
              <a:buFont typeface="Wingdings" panose="05000000000000000000" charset="0"/>
              <a:buChar char="l"/>
            </a:pPr>
            <a:r>
              <a:rPr lang="en-US" altLang="zh-CN" dirty="0">
                <a:solidFill>
                  <a:schemeClr val="tx1">
                    <a:lumMod val="95000"/>
                    <a:lumOff val="5000"/>
                  </a:schemeClr>
                </a:solidFill>
                <a:sym typeface="+mn-ea"/>
              </a:rPr>
              <a:t>Interest_ID = </a:t>
            </a:r>
            <a:r>
              <a:rPr lang="en-US" altLang="zh-CN" i="1" dirty="0">
                <a:solidFill>
                  <a:schemeClr val="tx1">
                    <a:lumMod val="95000"/>
                    <a:lumOff val="5000"/>
                  </a:schemeClr>
                </a:solidFill>
                <a:sym typeface="+mn-ea"/>
              </a:rPr>
              <a:t>routerID + 0-99</a:t>
            </a:r>
            <a:r>
              <a:rPr lang="en-US" altLang="zh-CN" dirty="0">
                <a:solidFill>
                  <a:schemeClr val="tx1">
                    <a:lumMod val="95000"/>
                    <a:lumOff val="5000"/>
                  </a:schemeClr>
                </a:solidFill>
                <a:sym typeface="+mn-ea"/>
              </a:rPr>
              <a:t>             ex. 0000, 0001, 1000... 1100</a:t>
            </a:r>
          </a:p>
          <a:p>
            <a:pPr lvl="0">
              <a:buFont typeface="Wingdings" panose="05000000000000000000" charset="0"/>
              <a:buChar char="l"/>
            </a:pPr>
            <a:r>
              <a:rPr lang="en-US" altLang="zh-CN" dirty="0">
                <a:solidFill>
                  <a:schemeClr val="tx1">
                    <a:lumMod val="95000"/>
                    <a:lumOff val="5000"/>
                  </a:schemeClr>
                </a:solidFill>
                <a:sym typeface="+mn-ea"/>
              </a:rPr>
              <a:t>Content_name = </a:t>
            </a:r>
            <a:r>
              <a:rPr lang="en-US" altLang="zh-CN" i="1" dirty="0">
                <a:solidFill>
                  <a:schemeClr val="tx1">
                    <a:lumMod val="95000"/>
                    <a:lumOff val="5000"/>
                  </a:schemeClr>
                </a:solidFill>
                <a:sym typeface="+mn-ea"/>
              </a:rPr>
              <a:t>'route_ID/0-99'</a:t>
            </a:r>
            <a:r>
              <a:rPr lang="en-US" altLang="zh-CN" dirty="0">
                <a:solidFill>
                  <a:schemeClr val="tx1">
                    <a:lumMod val="95000"/>
                    <a:lumOff val="5000"/>
                  </a:schemeClr>
                </a:solidFill>
                <a:sym typeface="+mn-ea"/>
              </a:rPr>
              <a:t> 	        ex. 'r0/00'</a:t>
            </a:r>
          </a:p>
          <a:p>
            <a:pPr lvl="0">
              <a:buFont typeface="Wingdings" panose="05000000000000000000" charset="0"/>
              <a:buChar char="l"/>
            </a:pPr>
            <a:endParaRPr lang="en-US" altLang="zh-CN" dirty="0">
              <a:solidFill>
                <a:schemeClr val="tx1">
                  <a:lumMod val="95000"/>
                  <a:lumOff val="5000"/>
                </a:schemeClr>
              </a:solidFill>
              <a:sym typeface="+mn-ea"/>
            </a:endParaRPr>
          </a:p>
          <a:p>
            <a:pPr marL="106680" lvl="0" indent="0">
              <a:buFont typeface="Wingdings" panose="05000000000000000000" charset="0"/>
              <a:buNone/>
            </a:pPr>
            <a:r>
              <a:rPr lang="en-US" altLang="zh-CN" b="1" dirty="0">
                <a:solidFill>
                  <a:schemeClr val="tx1">
                    <a:lumMod val="95000"/>
                    <a:lumOff val="5000"/>
                  </a:schemeClr>
                </a:solidFill>
                <a:sym typeface="+mn-ea"/>
              </a:rPr>
              <a:t>Tip:</a:t>
            </a:r>
            <a:r>
              <a:rPr lang="en-US" altLang="zh-CN" dirty="0">
                <a:solidFill>
                  <a:schemeClr val="tx1">
                    <a:lumMod val="95000"/>
                    <a:lumOff val="5000"/>
                  </a:schemeClr>
                </a:solidFill>
                <a:sym typeface="+mn-ea"/>
              </a:rPr>
              <a:t> </a:t>
            </a:r>
          </a:p>
          <a:p>
            <a:pPr marL="106680" lvl="0" indent="0">
              <a:buFont typeface="Wingdings" panose="05000000000000000000" charset="0"/>
              <a:buNone/>
            </a:pPr>
            <a:r>
              <a:rPr lang="en-US" altLang="zh-CN" dirty="0">
                <a:solidFill>
                  <a:schemeClr val="tx1">
                    <a:lumMod val="95000"/>
                    <a:lumOff val="5000"/>
                  </a:schemeClr>
                </a:solidFill>
                <a:sym typeface="+mn-ea"/>
              </a:rPr>
              <a:t>      When output packet informaton to CVS, please convert router ID, consumer ID, interest ID into string type, and add ‘R’, ‘C’,’I’ in front.</a:t>
            </a:r>
          </a:p>
          <a:p>
            <a:pPr marL="106680" lvl="0" indent="0">
              <a:buFont typeface="Wingdings" panose="05000000000000000000" charset="0"/>
              <a:buNone/>
            </a:pPr>
            <a:r>
              <a:rPr lang="en-US" altLang="zh-CN" dirty="0">
                <a:solidFill>
                  <a:schemeClr val="tx1">
                    <a:lumMod val="95000"/>
                    <a:lumOff val="5000"/>
                  </a:schemeClr>
                </a:solidFill>
                <a:sym typeface="+mn-ea"/>
              </a:rPr>
              <a:t>       ex. ‘R1’, ‘C10’, ’I1003’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9030" cy="775335"/>
          </a:xfrm>
        </p:spPr>
        <p:txBody>
          <a:bodyPr/>
          <a:lstStyle/>
          <a:p>
            <a:pPr algn="l"/>
            <a:r>
              <a:rPr lang="en-US" b="1">
                <a:sym typeface="+mn-ea"/>
              </a:rPr>
              <a:t>6. Format</a:t>
            </a:r>
            <a:br>
              <a:rPr lang="zh-CN" altLang="en-US" b="1"/>
            </a:br>
            <a:br>
              <a:rPr lang="en-US" altLang="zh-CN" b="1"/>
            </a:b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77545" y="1219200"/>
            <a:ext cx="8971915" cy="4954905"/>
          </a:xfrm>
        </p:spPr>
        <p:txBody>
          <a:bodyPr/>
          <a:lstStyle/>
          <a:p>
            <a:pPr lvl="0">
              <a:buFont typeface="Wingdings" panose="05000000000000000000" charset="0"/>
              <a:buChar char="l"/>
            </a:pPr>
            <a:r>
              <a:rPr lang="en-US" altLang="zh-CN" dirty="0">
                <a:solidFill>
                  <a:schemeClr val="tx1">
                    <a:lumMod val="95000"/>
                    <a:lumOff val="5000"/>
                  </a:schemeClr>
                </a:solidFill>
                <a:sym typeface="+mn-ea"/>
              </a:rPr>
              <a:t>network = </a:t>
            </a:r>
            <a:r>
              <a:rPr lang="en-US" altLang="zh-CN" i="1" dirty="0">
                <a:solidFill>
                  <a:schemeClr val="tx1">
                    <a:lumMod val="95000"/>
                    <a:lumOff val="5000"/>
                  </a:schemeClr>
                </a:solidFill>
                <a:sym typeface="+mn-ea"/>
              </a:rPr>
              <a:t>{'r'+'route_ID': [route_ID, ...], ... }</a:t>
            </a:r>
            <a:r>
              <a:rPr lang="en-US" altLang="zh-CN" dirty="0">
                <a:solidFill>
                  <a:schemeClr val="tx1">
                    <a:lumMod val="95000"/>
                    <a:lumOff val="5000"/>
                  </a:schemeClr>
                </a:solidFill>
                <a:sym typeface="+mn-ea"/>
              </a:rPr>
              <a:t>		</a:t>
            </a:r>
          </a:p>
          <a:p>
            <a:pPr marL="106680" lvl="0" indent="0">
              <a:buFont typeface="Wingdings" panose="05000000000000000000" charset="0"/>
              <a:buNone/>
            </a:pPr>
            <a:r>
              <a:rPr lang="en-US" altLang="zh-CN" dirty="0">
                <a:solidFill>
                  <a:schemeClr val="tx1">
                    <a:lumMod val="95000"/>
                    <a:lumOff val="5000"/>
                  </a:schemeClr>
                </a:solidFill>
                <a:sym typeface="+mn-ea"/>
              </a:rPr>
              <a:t>	ex. network = </a:t>
            </a:r>
            <a:r>
              <a:rPr lang="en-US" altLang="zh-CN" i="1" dirty="0">
                <a:solidFill>
                  <a:schemeClr val="tx1">
                    <a:lumMod val="95000"/>
                    <a:lumOff val="5000"/>
                  </a:schemeClr>
                </a:solidFill>
                <a:sym typeface="+mn-ea"/>
              </a:rPr>
              <a:t>{'r1': [0, 2], 'r2': [1, 3, 4], ... }</a:t>
            </a:r>
            <a:endParaRPr lang="en-US" altLang="zh-CN" dirty="0">
              <a:solidFill>
                <a:schemeClr val="tx1">
                  <a:lumMod val="95000"/>
                  <a:lumOff val="5000"/>
                </a:schemeClr>
              </a:solidFill>
              <a:sym typeface="+mn-ea"/>
            </a:endParaRPr>
          </a:p>
          <a:p>
            <a:pPr lvl="0">
              <a:buFont typeface="Wingdings" panose="05000000000000000000" charset="0"/>
              <a:buChar char="l"/>
            </a:pPr>
            <a:r>
              <a:rPr lang="en-US" altLang="zh-CN" dirty="0">
                <a:solidFill>
                  <a:schemeClr val="tx1">
                    <a:lumMod val="95000"/>
                    <a:lumOff val="5000"/>
                  </a:schemeClr>
                </a:solidFill>
                <a:sym typeface="+mn-ea"/>
              </a:rPr>
              <a:t>producer_contents = </a:t>
            </a:r>
            <a:r>
              <a:rPr lang="en-US" altLang="zh-CN" i="1" dirty="0">
                <a:solidFill>
                  <a:schemeClr val="tx1">
                    <a:lumMod val="95000"/>
                    <a:lumOff val="5000"/>
                  </a:schemeClr>
                </a:solidFill>
                <a:sym typeface="+mn-ea"/>
              </a:rPr>
              <a:t>{'r'+'route_ID': [content_name, ...], ... }</a:t>
            </a:r>
            <a:endParaRPr lang="en-US" altLang="zh-CN" dirty="0">
              <a:solidFill>
                <a:schemeClr val="tx1">
                  <a:lumMod val="95000"/>
                  <a:lumOff val="5000"/>
                </a:schemeClr>
              </a:solidFill>
              <a:sym typeface="+mn-ea"/>
            </a:endParaRPr>
          </a:p>
          <a:p>
            <a:pPr marL="106680" lvl="0" indent="0">
              <a:buFont typeface="Wingdings" panose="05000000000000000000" charset="0"/>
              <a:buNone/>
            </a:pPr>
            <a:r>
              <a:rPr lang="en-US" altLang="zh-CN" dirty="0">
                <a:solidFill>
                  <a:schemeClr val="tx1">
                    <a:lumMod val="95000"/>
                    <a:lumOff val="5000"/>
                  </a:schemeClr>
                </a:solidFill>
                <a:sym typeface="+mn-ea"/>
              </a:rPr>
              <a:t>	ex. producer_contents = </a:t>
            </a:r>
            <a:r>
              <a:rPr lang="en-US" altLang="zh-CN" i="1" dirty="0">
                <a:solidFill>
                  <a:schemeClr val="tx1">
                    <a:lumMod val="95000"/>
                    <a:lumOff val="5000"/>
                  </a:schemeClr>
                </a:solidFill>
                <a:sym typeface="+mn-ea"/>
              </a:rPr>
              <a:t>{'r0': ['r0/00', 'r0/01', ..., 'r0/99'], 'r1': ['r1/00', 'r1/01', ..., 'r1/99'], ... }</a:t>
            </a:r>
          </a:p>
          <a:p>
            <a:pPr lvl="0">
              <a:buFont typeface="Wingdings" panose="05000000000000000000" charset="0"/>
              <a:buChar char="l"/>
            </a:pPr>
            <a:endParaRPr lang="en-US" altLang="zh-CN" dirty="0">
              <a:solidFill>
                <a:schemeClr val="tx1">
                  <a:lumMod val="95000"/>
                  <a:lumOff val="5000"/>
                </a:schemeClr>
              </a:solidFill>
              <a:sym typeface="+mn-ea"/>
            </a:endParaRPr>
          </a:p>
          <a:p>
            <a:pPr marL="106680" lvl="0" indent="0">
              <a:buFont typeface="Wingdings" panose="05000000000000000000" charset="0"/>
              <a:buNone/>
            </a:pPr>
            <a:r>
              <a:rPr lang="en-US" altLang="zh-CN" b="1" dirty="0">
                <a:solidFill>
                  <a:schemeClr val="tx1">
                    <a:lumMod val="95000"/>
                    <a:lumOff val="5000"/>
                  </a:schemeClr>
                </a:solidFill>
                <a:sym typeface="+mn-ea"/>
              </a:rPr>
              <a:t>Tip:</a:t>
            </a:r>
            <a:r>
              <a:rPr lang="en-US" altLang="zh-CN" dirty="0">
                <a:solidFill>
                  <a:schemeClr val="tx1">
                    <a:lumMod val="95000"/>
                    <a:lumOff val="5000"/>
                  </a:schemeClr>
                </a:solidFill>
                <a:sym typeface="+mn-ea"/>
              </a:rPr>
              <a:t> </a:t>
            </a:r>
          </a:p>
          <a:p>
            <a:pPr marL="106680" lvl="0" indent="0">
              <a:buFont typeface="Wingdings" panose="05000000000000000000" charset="0"/>
              <a:buNone/>
            </a:pPr>
            <a:r>
              <a:rPr lang="en-US" altLang="zh-CN" dirty="0">
                <a:solidFill>
                  <a:schemeClr val="tx1">
                    <a:lumMod val="95000"/>
                    <a:lumOff val="5000"/>
                  </a:schemeClr>
                </a:solidFill>
                <a:sym typeface="+mn-ea"/>
              </a:rPr>
              <a:t>      You can read directly from the json file we provide. Then read each router's own part according to the </a:t>
            </a:r>
            <a:r>
              <a:rPr lang="en-US" altLang="zh-CN" i="1" dirty="0">
                <a:solidFill>
                  <a:schemeClr val="tx1">
                    <a:lumMod val="95000"/>
                    <a:lumOff val="5000"/>
                  </a:schemeClr>
                </a:solidFill>
                <a:sym typeface="+mn-ea"/>
              </a:rPr>
              <a:t>router ID</a:t>
            </a:r>
            <a:r>
              <a:rPr lang="en-US" altLang="zh-CN" dirty="0">
                <a:solidFill>
                  <a:schemeClr val="tx1">
                    <a:lumMod val="95000"/>
                    <a:lumOff val="5000"/>
                  </a:schemeClr>
                </a:solidFill>
                <a:sym typeface="+mn-ea"/>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9030" cy="775335"/>
          </a:xfrm>
        </p:spPr>
        <p:txBody>
          <a:bodyPr/>
          <a:lstStyle/>
          <a:p>
            <a:pPr algn="l"/>
            <a:r>
              <a:rPr lang="en-US" b="1">
                <a:sym typeface="+mn-ea"/>
              </a:rPr>
              <a:t>6. Format</a:t>
            </a:r>
            <a:br>
              <a:rPr lang="zh-CN" altLang="en-US" b="1"/>
            </a:br>
            <a:br>
              <a:rPr lang="en-US" altLang="zh-CN" b="1"/>
            </a:b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77545" y="1010285"/>
            <a:ext cx="8935085" cy="5804535"/>
          </a:xfrm>
        </p:spPr>
        <p:txBody>
          <a:bodyPr/>
          <a:lstStyle/>
          <a:p>
            <a:pPr lvl="0">
              <a:buFont typeface="Wingdings" panose="05000000000000000000" charset="0"/>
              <a:buChar char="l"/>
            </a:pPr>
            <a:r>
              <a:rPr lang="en-US" altLang="zh-CN" sz="2000" dirty="0">
                <a:solidFill>
                  <a:schemeClr val="tx1">
                    <a:lumMod val="95000"/>
                    <a:lumOff val="5000"/>
                  </a:schemeClr>
                </a:solidFill>
                <a:sym typeface="+mn-ea"/>
              </a:rPr>
              <a:t>Interest packets sent by consumer</a:t>
            </a:r>
          </a:p>
          <a:p>
            <a:pPr marL="106680" lvl="0" indent="0">
              <a:buFont typeface="Wingdings" panose="05000000000000000000" charset="0"/>
              <a:buNone/>
            </a:pPr>
            <a:r>
              <a:rPr lang="en-US" altLang="zh-CN" sz="2000" dirty="0">
                <a:solidFill>
                  <a:schemeClr val="tx1">
                    <a:lumMod val="95000"/>
                    <a:lumOff val="5000"/>
                  </a:schemeClr>
                </a:solidFill>
                <a:sym typeface="+mn-ea"/>
              </a:rPr>
              <a:t>start_packets = </a:t>
            </a:r>
            <a:r>
              <a:rPr lang="en-US" altLang="zh-CN" sz="2000" i="1" dirty="0">
                <a:solidFill>
                  <a:schemeClr val="tx1">
                    <a:lumMod val="95000"/>
                    <a:lumOff val="5000"/>
                  </a:schemeClr>
                </a:solidFill>
                <a:sym typeface="+mn-ea"/>
              </a:rPr>
              <a:t>[{'type': 'interest', 'interest_ID': '0000', 'consumer_ID': 0, 'route_ID': 0, 'content_name': 'r4/01', 'interest_hop': 0, 'life_hop': 5, 'run_start_time': 1615357629, 'path': '0'},  .....</a:t>
            </a:r>
          </a:p>
          <a:p>
            <a:pPr marL="106680" lvl="0" indent="0">
              <a:buFont typeface="Wingdings" panose="05000000000000000000" charset="0"/>
              <a:buNone/>
            </a:pPr>
            <a:r>
              <a:rPr lang="en-US" altLang="zh-CN" sz="2000" i="1" dirty="0">
                <a:solidFill>
                  <a:schemeClr val="tx1">
                    <a:lumMod val="95000"/>
                    <a:lumOff val="5000"/>
                  </a:schemeClr>
                </a:solidFill>
                <a:sym typeface="+mn-ea"/>
              </a:rPr>
              <a:t>{'type': 'interest', 'interest_ID': '0004', 'consumer_ID': 0, 'route_ID': 0, 'content_name': 'r7/08', 'interest_hop': 0, 'life_hop': 5, 'run_start_time': 1615357629, 'path': '0'}]</a:t>
            </a:r>
          </a:p>
          <a:p>
            <a:pPr marL="106680" lvl="0" indent="0">
              <a:buFont typeface="Wingdings" panose="05000000000000000000" charset="0"/>
              <a:buNone/>
            </a:pPr>
            <a:r>
              <a:rPr lang="en-US" altLang="zh-CN" sz="2000" b="1" dirty="0">
                <a:solidFill>
                  <a:schemeClr val="tx1">
                    <a:lumMod val="95000"/>
                    <a:lumOff val="5000"/>
                  </a:schemeClr>
                </a:solidFill>
                <a:sym typeface="+mn-ea"/>
              </a:rPr>
              <a:t>Tip:</a:t>
            </a:r>
            <a:r>
              <a:rPr lang="en-US" altLang="zh-CN" sz="2000" dirty="0">
                <a:solidFill>
                  <a:schemeClr val="tx1">
                    <a:lumMod val="95000"/>
                    <a:lumOff val="5000"/>
                  </a:schemeClr>
                </a:solidFill>
                <a:sym typeface="+mn-ea"/>
              </a:rPr>
              <a:t> </a:t>
            </a:r>
          </a:p>
          <a:p>
            <a:pPr marL="106680" lvl="0" indent="0">
              <a:buFont typeface="Wingdings" panose="05000000000000000000" charset="0"/>
              <a:buNone/>
            </a:pPr>
            <a:r>
              <a:rPr lang="en-US" altLang="zh-CN" sz="2000" dirty="0">
                <a:solidFill>
                  <a:schemeClr val="tx1">
                    <a:lumMod val="95000"/>
                    <a:lumOff val="5000"/>
                  </a:schemeClr>
                </a:solidFill>
                <a:sym typeface="+mn-ea"/>
              </a:rPr>
              <a:t>      Consumers send new</a:t>
            </a:r>
            <a:r>
              <a:rPr lang="en-US" altLang="zh-CN" sz="2000" i="1" dirty="0">
                <a:solidFill>
                  <a:schemeClr val="tx1">
                    <a:lumMod val="95000"/>
                    <a:lumOff val="5000"/>
                  </a:schemeClr>
                </a:solidFill>
                <a:sym typeface="+mn-ea"/>
              </a:rPr>
              <a:t> interests</a:t>
            </a:r>
            <a:r>
              <a:rPr lang="en-US" altLang="zh-CN" sz="2000" dirty="0">
                <a:solidFill>
                  <a:schemeClr val="tx1">
                    <a:lumMod val="95000"/>
                    <a:lumOff val="5000"/>
                  </a:schemeClr>
                </a:solidFill>
                <a:sym typeface="+mn-ea"/>
              </a:rPr>
              <a:t> to the network at a certain </a:t>
            </a:r>
            <a:r>
              <a:rPr lang="en-US" altLang="zh-CN" sz="2000" i="1" dirty="0">
                <a:solidFill>
                  <a:schemeClr val="tx1">
                    <a:lumMod val="95000"/>
                    <a:lumOff val="5000"/>
                  </a:schemeClr>
                </a:solidFill>
                <a:sym typeface="+mn-ea"/>
              </a:rPr>
              <a:t>frequency</a:t>
            </a:r>
            <a:r>
              <a:rPr lang="en-US" altLang="zh-CN" sz="2000" dirty="0">
                <a:solidFill>
                  <a:schemeClr val="tx1">
                    <a:lumMod val="95000"/>
                    <a:lumOff val="5000"/>
                  </a:schemeClr>
                </a:solidFill>
                <a:sym typeface="+mn-ea"/>
              </a:rPr>
              <a:t>. You can read by </a:t>
            </a:r>
            <a:r>
              <a:rPr lang="en-US" altLang="zh-CN" sz="2000" i="1" dirty="0">
                <a:solidFill>
                  <a:schemeClr val="tx1">
                    <a:lumMod val="95000"/>
                    <a:lumOff val="5000"/>
                  </a:schemeClr>
                </a:solidFill>
                <a:sym typeface="+mn-ea"/>
              </a:rPr>
              <a:t>router ID</a:t>
            </a:r>
            <a:r>
              <a:rPr lang="en-US" altLang="zh-CN" sz="2000" dirty="0">
                <a:solidFill>
                  <a:schemeClr val="tx1">
                    <a:lumMod val="95000"/>
                    <a:lumOff val="5000"/>
                  </a:schemeClr>
                </a:solidFill>
                <a:sym typeface="+mn-ea"/>
              </a:rPr>
              <a:t> and order from the interest json file.</a:t>
            </a:r>
          </a:p>
          <a:p>
            <a:pPr marL="106680" lvl="0" indent="0">
              <a:buFont typeface="Wingdings" panose="05000000000000000000" charset="0"/>
              <a:buNone/>
            </a:pPr>
            <a:r>
              <a:rPr lang="en-US" altLang="zh-CN" sz="2000" dirty="0">
                <a:solidFill>
                  <a:schemeClr val="tx1">
                    <a:lumMod val="95000"/>
                    <a:lumOff val="5000"/>
                  </a:schemeClr>
                </a:solidFill>
                <a:sym typeface="+mn-ea"/>
              </a:rPr>
              <a:t>      Then, the </a:t>
            </a:r>
            <a:r>
              <a:rPr lang="en-US" altLang="zh-CN" sz="2000" i="1" dirty="0">
                <a:solidFill>
                  <a:schemeClr val="tx1">
                    <a:lumMod val="95000"/>
                    <a:lumOff val="5000"/>
                  </a:schemeClr>
                </a:solidFill>
                <a:sym typeface="+mn-ea"/>
              </a:rPr>
              <a:t>interests</a:t>
            </a:r>
            <a:r>
              <a:rPr lang="en-US" altLang="zh-CN" sz="2000" dirty="0">
                <a:solidFill>
                  <a:schemeClr val="tx1">
                    <a:lumMod val="95000"/>
                    <a:lumOff val="5000"/>
                  </a:schemeClr>
                </a:solidFill>
                <a:sym typeface="+mn-ea"/>
              </a:rPr>
              <a:t> you read from the json file only contains the </a:t>
            </a:r>
            <a:r>
              <a:rPr lang="en-US" altLang="zh-CN" sz="2000" i="1" dirty="0">
                <a:solidFill>
                  <a:schemeClr val="tx1">
                    <a:lumMod val="95000"/>
                    <a:lumOff val="5000"/>
                  </a:schemeClr>
                </a:solidFill>
                <a:sym typeface="+mn-ea"/>
              </a:rPr>
              <a:t>interest ID</a:t>
            </a:r>
            <a:r>
              <a:rPr lang="en-US" altLang="zh-CN" sz="2000" dirty="0">
                <a:solidFill>
                  <a:schemeClr val="tx1">
                    <a:lumMod val="95000"/>
                    <a:lumOff val="5000"/>
                  </a:schemeClr>
                </a:solidFill>
                <a:sym typeface="+mn-ea"/>
              </a:rPr>
              <a:t> and </a:t>
            </a:r>
            <a:r>
              <a:rPr lang="en-US" altLang="zh-CN" sz="2000" i="1" dirty="0">
                <a:solidFill>
                  <a:schemeClr val="tx1">
                    <a:lumMod val="95000"/>
                    <a:lumOff val="5000"/>
                  </a:schemeClr>
                </a:solidFill>
                <a:sym typeface="+mn-ea"/>
              </a:rPr>
              <a:t>content name</a:t>
            </a:r>
            <a:r>
              <a:rPr lang="en-US" altLang="zh-CN" sz="2000" dirty="0">
                <a:solidFill>
                  <a:schemeClr val="tx1">
                    <a:lumMod val="95000"/>
                    <a:lumOff val="5000"/>
                  </a:schemeClr>
                </a:solidFill>
                <a:sym typeface="+mn-ea"/>
              </a:rPr>
              <a:t>, so you need to add other information about the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 in the above format.</a:t>
            </a:r>
          </a:p>
          <a:p>
            <a:pPr marL="106680" lvl="0" indent="0">
              <a:buFont typeface="Wingdings" panose="05000000000000000000" charset="0"/>
              <a:buNone/>
            </a:pPr>
            <a:r>
              <a:rPr lang="en-US" altLang="zh-CN" sz="2000" dirty="0">
                <a:solidFill>
                  <a:schemeClr val="tx1">
                    <a:lumMod val="95000"/>
                    <a:lumOff val="5000"/>
                  </a:schemeClr>
                </a:solidFill>
                <a:sym typeface="+mn-ea"/>
              </a:rPr>
              <a:t>      </a:t>
            </a:r>
            <a:r>
              <a:rPr lang="en-US" altLang="zh-CN" sz="2000" i="1" dirty="0">
                <a:solidFill>
                  <a:schemeClr val="tx1">
                    <a:lumMod val="95000"/>
                    <a:lumOff val="5000"/>
                  </a:schemeClr>
                </a:solidFill>
                <a:sym typeface="+mn-ea"/>
              </a:rPr>
              <a:t>run_start_time</a:t>
            </a:r>
            <a:r>
              <a:rPr lang="en-US" altLang="zh-CN" sz="2000" dirty="0">
                <a:solidFill>
                  <a:schemeClr val="tx1">
                    <a:lumMod val="95000"/>
                    <a:lumOff val="5000"/>
                  </a:schemeClr>
                </a:solidFill>
                <a:sym typeface="+mn-ea"/>
              </a:rPr>
              <a:t> is the time when the simulator starts to run. It is used to calculate how many seconds the current simulator has executed.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9030" cy="775335"/>
          </a:xfrm>
        </p:spPr>
        <p:txBody>
          <a:bodyPr/>
          <a:lstStyle/>
          <a:p>
            <a:pPr algn="l"/>
            <a:r>
              <a:rPr lang="en-US" b="1">
                <a:sym typeface="+mn-ea"/>
              </a:rPr>
              <a:t>6. Format</a:t>
            </a:r>
            <a:br>
              <a:rPr lang="en-US" altLang="zh-CN" b="1"/>
            </a:b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77545" y="967740"/>
            <a:ext cx="9143365" cy="5836920"/>
          </a:xfrm>
        </p:spPr>
        <p:txBody>
          <a:bodyPr/>
          <a:lstStyle/>
          <a:p>
            <a:pPr lvl="0">
              <a:buFont typeface="Wingdings" panose="05000000000000000000" charset="0"/>
              <a:buChar char="l"/>
            </a:pPr>
            <a:r>
              <a:rPr lang="en-US" altLang="zh-CN" sz="2000" dirty="0">
                <a:solidFill>
                  <a:schemeClr val="tx1">
                    <a:lumMod val="95000"/>
                    <a:lumOff val="5000"/>
                  </a:schemeClr>
                </a:solidFill>
                <a:sym typeface="+mn-ea"/>
              </a:rPr>
              <a:t>Interest packets received by router</a:t>
            </a:r>
          </a:p>
          <a:p>
            <a:pPr marL="106680" lvl="0" indent="0">
              <a:buFont typeface="Wingdings" panose="05000000000000000000" charset="0"/>
              <a:buNone/>
            </a:pPr>
            <a:r>
              <a:rPr lang="en-US" altLang="zh-CN" sz="2000" dirty="0">
                <a:solidFill>
                  <a:schemeClr val="tx1">
                    <a:lumMod val="95000"/>
                    <a:lumOff val="5000"/>
                  </a:schemeClr>
                </a:solidFill>
                <a:sym typeface="+mn-ea"/>
              </a:rPr>
              <a:t>interest = </a:t>
            </a:r>
            <a:r>
              <a:rPr lang="en-US" altLang="zh-CN" sz="2000" i="1" dirty="0">
                <a:solidFill>
                  <a:schemeClr val="tx1">
                    <a:lumMod val="95000"/>
                    <a:lumOff val="5000"/>
                  </a:schemeClr>
                </a:solidFill>
                <a:sym typeface="+mn-ea"/>
              </a:rPr>
              <a:t>{'type': 'interest', 'interest_ID': 0000, 'consumer_ID': 0, 'route_ID': 0, 'content_name': 'r0/00', 'interest_hop': 0, 'life_hop': 5, 'run_start_time': 0, 'path': 'p0/'}</a:t>
            </a:r>
            <a:endParaRPr lang="en-US" altLang="zh-CN" sz="2000" dirty="0">
              <a:solidFill>
                <a:schemeClr val="tx1">
                  <a:lumMod val="95000"/>
                  <a:lumOff val="5000"/>
                </a:schemeClr>
              </a:solidFill>
              <a:sym typeface="+mn-ea"/>
            </a:endParaRPr>
          </a:p>
          <a:p>
            <a:pPr lvl="0">
              <a:buFont typeface="Wingdings" panose="05000000000000000000" charset="0"/>
              <a:buChar char="l"/>
            </a:pPr>
            <a:r>
              <a:rPr lang="en-US" altLang="zh-CN" sz="2000" i="1" dirty="0">
                <a:solidFill>
                  <a:schemeClr val="tx1">
                    <a:lumMod val="95000"/>
                    <a:lumOff val="5000"/>
                  </a:schemeClr>
                </a:solidFill>
                <a:sym typeface="+mn-ea"/>
              </a:rPr>
              <a:t>'route_ID': </a:t>
            </a:r>
            <a:r>
              <a:rPr lang="en-US" altLang="zh-CN" sz="2000" dirty="0">
                <a:solidFill>
                  <a:schemeClr val="tx1">
                    <a:lumMod val="95000"/>
                    <a:lumOff val="5000"/>
                  </a:schemeClr>
                </a:solidFill>
                <a:sym typeface="+mn-ea"/>
              </a:rPr>
              <a:t>The </a:t>
            </a:r>
            <a:r>
              <a:rPr lang="en-US" altLang="zh-CN" sz="2000" i="1" dirty="0">
                <a:solidFill>
                  <a:schemeClr val="tx1">
                    <a:lumMod val="95000"/>
                    <a:lumOff val="5000"/>
                  </a:schemeClr>
                </a:solidFill>
                <a:sym typeface="+mn-ea"/>
              </a:rPr>
              <a:t>router ID</a:t>
            </a:r>
            <a:r>
              <a:rPr lang="en-US" altLang="zh-CN" sz="2000" dirty="0">
                <a:solidFill>
                  <a:schemeClr val="tx1">
                    <a:lumMod val="95000"/>
                    <a:lumOff val="5000"/>
                  </a:schemeClr>
                </a:solidFill>
                <a:sym typeface="+mn-ea"/>
              </a:rPr>
              <a:t> of the previous router that forwarded the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 not the current </a:t>
            </a:r>
            <a:r>
              <a:rPr lang="en-US" altLang="zh-CN" sz="2000" i="1" dirty="0">
                <a:solidFill>
                  <a:schemeClr val="tx1">
                    <a:lumMod val="95000"/>
                    <a:lumOff val="5000"/>
                  </a:schemeClr>
                </a:solidFill>
                <a:sym typeface="+mn-ea"/>
              </a:rPr>
              <a:t>router_ID</a:t>
            </a:r>
            <a:r>
              <a:rPr lang="en-US" altLang="zh-CN" sz="2000" dirty="0">
                <a:solidFill>
                  <a:schemeClr val="tx1">
                    <a:lumMod val="95000"/>
                    <a:lumOff val="5000"/>
                  </a:schemeClr>
                </a:solidFill>
                <a:sym typeface="+mn-ea"/>
              </a:rPr>
              <a:t>.</a:t>
            </a:r>
            <a:endParaRPr lang="en-US" altLang="zh-CN" sz="2000" i="1" dirty="0">
              <a:solidFill>
                <a:schemeClr val="tx1">
                  <a:lumMod val="95000"/>
                  <a:lumOff val="5000"/>
                </a:schemeClr>
              </a:solidFill>
              <a:sym typeface="+mn-ea"/>
            </a:endParaRPr>
          </a:p>
          <a:p>
            <a:pPr lvl="0">
              <a:buFont typeface="Wingdings" panose="05000000000000000000" charset="0"/>
              <a:buChar char="l"/>
            </a:pPr>
            <a:r>
              <a:rPr lang="en-US" altLang="zh-CN" sz="2000" i="1" dirty="0">
                <a:solidFill>
                  <a:schemeClr val="tx1">
                    <a:lumMod val="95000"/>
                    <a:lumOff val="5000"/>
                  </a:schemeClr>
                </a:solidFill>
                <a:sym typeface="+mn-ea"/>
              </a:rPr>
              <a:t>'interest_hop'</a:t>
            </a:r>
            <a:r>
              <a:rPr lang="en-US" altLang="zh-CN" sz="2000" dirty="0">
                <a:solidFill>
                  <a:schemeClr val="tx1">
                    <a:lumMod val="95000"/>
                    <a:lumOff val="5000"/>
                  </a:schemeClr>
                </a:solidFill>
                <a:sym typeface="+mn-ea"/>
              </a:rPr>
              <a:t> : Add 1 every time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 are forwarded</a:t>
            </a:r>
          </a:p>
          <a:p>
            <a:pPr lvl="0">
              <a:buFont typeface="Wingdings" panose="05000000000000000000" charset="0"/>
              <a:buChar char="l"/>
            </a:pPr>
            <a:r>
              <a:rPr lang="en-US" altLang="zh-CN" sz="2000" i="1" dirty="0">
                <a:solidFill>
                  <a:schemeClr val="tx1">
                    <a:lumMod val="95000"/>
                    <a:lumOff val="5000"/>
                  </a:schemeClr>
                </a:solidFill>
                <a:sym typeface="+mn-ea"/>
              </a:rPr>
              <a:t>'life_hop'</a:t>
            </a:r>
            <a:r>
              <a:rPr lang="en-US" altLang="zh-CN" sz="2000" dirty="0">
                <a:solidFill>
                  <a:schemeClr val="tx1">
                    <a:lumMod val="95000"/>
                    <a:lumOff val="5000"/>
                  </a:schemeClr>
                </a:solidFill>
                <a:sym typeface="+mn-ea"/>
              </a:rPr>
              <a:t>: The maximum number of times an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 is forwarded</a:t>
            </a:r>
          </a:p>
          <a:p>
            <a:pPr lvl="0">
              <a:buFont typeface="Wingdings" panose="05000000000000000000" charset="0"/>
              <a:buChar char="l"/>
            </a:pPr>
            <a:r>
              <a:rPr lang="en-US" altLang="zh-CN" sz="2000" i="1" dirty="0">
                <a:solidFill>
                  <a:schemeClr val="tx1">
                    <a:lumMod val="95000"/>
                    <a:lumOff val="5000"/>
                  </a:schemeClr>
                </a:solidFill>
                <a:sym typeface="+mn-ea"/>
              </a:rPr>
              <a:t>'run_start_time'</a:t>
            </a:r>
            <a:r>
              <a:rPr lang="en-US" altLang="zh-CN" sz="2000" dirty="0">
                <a:solidFill>
                  <a:schemeClr val="tx1">
                    <a:lumMod val="95000"/>
                    <a:lumOff val="5000"/>
                  </a:schemeClr>
                </a:solidFill>
                <a:sym typeface="+mn-ea"/>
              </a:rPr>
              <a:t>: The time when the simulator started running</a:t>
            </a:r>
          </a:p>
          <a:p>
            <a:pPr lvl="0">
              <a:buFont typeface="Wingdings" panose="05000000000000000000" charset="0"/>
              <a:buChar char="l"/>
            </a:pPr>
            <a:r>
              <a:rPr lang="en-US" altLang="zh-CN" sz="2000" i="1" dirty="0">
                <a:solidFill>
                  <a:schemeClr val="tx1">
                    <a:lumMod val="95000"/>
                    <a:lumOff val="5000"/>
                  </a:schemeClr>
                </a:solidFill>
                <a:sym typeface="+mn-ea"/>
              </a:rPr>
              <a:t>'path'</a:t>
            </a:r>
            <a:r>
              <a:rPr lang="en-US" altLang="zh-CN" sz="2000" dirty="0">
                <a:solidFill>
                  <a:schemeClr val="tx1">
                    <a:lumMod val="95000"/>
                    <a:lumOff val="5000"/>
                  </a:schemeClr>
                </a:solidFill>
                <a:sym typeface="+mn-ea"/>
              </a:rPr>
              <a:t>: The current </a:t>
            </a:r>
            <a:r>
              <a:rPr lang="en-US" altLang="zh-CN" sz="2000" i="1" dirty="0">
                <a:solidFill>
                  <a:schemeClr val="tx1">
                    <a:lumMod val="95000"/>
                    <a:lumOff val="5000"/>
                  </a:schemeClr>
                </a:solidFill>
                <a:sym typeface="+mn-ea"/>
              </a:rPr>
              <a:t>router_ID</a:t>
            </a:r>
            <a:r>
              <a:rPr lang="en-US" altLang="zh-CN" sz="2000" dirty="0">
                <a:solidFill>
                  <a:schemeClr val="tx1">
                    <a:lumMod val="95000"/>
                    <a:lumOff val="5000"/>
                  </a:schemeClr>
                </a:solidFill>
                <a:sym typeface="+mn-ea"/>
              </a:rPr>
              <a:t> is added every time the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 is forwarded, and "/" is added.</a:t>
            </a:r>
            <a:endParaRPr lang="en-US" altLang="zh-CN" sz="2000" b="1" dirty="0">
              <a:solidFill>
                <a:schemeClr val="tx1">
                  <a:lumMod val="95000"/>
                  <a:lumOff val="5000"/>
                </a:schemeClr>
              </a:solidFill>
              <a:sym typeface="+mn-ea"/>
            </a:endParaRPr>
          </a:p>
          <a:p>
            <a:pPr marL="106680" lvl="0" indent="0">
              <a:buFont typeface="Wingdings" panose="05000000000000000000" charset="0"/>
              <a:buNone/>
            </a:pPr>
            <a:r>
              <a:rPr lang="en-US" altLang="zh-CN" sz="2000" b="1" dirty="0">
                <a:solidFill>
                  <a:schemeClr val="tx1">
                    <a:lumMod val="95000"/>
                    <a:lumOff val="5000"/>
                  </a:schemeClr>
                </a:solidFill>
                <a:sym typeface="+mn-ea"/>
              </a:rPr>
              <a:t>Tip:</a:t>
            </a:r>
            <a:r>
              <a:rPr lang="en-US" altLang="zh-CN" sz="2000" dirty="0">
                <a:solidFill>
                  <a:schemeClr val="tx1">
                    <a:lumMod val="95000"/>
                    <a:lumOff val="5000"/>
                  </a:schemeClr>
                </a:solidFill>
                <a:sym typeface="+mn-ea"/>
              </a:rPr>
              <a:t> </a:t>
            </a:r>
          </a:p>
          <a:p>
            <a:pPr marL="106680" lvl="0" indent="0">
              <a:buFont typeface="Wingdings" panose="05000000000000000000" charset="0"/>
              <a:buNone/>
            </a:pPr>
            <a:r>
              <a:rPr lang="en-US" altLang="zh-CN" sz="2000" dirty="0">
                <a:solidFill>
                  <a:schemeClr val="tx1">
                    <a:lumMod val="95000"/>
                    <a:lumOff val="5000"/>
                  </a:schemeClr>
                </a:solidFill>
                <a:sym typeface="+mn-ea"/>
              </a:rPr>
              <a:t>      The router forwards an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 once, and the number of </a:t>
            </a:r>
            <a:r>
              <a:rPr lang="en-US" altLang="zh-CN" sz="2000" i="1" dirty="0">
                <a:solidFill>
                  <a:schemeClr val="tx1">
                    <a:lumMod val="95000"/>
                    <a:lumOff val="5000"/>
                  </a:schemeClr>
                </a:solidFill>
                <a:sym typeface="+mn-ea"/>
              </a:rPr>
              <a:t>interest_hop + 1</a:t>
            </a:r>
            <a:r>
              <a:rPr lang="en-US" altLang="zh-CN" sz="2000" dirty="0">
                <a:solidFill>
                  <a:schemeClr val="tx1">
                    <a:lumMod val="95000"/>
                    <a:lumOff val="5000"/>
                  </a:schemeClr>
                </a:solidFill>
                <a:sym typeface="+mn-ea"/>
              </a:rPr>
              <a:t>. The same is true for the number of </a:t>
            </a:r>
            <a:r>
              <a:rPr lang="en-US" altLang="zh-CN" sz="2000" i="1" dirty="0">
                <a:solidFill>
                  <a:schemeClr val="tx1">
                    <a:lumMod val="95000"/>
                    <a:lumOff val="5000"/>
                  </a:schemeClr>
                </a:solidFill>
                <a:sym typeface="+mn-ea"/>
              </a:rPr>
              <a:t>data_hop</a:t>
            </a:r>
            <a:r>
              <a:rPr lang="en-US" altLang="zh-CN" sz="2000" dirty="0">
                <a:solidFill>
                  <a:schemeClr val="tx1">
                    <a:lumMod val="95000"/>
                    <a:lumOff val="5000"/>
                  </a:schemeClr>
                </a:solidFill>
                <a:sym typeface="+mn-ea"/>
              </a:rPr>
              <a:t> in the </a:t>
            </a:r>
            <a:r>
              <a:rPr lang="en-US" altLang="zh-CN" sz="2000" i="1" dirty="0">
                <a:solidFill>
                  <a:schemeClr val="tx1">
                    <a:lumMod val="95000"/>
                    <a:lumOff val="5000"/>
                  </a:schemeClr>
                </a:solidFill>
                <a:sym typeface="+mn-ea"/>
              </a:rPr>
              <a:t>data packet</a:t>
            </a:r>
            <a:r>
              <a:rPr lang="en-US" altLang="zh-CN" sz="2000" dirty="0">
                <a:solidFill>
                  <a:schemeClr val="tx1">
                    <a:lumMod val="95000"/>
                    <a:lumOff val="5000"/>
                  </a:schemeClr>
                </a:solidFill>
                <a:sym typeface="+mn-ea"/>
              </a:rPr>
              <a:t>.</a:t>
            </a:r>
          </a:p>
          <a:p>
            <a:pPr marL="106680" lvl="0" indent="0">
              <a:buFont typeface="Wingdings" panose="05000000000000000000" charset="0"/>
              <a:buNone/>
            </a:pPr>
            <a:r>
              <a:rPr lang="en-US" altLang="zh-CN" sz="2000" dirty="0">
                <a:solidFill>
                  <a:schemeClr val="tx1">
                    <a:lumMod val="95000"/>
                    <a:lumOff val="5000"/>
                  </a:schemeClr>
                </a:solidFill>
                <a:sym typeface="+mn-ea"/>
              </a:rPr>
              <a:t>      When the router receives an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 it will read </a:t>
            </a:r>
            <a:r>
              <a:rPr lang="en-US" altLang="zh-CN" sz="2000" i="1" dirty="0">
                <a:solidFill>
                  <a:schemeClr val="tx1">
                    <a:lumMod val="95000"/>
                    <a:lumOff val="5000"/>
                  </a:schemeClr>
                </a:solidFill>
                <a:sym typeface="+mn-ea"/>
              </a:rPr>
              <a:t>life_hop </a:t>
            </a:r>
            <a:r>
              <a:rPr lang="en-US" altLang="zh-CN" sz="2000" dirty="0">
                <a:solidFill>
                  <a:schemeClr val="tx1">
                    <a:lumMod val="95000"/>
                    <a:lumOff val="5000"/>
                  </a:schemeClr>
                </a:solidFill>
                <a:sym typeface="+mn-ea"/>
              </a:rPr>
              <a:t>and determine whether it is &gt; 5. If yes, the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 droped  and not be stored in the </a:t>
            </a:r>
            <a:r>
              <a:rPr lang="en-US" altLang="zh-CN" sz="2000" i="1" dirty="0">
                <a:solidFill>
                  <a:schemeClr val="tx1">
                    <a:lumMod val="95000"/>
                    <a:lumOff val="5000"/>
                  </a:schemeClr>
                </a:solidFill>
                <a:sym typeface="+mn-ea"/>
              </a:rPr>
              <a:t>queue</a:t>
            </a:r>
            <a:r>
              <a:rPr lang="en-US" altLang="zh-CN" sz="2000" dirty="0">
                <a:solidFill>
                  <a:schemeClr val="tx1">
                    <a:lumMod val="95000"/>
                    <a:lumOff val="5000"/>
                  </a:schemeClr>
                </a:solidFill>
                <a:sym typeface="+mn-ea"/>
              </a:rPr>
              <a:t>.</a:t>
            </a:r>
          </a:p>
          <a:p>
            <a:pPr marL="106680" lvl="0" indent="0">
              <a:buFont typeface="Wingdings" panose="05000000000000000000" charset="0"/>
              <a:buNone/>
            </a:pPr>
            <a:endParaRPr lang="en-US" altLang="zh-CN" sz="2000" dirty="0">
              <a:solidFill>
                <a:schemeClr val="tx1">
                  <a:lumMod val="95000"/>
                  <a:lumOff val="5000"/>
                </a:schemeClr>
              </a:solidFill>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9030" cy="775335"/>
          </a:xfrm>
        </p:spPr>
        <p:txBody>
          <a:bodyPr/>
          <a:lstStyle/>
          <a:p>
            <a:pPr algn="l"/>
            <a:r>
              <a:rPr lang="en-US" b="1">
                <a:sym typeface="+mn-ea"/>
              </a:rPr>
              <a:t>6. Format</a:t>
            </a:r>
            <a:br>
              <a:rPr lang="en-US" altLang="zh-CN" b="1"/>
            </a:b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77545" y="984885"/>
            <a:ext cx="9143365" cy="5818505"/>
          </a:xfrm>
        </p:spPr>
        <p:txBody>
          <a:bodyPr/>
          <a:lstStyle/>
          <a:p>
            <a:pPr lvl="0">
              <a:buFont typeface="Wingdings" panose="05000000000000000000" charset="0"/>
              <a:buChar char="l"/>
            </a:pPr>
            <a:r>
              <a:rPr lang="en-US" altLang="zh-CN" sz="2000" dirty="0">
                <a:solidFill>
                  <a:schemeClr val="tx1">
                    <a:lumMod val="95000"/>
                    <a:lumOff val="5000"/>
                  </a:schemeClr>
                </a:solidFill>
                <a:sym typeface="+mn-ea"/>
              </a:rPr>
              <a:t>Data packets received by router</a:t>
            </a:r>
          </a:p>
          <a:p>
            <a:pPr marL="106680" lvl="0" indent="0">
              <a:buFont typeface="Wingdings" panose="05000000000000000000" charset="0"/>
              <a:buNone/>
            </a:pPr>
            <a:r>
              <a:rPr lang="en-US" altLang="zh-CN" sz="2000" dirty="0">
                <a:solidFill>
                  <a:schemeClr val="tx1">
                    <a:lumMod val="95000"/>
                    <a:lumOff val="5000"/>
                  </a:schemeClr>
                </a:solidFill>
                <a:sym typeface="+mn-ea"/>
              </a:rPr>
              <a:t>data = </a:t>
            </a:r>
            <a:r>
              <a:rPr lang="en-US" altLang="zh-CN" sz="2000" i="1" dirty="0">
                <a:solidFill>
                  <a:schemeClr val="tx1">
                    <a:lumMod val="95000"/>
                    <a:lumOff val="5000"/>
                  </a:schemeClr>
                </a:solidFill>
                <a:sym typeface="+mn-ea"/>
              </a:rPr>
              <a:t>{'type': 'data', 'consumer_ID': 0000, 'route_ID': 0, 'content_name': 'r0/00', 'content_data': 'r0/000', 'data_hop': 0, 'run_start_time': 0, 'path': 'p0/'}</a:t>
            </a:r>
            <a:endParaRPr lang="en-US" altLang="zh-CN" sz="2000" dirty="0">
              <a:solidFill>
                <a:schemeClr val="tx1">
                  <a:lumMod val="95000"/>
                  <a:lumOff val="5000"/>
                </a:schemeClr>
              </a:solidFill>
              <a:sym typeface="+mn-ea"/>
            </a:endParaRPr>
          </a:p>
          <a:p>
            <a:pPr lvl="0">
              <a:buFont typeface="Wingdings" panose="05000000000000000000" charset="0"/>
              <a:buChar char="l"/>
            </a:pPr>
            <a:r>
              <a:rPr lang="en-US" altLang="zh-CN" sz="2000" i="1" dirty="0">
                <a:solidFill>
                  <a:schemeClr val="tx1">
                    <a:lumMod val="95000"/>
                    <a:lumOff val="5000"/>
                  </a:schemeClr>
                </a:solidFill>
                <a:sym typeface="+mn-ea"/>
              </a:rPr>
              <a:t>'route_ID': </a:t>
            </a:r>
            <a:r>
              <a:rPr lang="en-US" altLang="zh-CN" sz="2000" dirty="0">
                <a:solidFill>
                  <a:schemeClr val="tx1">
                    <a:lumMod val="95000"/>
                    <a:lumOff val="5000"/>
                  </a:schemeClr>
                </a:solidFill>
                <a:sym typeface="+mn-ea"/>
              </a:rPr>
              <a:t>The </a:t>
            </a:r>
            <a:r>
              <a:rPr lang="en-US" altLang="zh-CN" sz="2000" i="1" dirty="0">
                <a:solidFill>
                  <a:schemeClr val="tx1">
                    <a:lumMod val="95000"/>
                    <a:lumOff val="5000"/>
                  </a:schemeClr>
                </a:solidFill>
                <a:sym typeface="+mn-ea"/>
              </a:rPr>
              <a:t>router ID</a:t>
            </a:r>
            <a:r>
              <a:rPr lang="en-US" altLang="zh-CN" sz="2000" dirty="0">
                <a:solidFill>
                  <a:schemeClr val="tx1">
                    <a:lumMod val="95000"/>
                    <a:lumOff val="5000"/>
                  </a:schemeClr>
                </a:solidFill>
                <a:sym typeface="+mn-ea"/>
              </a:rPr>
              <a:t> of the previous router that forwarded the </a:t>
            </a:r>
            <a:r>
              <a:rPr lang="en-US" altLang="zh-CN" sz="2000" i="1" dirty="0">
                <a:solidFill>
                  <a:schemeClr val="tx1">
                    <a:lumMod val="95000"/>
                    <a:lumOff val="5000"/>
                  </a:schemeClr>
                </a:solidFill>
                <a:sym typeface="+mn-ea"/>
              </a:rPr>
              <a:t>data packet</a:t>
            </a:r>
            <a:r>
              <a:rPr lang="en-US" altLang="zh-CN" sz="2000" dirty="0">
                <a:solidFill>
                  <a:schemeClr val="tx1">
                    <a:lumMod val="95000"/>
                    <a:lumOff val="5000"/>
                  </a:schemeClr>
                </a:solidFill>
                <a:sym typeface="+mn-ea"/>
              </a:rPr>
              <a:t>, not the current </a:t>
            </a:r>
            <a:r>
              <a:rPr lang="en-US" altLang="zh-CN" sz="2000" i="1" dirty="0">
                <a:solidFill>
                  <a:schemeClr val="tx1">
                    <a:lumMod val="95000"/>
                    <a:lumOff val="5000"/>
                  </a:schemeClr>
                </a:solidFill>
                <a:sym typeface="+mn-ea"/>
              </a:rPr>
              <a:t>router_ID</a:t>
            </a:r>
            <a:r>
              <a:rPr lang="en-US" altLang="zh-CN" sz="2000" dirty="0">
                <a:solidFill>
                  <a:schemeClr val="tx1">
                    <a:lumMod val="95000"/>
                    <a:lumOff val="5000"/>
                  </a:schemeClr>
                </a:solidFill>
                <a:sym typeface="+mn-ea"/>
              </a:rPr>
              <a:t>.</a:t>
            </a:r>
            <a:endParaRPr lang="en-US" altLang="zh-CN" sz="2000" i="1" dirty="0">
              <a:solidFill>
                <a:schemeClr val="tx1">
                  <a:lumMod val="95000"/>
                  <a:lumOff val="5000"/>
                </a:schemeClr>
              </a:solidFill>
              <a:sym typeface="+mn-ea"/>
            </a:endParaRPr>
          </a:p>
          <a:p>
            <a:pPr lvl="0">
              <a:buFont typeface="Wingdings" panose="05000000000000000000" charset="0"/>
              <a:buChar char="l"/>
            </a:pPr>
            <a:r>
              <a:rPr lang="en-US" altLang="zh-CN" sz="2000" i="1" dirty="0">
                <a:solidFill>
                  <a:schemeClr val="tx1">
                    <a:lumMod val="95000"/>
                    <a:lumOff val="5000"/>
                  </a:schemeClr>
                </a:solidFill>
                <a:sym typeface="+mn-ea"/>
              </a:rPr>
              <a:t>'content_data': = 'content_name' + str(current time)</a:t>
            </a:r>
          </a:p>
          <a:p>
            <a:pPr lvl="0">
              <a:buFont typeface="Wingdings" panose="05000000000000000000" charset="0"/>
              <a:buChar char="l"/>
            </a:pPr>
            <a:r>
              <a:rPr lang="en-US" altLang="zh-CN" sz="2000" i="1" dirty="0">
                <a:solidFill>
                  <a:schemeClr val="tx1">
                    <a:lumMod val="95000"/>
                    <a:lumOff val="5000"/>
                  </a:schemeClr>
                </a:solidFill>
                <a:sym typeface="+mn-ea"/>
              </a:rPr>
              <a:t>'data_hop'</a:t>
            </a:r>
            <a:r>
              <a:rPr lang="en-US" altLang="zh-CN" sz="2000" dirty="0">
                <a:solidFill>
                  <a:schemeClr val="tx1">
                    <a:lumMod val="95000"/>
                    <a:lumOff val="5000"/>
                  </a:schemeClr>
                </a:solidFill>
                <a:sym typeface="+mn-ea"/>
              </a:rPr>
              <a:t> : Add 1 every time </a:t>
            </a:r>
            <a:r>
              <a:rPr lang="en-US" altLang="zh-CN" sz="2000" i="1" dirty="0">
                <a:solidFill>
                  <a:schemeClr val="tx1">
                    <a:lumMod val="95000"/>
                    <a:lumOff val="5000"/>
                  </a:schemeClr>
                </a:solidFill>
                <a:sym typeface="+mn-ea"/>
              </a:rPr>
              <a:t>data packet</a:t>
            </a:r>
            <a:r>
              <a:rPr lang="en-US" altLang="zh-CN" sz="2000" dirty="0">
                <a:solidFill>
                  <a:schemeClr val="tx1">
                    <a:lumMod val="95000"/>
                    <a:lumOff val="5000"/>
                  </a:schemeClr>
                </a:solidFill>
                <a:sym typeface="+mn-ea"/>
              </a:rPr>
              <a:t> is forwarded</a:t>
            </a:r>
          </a:p>
          <a:p>
            <a:pPr lvl="0">
              <a:buFont typeface="Wingdings" panose="05000000000000000000" charset="0"/>
              <a:buChar char="l"/>
            </a:pPr>
            <a:r>
              <a:rPr lang="en-US" altLang="zh-CN" sz="2000" i="1" dirty="0">
                <a:solidFill>
                  <a:schemeClr val="tx1">
                    <a:lumMod val="95000"/>
                    <a:lumOff val="5000"/>
                  </a:schemeClr>
                </a:solidFill>
                <a:sym typeface="+mn-ea"/>
              </a:rPr>
              <a:t>'run_start_time'</a:t>
            </a:r>
            <a:r>
              <a:rPr lang="en-US" altLang="zh-CN" sz="2000" dirty="0">
                <a:solidFill>
                  <a:schemeClr val="tx1">
                    <a:lumMod val="95000"/>
                    <a:lumOff val="5000"/>
                  </a:schemeClr>
                </a:solidFill>
                <a:sym typeface="+mn-ea"/>
              </a:rPr>
              <a:t>: The time when the simulator started running</a:t>
            </a:r>
          </a:p>
          <a:p>
            <a:pPr lvl="0">
              <a:buFont typeface="Wingdings" panose="05000000000000000000" charset="0"/>
              <a:buChar char="l"/>
            </a:pPr>
            <a:r>
              <a:rPr lang="en-US" altLang="zh-CN" sz="2000" i="1" dirty="0">
                <a:solidFill>
                  <a:schemeClr val="tx1">
                    <a:lumMod val="95000"/>
                    <a:lumOff val="5000"/>
                  </a:schemeClr>
                </a:solidFill>
                <a:sym typeface="+mn-ea"/>
              </a:rPr>
              <a:t>'path'</a:t>
            </a:r>
            <a:r>
              <a:rPr lang="en-US" altLang="zh-CN" sz="2000" dirty="0">
                <a:solidFill>
                  <a:schemeClr val="tx1">
                    <a:lumMod val="95000"/>
                    <a:lumOff val="5000"/>
                  </a:schemeClr>
                </a:solidFill>
                <a:sym typeface="+mn-ea"/>
              </a:rPr>
              <a:t>: The current </a:t>
            </a:r>
            <a:r>
              <a:rPr lang="en-US" altLang="zh-CN" sz="2000" i="1" dirty="0">
                <a:solidFill>
                  <a:schemeClr val="tx1">
                    <a:lumMod val="95000"/>
                    <a:lumOff val="5000"/>
                  </a:schemeClr>
                </a:solidFill>
                <a:sym typeface="+mn-ea"/>
              </a:rPr>
              <a:t>router_ID</a:t>
            </a:r>
            <a:r>
              <a:rPr lang="en-US" altLang="zh-CN" sz="2000" dirty="0">
                <a:solidFill>
                  <a:schemeClr val="tx1">
                    <a:lumMod val="95000"/>
                    <a:lumOff val="5000"/>
                  </a:schemeClr>
                </a:solidFill>
                <a:sym typeface="+mn-ea"/>
              </a:rPr>
              <a:t> is added every time the </a:t>
            </a:r>
            <a:r>
              <a:rPr lang="en-US" altLang="zh-CN" sz="2000" i="1" dirty="0">
                <a:solidFill>
                  <a:schemeClr val="tx1">
                    <a:lumMod val="95000"/>
                    <a:lumOff val="5000"/>
                  </a:schemeClr>
                </a:solidFill>
                <a:sym typeface="+mn-ea"/>
              </a:rPr>
              <a:t>data</a:t>
            </a:r>
            <a:r>
              <a:rPr lang="en-US" altLang="zh-CN" sz="2000" dirty="0">
                <a:solidFill>
                  <a:schemeClr val="tx1">
                    <a:lumMod val="95000"/>
                    <a:lumOff val="5000"/>
                  </a:schemeClr>
                </a:solidFill>
                <a:sym typeface="+mn-ea"/>
              </a:rPr>
              <a:t>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is forwarded, and "/" is added.</a:t>
            </a:r>
            <a:endParaRPr lang="en-US" altLang="zh-CN" sz="2000" b="1" dirty="0">
              <a:solidFill>
                <a:schemeClr val="tx1">
                  <a:lumMod val="95000"/>
                  <a:lumOff val="5000"/>
                </a:schemeClr>
              </a:solidFill>
              <a:sym typeface="+mn-ea"/>
            </a:endParaRPr>
          </a:p>
          <a:p>
            <a:pPr marL="106680" lvl="0" indent="0">
              <a:buFont typeface="Wingdings" panose="05000000000000000000" charset="0"/>
              <a:buNone/>
            </a:pPr>
            <a:r>
              <a:rPr lang="en-US" altLang="zh-CN" sz="2000" b="1" dirty="0">
                <a:solidFill>
                  <a:schemeClr val="tx1">
                    <a:lumMod val="95000"/>
                    <a:lumOff val="5000"/>
                  </a:schemeClr>
                </a:solidFill>
                <a:sym typeface="+mn-ea"/>
              </a:rPr>
              <a:t>Tip:</a:t>
            </a:r>
            <a:r>
              <a:rPr lang="en-US" altLang="zh-CN" sz="2000" dirty="0">
                <a:solidFill>
                  <a:schemeClr val="tx1">
                    <a:lumMod val="95000"/>
                    <a:lumOff val="5000"/>
                  </a:schemeClr>
                </a:solidFill>
                <a:sym typeface="+mn-ea"/>
              </a:rPr>
              <a:t> </a:t>
            </a:r>
          </a:p>
          <a:p>
            <a:pPr marL="106680" lvl="0" indent="0">
              <a:buFont typeface="Wingdings" panose="05000000000000000000" charset="0"/>
              <a:buNone/>
            </a:pPr>
            <a:r>
              <a:rPr lang="en-US" altLang="zh-CN" sz="2000" dirty="0">
                <a:solidFill>
                  <a:schemeClr val="tx1">
                    <a:lumMod val="95000"/>
                    <a:lumOff val="5000"/>
                  </a:schemeClr>
                </a:solidFill>
                <a:sym typeface="+mn-ea"/>
              </a:rPr>
              <a:t>      The router forwards an </a:t>
            </a:r>
            <a:r>
              <a:rPr lang="en-US" altLang="zh-CN" sz="2000" i="1" dirty="0">
                <a:solidFill>
                  <a:schemeClr val="tx1">
                    <a:lumMod val="95000"/>
                    <a:lumOff val="5000"/>
                  </a:schemeClr>
                </a:solidFill>
                <a:sym typeface="+mn-ea"/>
              </a:rPr>
              <a:t>data packet </a:t>
            </a:r>
            <a:r>
              <a:rPr lang="en-US" altLang="zh-CN" sz="2000" dirty="0">
                <a:solidFill>
                  <a:schemeClr val="tx1">
                    <a:lumMod val="95000"/>
                    <a:lumOff val="5000"/>
                  </a:schemeClr>
                </a:solidFill>
                <a:sym typeface="+mn-ea"/>
              </a:rPr>
              <a:t>once, and the number of </a:t>
            </a:r>
            <a:r>
              <a:rPr lang="en-US" altLang="zh-CN" sz="2000" i="1" dirty="0">
                <a:solidFill>
                  <a:schemeClr val="tx1">
                    <a:lumMod val="95000"/>
                    <a:lumOff val="5000"/>
                  </a:schemeClr>
                </a:solidFill>
                <a:sym typeface="+mn-ea"/>
              </a:rPr>
              <a:t>data_hop + 1</a:t>
            </a:r>
            <a:r>
              <a:rPr lang="en-US" altLang="zh-CN" sz="2000" dirty="0">
                <a:solidFill>
                  <a:schemeClr val="tx1">
                    <a:lumMod val="95000"/>
                    <a:lumOff val="5000"/>
                  </a:schemeClr>
                </a:solidFill>
                <a:sym typeface="+mn-ea"/>
              </a:rPr>
              <a:t>. </a:t>
            </a:r>
          </a:p>
          <a:p>
            <a:pPr marL="106680" lvl="0" indent="0">
              <a:buFont typeface="Wingdings" panose="05000000000000000000" charset="0"/>
              <a:buNone/>
            </a:pPr>
            <a:endParaRPr lang="en-US" altLang="zh-CN" sz="2000" dirty="0">
              <a:solidFill>
                <a:schemeClr val="tx1">
                  <a:lumMod val="95000"/>
                  <a:lumOff val="5000"/>
                </a:schemeClr>
              </a:solidFill>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b="1">
                <a:sym typeface="+mn-ea"/>
              </a:rPr>
              <a:t>6. Format</a:t>
            </a:r>
            <a:endParaRPr lang="zh-CN" altLang="en-US"/>
          </a:p>
        </p:txBody>
      </p:sp>
      <p:sp>
        <p:nvSpPr>
          <p:cNvPr id="3" name="内容占位符 2"/>
          <p:cNvSpPr>
            <a:spLocks noGrp="1"/>
          </p:cNvSpPr>
          <p:nvPr>
            <p:ph idx="1"/>
          </p:nvPr>
        </p:nvSpPr>
        <p:spPr>
          <a:xfrm>
            <a:off x="635000" y="1049020"/>
            <a:ext cx="9081770" cy="5717540"/>
          </a:xfrm>
        </p:spPr>
        <p:txBody>
          <a:bodyPr/>
          <a:lstStyle/>
          <a:p>
            <a:pPr>
              <a:buFont typeface="Wingdings" panose="05000000000000000000" pitchFamily="2" charset="2"/>
              <a:buChar char="l"/>
            </a:pPr>
            <a:r>
              <a:rPr lang="zh-CN" altLang="en-US" sz="2200" b="1" dirty="0">
                <a:solidFill>
                  <a:schemeClr val="tx1">
                    <a:lumMod val="95000"/>
                    <a:lumOff val="5000"/>
                  </a:schemeClr>
                </a:solidFill>
                <a:sym typeface="+mn-ea"/>
              </a:rPr>
              <a:t>ps</a:t>
            </a:r>
            <a:r>
              <a:rPr lang="zh-CN" altLang="en-US" sz="2200" dirty="0">
                <a:solidFill>
                  <a:schemeClr val="tx1">
                    <a:lumMod val="95000"/>
                    <a:lumOff val="5000"/>
                  </a:schemeClr>
                </a:solidFill>
                <a:sym typeface="+mn-ea"/>
              </a:rPr>
              <a:t> = </a:t>
            </a:r>
            <a:r>
              <a:rPr lang="zh-CN" altLang="en-US" sz="2200" i="1" dirty="0">
                <a:solidFill>
                  <a:schemeClr val="tx1">
                    <a:lumMod val="95000"/>
                    <a:lumOff val="5000"/>
                  </a:schemeClr>
                </a:solidFill>
                <a:sym typeface="+mn-ea"/>
              </a:rPr>
              <a:t>[content_name, ...]</a:t>
            </a:r>
            <a:endParaRPr lang="en-US" altLang="zh-CN" sz="2200" b="1" i="1" dirty="0">
              <a:solidFill>
                <a:schemeClr val="tx1">
                  <a:lumMod val="95000"/>
                  <a:lumOff val="5000"/>
                </a:schemeClr>
              </a:solidFill>
              <a:sym typeface="+mn-ea"/>
            </a:endParaRPr>
          </a:p>
          <a:p>
            <a:pPr>
              <a:buFont typeface="Wingdings" panose="05000000000000000000" pitchFamily="2" charset="2"/>
              <a:buChar char="l"/>
            </a:pPr>
            <a:r>
              <a:rPr lang="zh-CN" altLang="en-US" sz="2200" b="1" dirty="0">
                <a:solidFill>
                  <a:schemeClr val="tx1">
                    <a:lumMod val="95000"/>
                    <a:lumOff val="5000"/>
                  </a:schemeClr>
                </a:solidFill>
                <a:sym typeface="+mn-ea"/>
              </a:rPr>
              <a:t>pit </a:t>
            </a:r>
            <a:r>
              <a:rPr lang="zh-CN" altLang="en-US" sz="2200" dirty="0">
                <a:solidFill>
                  <a:schemeClr val="tx1">
                    <a:lumMod val="95000"/>
                    <a:lumOff val="5000"/>
                  </a:schemeClr>
                </a:solidFill>
                <a:sym typeface="+mn-ea"/>
              </a:rPr>
              <a:t>= </a:t>
            </a:r>
            <a:r>
              <a:rPr lang="zh-CN" altLang="en-US" sz="2200" i="1" dirty="0">
                <a:solidFill>
                  <a:schemeClr val="tx1">
                    <a:lumMod val="95000"/>
                    <a:lumOff val="5000"/>
                  </a:schemeClr>
                </a:solidFill>
                <a:sym typeface="+mn-ea"/>
              </a:rPr>
              <a:t>{'content_name': [[inface, ...], [outface, ...]], ... }</a:t>
            </a:r>
          </a:p>
          <a:p>
            <a:pPr>
              <a:buFont typeface="Wingdings" panose="05000000000000000000" pitchFamily="2" charset="2"/>
              <a:buChar char="l"/>
            </a:pPr>
            <a:r>
              <a:rPr lang="zh-CN" altLang="en-US" sz="2200" b="1" dirty="0">
                <a:solidFill>
                  <a:schemeClr val="tx1">
                    <a:lumMod val="95000"/>
                    <a:lumOff val="5000"/>
                  </a:schemeClr>
                </a:solidFill>
                <a:sym typeface="+mn-ea"/>
              </a:rPr>
              <a:t>pit_entry</a:t>
            </a:r>
            <a:r>
              <a:rPr lang="zh-CN" altLang="en-US" sz="2200" dirty="0">
                <a:solidFill>
                  <a:schemeClr val="tx1">
                    <a:lumMod val="95000"/>
                    <a:lumOff val="5000"/>
                  </a:schemeClr>
                </a:solidFill>
                <a:sym typeface="+mn-ea"/>
              </a:rPr>
              <a:t> = </a:t>
            </a:r>
            <a:r>
              <a:rPr lang="zh-CN" altLang="en-US" sz="2200" i="1" dirty="0">
                <a:solidFill>
                  <a:schemeClr val="tx1">
                    <a:lumMod val="95000"/>
                    <a:lumOff val="5000"/>
                  </a:schemeClr>
                </a:solidFill>
                <a:sym typeface="+mn-ea"/>
              </a:rPr>
              <a:t>[[inface, ...], [outface, ...]]</a:t>
            </a:r>
            <a:endParaRPr lang="zh-CN" altLang="en-US" sz="2200" b="1" dirty="0">
              <a:solidFill>
                <a:schemeClr val="tx1">
                  <a:lumMod val="95000"/>
                  <a:lumOff val="5000"/>
                </a:schemeClr>
              </a:solidFill>
            </a:endParaRPr>
          </a:p>
          <a:p>
            <a:pPr>
              <a:buFont typeface="Wingdings" panose="05000000000000000000" pitchFamily="2" charset="2"/>
              <a:buChar char="l"/>
            </a:pPr>
            <a:endParaRPr lang="en-US" altLang="zh-CN" sz="2200" b="1" dirty="0">
              <a:solidFill>
                <a:schemeClr val="tx1">
                  <a:lumMod val="95000"/>
                  <a:lumOff val="5000"/>
                </a:schemeClr>
              </a:solidFill>
              <a:sym typeface="+mn-ea"/>
            </a:endParaRPr>
          </a:p>
          <a:p>
            <a:pPr>
              <a:buFont typeface="Wingdings" panose="05000000000000000000" pitchFamily="2" charset="2"/>
              <a:buChar char="l"/>
            </a:pPr>
            <a:r>
              <a:rPr lang="en-US" altLang="zh-CN" sz="2200" dirty="0">
                <a:solidFill>
                  <a:schemeClr val="tx1">
                    <a:lumMod val="95000"/>
                    <a:lumOff val="5000"/>
                  </a:schemeClr>
                </a:solidFill>
                <a:sym typeface="+mn-ea"/>
              </a:rPr>
              <a:t>cs =</a:t>
            </a:r>
            <a:r>
              <a:rPr lang="en-US" altLang="zh-CN" sz="2200" i="1" dirty="0">
                <a:solidFill>
                  <a:schemeClr val="tx1">
                    <a:lumMod val="95000"/>
                    <a:lumOff val="5000"/>
                  </a:schemeClr>
                </a:solidFill>
                <a:sym typeface="+mn-ea"/>
              </a:rPr>
              <a:t> [[</a:t>
            </a:r>
            <a:r>
              <a:rPr lang="en-US" altLang="zh-CN" sz="2200" i="1" dirty="0" err="1">
                <a:solidFill>
                  <a:schemeClr val="tx1">
                    <a:lumMod val="95000"/>
                    <a:lumOff val="5000"/>
                  </a:schemeClr>
                </a:solidFill>
                <a:sym typeface="+mn-ea"/>
              </a:rPr>
              <a:t>content_name</a:t>
            </a:r>
            <a:r>
              <a:rPr lang="en-US" altLang="zh-CN" sz="2200" i="1" dirty="0">
                <a:solidFill>
                  <a:schemeClr val="tx1">
                    <a:lumMod val="95000"/>
                    <a:lumOff val="5000"/>
                  </a:schemeClr>
                </a:solidFill>
                <a:sym typeface="+mn-ea"/>
              </a:rPr>
              <a:t>, data, time, cost], ... ]</a:t>
            </a:r>
            <a:endParaRPr lang="en-US" altLang="zh-CN" sz="2200" dirty="0">
              <a:solidFill>
                <a:schemeClr val="tx1">
                  <a:lumMod val="95000"/>
                  <a:lumOff val="5000"/>
                </a:schemeClr>
              </a:solidFill>
              <a:sym typeface="+mn-ea"/>
            </a:endParaRPr>
          </a:p>
          <a:p>
            <a:pPr>
              <a:buFont typeface="Wingdings" panose="05000000000000000000" pitchFamily="2" charset="2"/>
              <a:buChar char="l"/>
            </a:pPr>
            <a:r>
              <a:rPr lang="en-US" altLang="zh-CN" sz="2200" dirty="0" err="1">
                <a:solidFill>
                  <a:schemeClr val="tx1">
                    <a:lumMod val="95000"/>
                    <a:lumOff val="5000"/>
                  </a:schemeClr>
                </a:solidFill>
              </a:rPr>
              <a:t>cs_entry</a:t>
            </a:r>
            <a:r>
              <a:rPr lang="en-US" altLang="zh-CN" sz="2200" dirty="0">
                <a:solidFill>
                  <a:schemeClr val="tx1">
                    <a:lumMod val="95000"/>
                    <a:lumOff val="5000"/>
                  </a:schemeClr>
                </a:solidFill>
              </a:rPr>
              <a:t> = </a:t>
            </a:r>
            <a:r>
              <a:rPr lang="en-US" altLang="zh-CN" sz="2200" i="1" dirty="0">
                <a:solidFill>
                  <a:schemeClr val="tx1">
                    <a:lumMod val="95000"/>
                    <a:lumOff val="5000"/>
                  </a:schemeClr>
                </a:solidFill>
              </a:rPr>
              <a:t>[</a:t>
            </a:r>
            <a:r>
              <a:rPr lang="en-US" altLang="zh-CN" sz="2200" i="1" dirty="0" err="1">
                <a:solidFill>
                  <a:schemeClr val="tx1">
                    <a:lumMod val="95000"/>
                    <a:lumOff val="5000"/>
                  </a:schemeClr>
                </a:solidFill>
              </a:rPr>
              <a:t>content_name</a:t>
            </a:r>
            <a:r>
              <a:rPr lang="en-US" altLang="zh-CN" sz="2200" i="1" dirty="0">
                <a:solidFill>
                  <a:schemeClr val="tx1">
                    <a:lumMod val="95000"/>
                    <a:lumOff val="5000"/>
                  </a:schemeClr>
                </a:solidFill>
              </a:rPr>
              <a:t>, data, time, cost]</a:t>
            </a:r>
            <a:endParaRPr lang="zh-CN" altLang="en-US" sz="2200" dirty="0">
              <a:solidFill>
                <a:schemeClr val="tx1">
                  <a:lumMod val="95000"/>
                  <a:lumOff val="5000"/>
                </a:schemeClr>
              </a:solidFill>
              <a:sym typeface="+mn-ea"/>
            </a:endParaRPr>
          </a:p>
          <a:p>
            <a:pPr>
              <a:buFont typeface="Wingdings" panose="05000000000000000000" pitchFamily="2" charset="2"/>
              <a:buChar char="l"/>
            </a:pPr>
            <a:r>
              <a:rPr lang="zh-CN" altLang="en-US" sz="2200" dirty="0">
                <a:solidFill>
                  <a:schemeClr val="tx1">
                    <a:lumMod val="95000"/>
                    <a:lumOff val="5000"/>
                  </a:schemeClr>
                </a:solidFill>
              </a:rPr>
              <a:t>fib = </a:t>
            </a:r>
            <a:r>
              <a:rPr lang="zh-CN" altLang="en-US" sz="2200" i="1" dirty="0">
                <a:solidFill>
                  <a:schemeClr val="tx1">
                    <a:lumMod val="95000"/>
                    <a:lumOff val="5000"/>
                  </a:schemeClr>
                </a:solidFill>
              </a:rPr>
              <a:t>{'content_name': [[outface, cost, time], ...], ... }</a:t>
            </a:r>
            <a:endParaRPr lang="zh-CN" altLang="en-US" sz="2200" dirty="0">
              <a:solidFill>
                <a:schemeClr val="tx1">
                  <a:lumMod val="95000"/>
                  <a:lumOff val="5000"/>
                </a:schemeClr>
              </a:solidFill>
            </a:endParaRPr>
          </a:p>
          <a:p>
            <a:pPr>
              <a:buFont typeface="Wingdings" panose="05000000000000000000" pitchFamily="2" charset="2"/>
              <a:buChar char="l"/>
            </a:pPr>
            <a:r>
              <a:rPr lang="zh-CN" altLang="en-US" sz="2200" dirty="0">
                <a:solidFill>
                  <a:schemeClr val="tx1">
                    <a:lumMod val="95000"/>
                    <a:lumOff val="5000"/>
                  </a:schemeClr>
                </a:solidFill>
                <a:sym typeface="+mn-ea"/>
              </a:rPr>
              <a:t>fib_entry = </a:t>
            </a:r>
            <a:r>
              <a:rPr lang="zh-CN" altLang="en-US" sz="2200" i="1" dirty="0">
                <a:solidFill>
                  <a:schemeClr val="tx1">
                    <a:lumMod val="95000"/>
                    <a:lumOff val="5000"/>
                  </a:schemeClr>
                </a:solidFill>
                <a:sym typeface="+mn-ea"/>
              </a:rPr>
              <a:t>[[outface, cost, time], ...]</a:t>
            </a:r>
          </a:p>
          <a:p>
            <a:pPr marL="106680" indent="0">
              <a:buFont typeface="Wingdings" panose="05000000000000000000" pitchFamily="2" charset="2"/>
              <a:buNone/>
            </a:pPr>
            <a:endParaRPr lang="zh-CN" altLang="en-US" sz="2200" b="1" dirty="0">
              <a:solidFill>
                <a:schemeClr val="tx1">
                  <a:lumMod val="95000"/>
                  <a:lumOff val="5000"/>
                </a:schemeClr>
              </a:solidFill>
              <a:sym typeface="+mn-ea"/>
            </a:endParaRPr>
          </a:p>
          <a:p>
            <a:pPr marL="106680" indent="0">
              <a:buFont typeface="Wingdings" panose="05000000000000000000" pitchFamily="2" charset="2"/>
              <a:buNone/>
            </a:pPr>
            <a:r>
              <a:rPr lang="zh-CN" altLang="en-US" sz="2200" b="1" dirty="0">
                <a:solidFill>
                  <a:schemeClr val="tx1">
                    <a:lumMod val="95000"/>
                    <a:lumOff val="5000"/>
                  </a:schemeClr>
                </a:solidFill>
                <a:sym typeface="+mn-ea"/>
              </a:rPr>
              <a:t>Tip:</a:t>
            </a:r>
            <a:r>
              <a:rPr lang="zh-CN" altLang="en-US" sz="2200" dirty="0">
                <a:solidFill>
                  <a:schemeClr val="tx1">
                    <a:lumMod val="95000"/>
                    <a:lumOff val="5000"/>
                  </a:schemeClr>
                </a:solidFill>
                <a:sym typeface="+mn-ea"/>
              </a:rPr>
              <a:t> </a:t>
            </a:r>
          </a:p>
          <a:p>
            <a:pPr marL="106680" indent="0">
              <a:buFont typeface="Wingdings" panose="05000000000000000000" pitchFamily="2" charset="2"/>
              <a:buNone/>
            </a:pPr>
            <a:r>
              <a:rPr lang="zh-CN" altLang="en-US" sz="2200" dirty="0">
                <a:solidFill>
                  <a:schemeClr val="tx1">
                    <a:lumMod val="95000"/>
                    <a:lumOff val="5000"/>
                  </a:schemeClr>
                </a:solidFill>
                <a:sym typeface="+mn-ea"/>
              </a:rPr>
              <a:t>     CS and FIB will not be used in </a:t>
            </a:r>
            <a:r>
              <a:rPr lang="en-US" altLang="zh-CN" sz="2200" dirty="0">
                <a:solidFill>
                  <a:schemeClr val="tx1">
                    <a:lumMod val="95000"/>
                    <a:lumOff val="5000"/>
                  </a:schemeClr>
                </a:solidFill>
                <a:sym typeface="+mn-ea"/>
              </a:rPr>
              <a:t>project</a:t>
            </a:r>
            <a:r>
              <a:rPr lang="zh-CN" altLang="en-US" sz="2200" dirty="0">
                <a:solidFill>
                  <a:schemeClr val="tx1">
                    <a:lumMod val="95000"/>
                    <a:lumOff val="5000"/>
                  </a:schemeClr>
                </a:solidFill>
                <a:sym typeface="+mn-ea"/>
              </a:rPr>
              <a:t> 2, but you can write the program first.  Each router has these tables independently.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1830" y="234950"/>
            <a:ext cx="8724900" cy="775335"/>
          </a:xfrm>
        </p:spPr>
        <p:txBody>
          <a:bodyPr/>
          <a:lstStyle/>
          <a:p>
            <a:pPr algn="ctr"/>
            <a:r>
              <a:rPr lang="en-US" altLang="zh-CN" b="1">
                <a:sym typeface="+mn-ea"/>
              </a:rPr>
              <a:t>Outline</a:t>
            </a: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1704340" y="1249045"/>
            <a:ext cx="8367395" cy="5447030"/>
          </a:xfrm>
        </p:spPr>
        <p:txBody>
          <a:bodyPr/>
          <a:lstStyle/>
          <a:p>
            <a:pPr>
              <a:buFont typeface="Wingdings" panose="05000000000000000000" charset="0"/>
              <a:buChar char="l"/>
            </a:pPr>
            <a:r>
              <a:rPr lang="zh-CN" altLang="en-US" b="1" dirty="0">
                <a:solidFill>
                  <a:schemeClr val="tx1"/>
                </a:solidFill>
              </a:rPr>
              <a:t>I</a:t>
            </a:r>
            <a:r>
              <a:rPr lang="en-US" altLang="zh-CN" b="1" dirty="0" err="1">
                <a:solidFill>
                  <a:schemeClr val="tx1"/>
                </a:solidFill>
              </a:rPr>
              <a:t>ntroduction</a:t>
            </a:r>
            <a:endParaRPr lang="en-US" altLang="zh-CN" b="1" dirty="0">
              <a:solidFill>
                <a:schemeClr val="tx1"/>
              </a:solidFill>
            </a:endParaRPr>
          </a:p>
          <a:p>
            <a:pPr>
              <a:buFont typeface="Wingdings" panose="05000000000000000000" charset="0"/>
              <a:buChar char="l"/>
            </a:pPr>
            <a:r>
              <a:rPr lang="en-US" altLang="zh-CN" b="1" dirty="0">
                <a:solidFill>
                  <a:schemeClr val="tx1"/>
                </a:solidFill>
                <a:sym typeface="+mn-ea"/>
              </a:rPr>
              <a:t>Project 2</a:t>
            </a:r>
          </a:p>
          <a:p>
            <a:pPr>
              <a:buFont typeface="Wingdings" panose="05000000000000000000" charset="0"/>
              <a:buChar char="l"/>
            </a:pPr>
            <a:r>
              <a:rPr lang="en-US" b="1" dirty="0">
                <a:solidFill>
                  <a:schemeClr val="tx1"/>
                </a:solidFill>
                <a:sym typeface="+mn-ea"/>
              </a:rPr>
              <a:t>Network topology</a:t>
            </a:r>
          </a:p>
          <a:p>
            <a:pPr>
              <a:buFont typeface="Wingdings" panose="05000000000000000000" charset="0"/>
              <a:buChar char="l"/>
            </a:pPr>
            <a:r>
              <a:rPr lang="en-US" altLang="zh-CN" b="1" dirty="0">
                <a:solidFill>
                  <a:schemeClr val="tx1"/>
                </a:solidFill>
                <a:sym typeface="+mn-ea"/>
              </a:rPr>
              <a:t>CCN construction</a:t>
            </a:r>
          </a:p>
          <a:p>
            <a:pPr>
              <a:buFont typeface="Wingdings" panose="05000000000000000000" charset="0"/>
              <a:buChar char="l"/>
            </a:pPr>
            <a:r>
              <a:rPr lang="en-US" b="1" dirty="0">
                <a:solidFill>
                  <a:schemeClr val="tx1"/>
                </a:solidFill>
                <a:sym typeface="+mn-ea"/>
              </a:rPr>
              <a:t>Format</a:t>
            </a:r>
          </a:p>
          <a:p>
            <a:pPr>
              <a:buFont typeface="Wingdings" panose="05000000000000000000" charset="0"/>
              <a:buChar char="l"/>
            </a:pPr>
            <a:r>
              <a:rPr lang="en-US" b="1" dirty="0">
                <a:solidFill>
                  <a:schemeClr val="tx1"/>
                </a:solidFill>
                <a:sym typeface="+mn-ea"/>
              </a:rPr>
              <a:t>Test</a:t>
            </a:r>
            <a:r>
              <a:rPr lang="en-US" altLang="zh-CN" b="1" dirty="0">
                <a:solidFill>
                  <a:schemeClr val="tx1"/>
                </a:solidFill>
                <a:sym typeface="+mn-ea"/>
              </a:rPr>
              <a:t>  data</a:t>
            </a:r>
          </a:p>
          <a:p>
            <a:pPr>
              <a:buFont typeface="Wingdings" panose="05000000000000000000" charset="0"/>
              <a:buChar char="l"/>
            </a:pPr>
            <a:r>
              <a:rPr lang="en-US" b="1" dirty="0" err="1">
                <a:solidFill>
                  <a:schemeClr val="tx1"/>
                </a:solidFill>
                <a:sym typeface="+mn-ea"/>
              </a:rPr>
              <a:t>Output</a:t>
            </a:r>
            <a:r>
              <a:rPr lang="en-US" altLang="zh-CN" b="1" dirty="0" err="1">
                <a:solidFill>
                  <a:schemeClr val="tx1"/>
                </a:solidFill>
                <a:sym typeface="+mn-ea"/>
              </a:rPr>
              <a:t>_interest</a:t>
            </a:r>
            <a:r>
              <a:rPr lang="en-US" altLang="zh-CN" b="1" dirty="0">
                <a:solidFill>
                  <a:schemeClr val="tx1"/>
                </a:solidFill>
                <a:sym typeface="+mn-ea"/>
              </a:rPr>
              <a:t> and </a:t>
            </a:r>
            <a:r>
              <a:rPr lang="en-US" b="1" dirty="0" err="1">
                <a:solidFill>
                  <a:schemeClr val="tx1"/>
                </a:solidFill>
                <a:sym typeface="+mn-ea"/>
              </a:rPr>
              <a:t>Output_data</a:t>
            </a:r>
            <a:r>
              <a:rPr lang="en-US" altLang="zh-CN" b="1" dirty="0">
                <a:solidFill>
                  <a:schemeClr val="tx1"/>
                </a:solidFill>
                <a:sym typeface="+mn-ea"/>
              </a:rPr>
              <a:t> </a:t>
            </a:r>
          </a:p>
          <a:p>
            <a:pPr>
              <a:buFont typeface="Wingdings" panose="05000000000000000000" charset="0"/>
              <a:buChar char="l"/>
            </a:pPr>
            <a:r>
              <a:rPr lang="en-US" b="1" dirty="0">
                <a:solidFill>
                  <a:schemeClr val="tx1"/>
                </a:solidFill>
                <a:sym typeface="+mn-ea"/>
              </a:rPr>
              <a:t>Process Flow</a:t>
            </a:r>
          </a:p>
          <a:p>
            <a:pPr>
              <a:buFont typeface="Wingdings" panose="05000000000000000000" charset="0"/>
              <a:buChar char="l"/>
            </a:pPr>
            <a:r>
              <a:rPr lang="en-US" altLang="zh-CN" b="1" dirty="0">
                <a:solidFill>
                  <a:schemeClr val="tx1"/>
                </a:solidFill>
                <a:sym typeface="+mn-ea"/>
              </a:rPr>
              <a:t>Coding</a:t>
            </a:r>
            <a:endParaRPr lang="en-US" altLang="zh-CN" b="1" dirty="0">
              <a:solidFill>
                <a:schemeClr val="tx1"/>
              </a:solidFill>
            </a:endParaRPr>
          </a:p>
          <a:p>
            <a:pPr>
              <a:buFont typeface="Wingdings" panose="05000000000000000000" charset="0"/>
              <a:buChar char="l"/>
            </a:pPr>
            <a:endParaRPr lang="en-US" altLang="zh-CN" b="1"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b="1">
                <a:sym typeface="+mn-ea"/>
              </a:rPr>
              <a:t>6. Format</a:t>
            </a:r>
            <a:endParaRPr lang="zh-CN" altLang="en-US"/>
          </a:p>
        </p:txBody>
      </p:sp>
      <p:sp>
        <p:nvSpPr>
          <p:cNvPr id="3" name="内容占位符 2"/>
          <p:cNvSpPr>
            <a:spLocks noGrp="1"/>
          </p:cNvSpPr>
          <p:nvPr>
            <p:ph idx="1"/>
          </p:nvPr>
        </p:nvSpPr>
        <p:spPr>
          <a:xfrm>
            <a:off x="635000" y="1049020"/>
            <a:ext cx="9130030" cy="5864225"/>
          </a:xfrm>
        </p:spPr>
        <p:txBody>
          <a:bodyPr/>
          <a:lstStyle/>
          <a:p>
            <a:pPr>
              <a:buFont typeface="Wingdings" panose="05000000000000000000" pitchFamily="2" charset="2"/>
              <a:buChar char="l"/>
            </a:pPr>
            <a:r>
              <a:rPr lang="zh-CN" altLang="en-US" sz="2200" dirty="0">
                <a:solidFill>
                  <a:schemeClr val="tx1">
                    <a:lumMod val="95000"/>
                    <a:lumOff val="5000"/>
                  </a:schemeClr>
                </a:solidFill>
                <a:sym typeface="+mn-ea"/>
              </a:rPr>
              <a:t>interest hit in PS</a:t>
            </a:r>
          </a:p>
          <a:p>
            <a:pPr marL="106680" indent="0">
              <a:buFont typeface="Wingdings" panose="05000000000000000000" pitchFamily="2" charset="2"/>
              <a:buNone/>
            </a:pPr>
            <a:r>
              <a:rPr lang="zh-CN" altLang="en-US" sz="2000" dirty="0">
                <a:solidFill>
                  <a:schemeClr val="tx1">
                    <a:lumMod val="95000"/>
                    <a:lumOff val="5000"/>
                  </a:schemeClr>
                </a:solidFill>
                <a:sym typeface="+mn-ea"/>
              </a:rPr>
              <a:t>     Create a </a:t>
            </a:r>
            <a:r>
              <a:rPr lang="zh-CN" altLang="en-US" sz="2000" i="1" dirty="0">
                <a:solidFill>
                  <a:schemeClr val="tx1">
                    <a:lumMod val="95000"/>
                    <a:lumOff val="5000"/>
                  </a:schemeClr>
                </a:solidFill>
                <a:sym typeface="+mn-ea"/>
              </a:rPr>
              <a:t>data packet</a:t>
            </a:r>
            <a:r>
              <a:rPr lang="zh-CN" altLang="en-US" sz="2000" dirty="0">
                <a:solidFill>
                  <a:schemeClr val="tx1">
                    <a:lumMod val="95000"/>
                    <a:lumOff val="5000"/>
                  </a:schemeClr>
                </a:solidFill>
                <a:sym typeface="+mn-ea"/>
              </a:rPr>
              <a:t>, the format is as follows</a:t>
            </a:r>
          </a:p>
          <a:p>
            <a:pPr marL="106680" indent="0">
              <a:buFont typeface="Wingdings" panose="05000000000000000000" pitchFamily="2" charset="2"/>
              <a:buNone/>
            </a:pPr>
            <a:r>
              <a:rPr lang="zh-CN" altLang="en-US" sz="1800" dirty="0">
                <a:solidFill>
                  <a:schemeClr val="tx1">
                    <a:lumMod val="95000"/>
                    <a:lumOff val="5000"/>
                  </a:schemeClr>
                </a:solidFill>
                <a:sym typeface="+mn-ea"/>
              </a:rPr>
              <a:t> </a:t>
            </a:r>
            <a:r>
              <a:rPr lang="zh-CN" altLang="en-US" sz="2000" dirty="0">
                <a:solidFill>
                  <a:schemeClr val="tx1">
                    <a:lumMod val="95000"/>
                    <a:lumOff val="5000"/>
                  </a:schemeClr>
                </a:solidFill>
                <a:sym typeface="+mn-ea"/>
              </a:rPr>
              <a:t>data packet </a:t>
            </a:r>
            <a:r>
              <a:rPr lang="en-US" altLang="zh-CN" sz="1800" dirty="0">
                <a:solidFill>
                  <a:schemeClr val="tx1">
                    <a:lumMod val="95000"/>
                    <a:lumOff val="5000"/>
                  </a:schemeClr>
                </a:solidFill>
                <a:sym typeface="+mn-ea"/>
              </a:rPr>
              <a:t>= </a:t>
            </a:r>
          </a:p>
          <a:p>
            <a:pPr marL="106680" indent="0">
              <a:buFont typeface="Wingdings" panose="05000000000000000000" pitchFamily="2" charset="2"/>
              <a:buNone/>
            </a:pPr>
            <a:r>
              <a:rPr lang="zh-CN" altLang="en-US" sz="1800" i="1" dirty="0">
                <a:solidFill>
                  <a:schemeClr val="tx1">
                    <a:lumMod val="95000"/>
                    <a:lumOff val="5000"/>
                  </a:schemeClr>
                </a:solidFill>
                <a:sym typeface="+mn-ea"/>
              </a:rPr>
              <a:t>[[5, {'type': 'data', 'consumer_ID': 0, 'route_ID': 4, 'content_name': 'r4/</a:t>
            </a:r>
            <a:r>
              <a:rPr lang="en-US" altLang="zh-CN" sz="1800" i="1" dirty="0">
                <a:solidFill>
                  <a:schemeClr val="tx1">
                    <a:lumMod val="95000"/>
                    <a:lumOff val="5000"/>
                  </a:schemeClr>
                </a:solidFill>
                <a:sym typeface="+mn-ea"/>
              </a:rPr>
              <a:t>0</a:t>
            </a:r>
            <a:r>
              <a:rPr lang="zh-CN" altLang="en-US" sz="1800" i="1" dirty="0">
                <a:solidFill>
                  <a:schemeClr val="tx1">
                    <a:lumMod val="95000"/>
                    <a:lumOff val="5000"/>
                  </a:schemeClr>
                </a:solidFill>
                <a:sym typeface="+mn-ea"/>
              </a:rPr>
              <a:t>1', 'content_data': 'r4/</a:t>
            </a:r>
            <a:r>
              <a:rPr lang="en-US" altLang="zh-CN" sz="1800" i="1" dirty="0">
                <a:solidFill>
                  <a:schemeClr val="tx1">
                    <a:lumMod val="95000"/>
                    <a:lumOff val="5000"/>
                  </a:schemeClr>
                </a:solidFill>
                <a:sym typeface="+mn-ea"/>
              </a:rPr>
              <a:t>0</a:t>
            </a:r>
            <a:r>
              <a:rPr lang="zh-CN" altLang="en-US" sz="1800" i="1" dirty="0">
                <a:solidFill>
                  <a:schemeClr val="tx1">
                    <a:lumMod val="95000"/>
                    <a:lumOff val="5000"/>
                  </a:schemeClr>
                </a:solidFill>
                <a:sym typeface="+mn-ea"/>
              </a:rPr>
              <a:t>116153576</a:t>
            </a:r>
            <a:r>
              <a:rPr lang="en-US" altLang="zh-CN" sz="1800" i="1" dirty="0">
                <a:solidFill>
                  <a:schemeClr val="tx1">
                    <a:lumMod val="95000"/>
                    <a:lumOff val="5000"/>
                  </a:schemeClr>
                </a:solidFill>
                <a:sym typeface="+mn-ea"/>
              </a:rPr>
              <a:t>25</a:t>
            </a:r>
            <a:r>
              <a:rPr lang="zh-CN" altLang="en-US" sz="1800" i="1" dirty="0">
                <a:solidFill>
                  <a:schemeClr val="tx1">
                    <a:lumMod val="95000"/>
                    <a:lumOff val="5000"/>
                  </a:schemeClr>
                </a:solidFill>
                <a:sym typeface="+mn-ea"/>
              </a:rPr>
              <a:t>', 'data_hop': 1, '</a:t>
            </a:r>
            <a:r>
              <a:rPr lang="en-US" altLang="zh-CN" sz="1800" i="1" dirty="0">
                <a:solidFill>
                  <a:schemeClr val="tx1">
                    <a:lumMod val="95000"/>
                    <a:lumOff val="5000"/>
                  </a:schemeClr>
                </a:solidFill>
                <a:sym typeface="+mn-ea"/>
              </a:rPr>
              <a:t>run_</a:t>
            </a:r>
            <a:r>
              <a:rPr lang="zh-CN" altLang="en-US" sz="1800" i="1" dirty="0">
                <a:solidFill>
                  <a:schemeClr val="tx1">
                    <a:lumMod val="95000"/>
                    <a:lumOff val="5000"/>
                  </a:schemeClr>
                </a:solidFill>
                <a:sym typeface="+mn-ea"/>
              </a:rPr>
              <a:t>start_time': 1615357618, 'path': '</a:t>
            </a:r>
            <a:r>
              <a:rPr lang="en-US" altLang="zh-CN" sz="1800" i="1" dirty="0">
                <a:solidFill>
                  <a:schemeClr val="tx1">
                    <a:lumMod val="95000"/>
                    <a:lumOff val="5000"/>
                  </a:schemeClr>
                </a:solidFill>
                <a:sym typeface="+mn-ea"/>
              </a:rPr>
              <a:t>p</a:t>
            </a:r>
            <a:r>
              <a:rPr lang="zh-CN" altLang="en-US" sz="1800" i="1" dirty="0">
                <a:solidFill>
                  <a:schemeClr val="tx1">
                    <a:lumMod val="95000"/>
                    <a:lumOff val="5000"/>
                  </a:schemeClr>
                </a:solidFill>
                <a:sym typeface="+mn-ea"/>
              </a:rPr>
              <a:t>4/'}]]</a:t>
            </a:r>
          </a:p>
          <a:p>
            <a:pPr>
              <a:buFont typeface="Wingdings" panose="05000000000000000000" pitchFamily="2" charset="2"/>
              <a:buChar char="l"/>
            </a:pPr>
            <a:r>
              <a:rPr lang="zh-CN" altLang="en-US" sz="2200" dirty="0">
                <a:solidFill>
                  <a:schemeClr val="tx1">
                    <a:lumMod val="95000"/>
                    <a:lumOff val="5000"/>
                  </a:schemeClr>
                </a:solidFill>
                <a:sym typeface="+mn-ea"/>
              </a:rPr>
              <a:t>'content_data': = 'content_name' + str(current time)</a:t>
            </a:r>
          </a:p>
          <a:p>
            <a:pPr>
              <a:buFont typeface="Wingdings" panose="05000000000000000000" pitchFamily="2" charset="2"/>
              <a:buChar char="l"/>
            </a:pPr>
            <a:endParaRPr lang="zh-CN" altLang="en-US" sz="1800" dirty="0">
              <a:solidFill>
                <a:schemeClr val="tx1">
                  <a:lumMod val="95000"/>
                  <a:lumOff val="5000"/>
                </a:schemeClr>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b="1">
                <a:sym typeface="+mn-ea"/>
              </a:rPr>
              <a:t>6. Format</a:t>
            </a:r>
            <a:endParaRPr lang="zh-CN" altLang="en-US"/>
          </a:p>
        </p:txBody>
      </p:sp>
      <p:sp>
        <p:nvSpPr>
          <p:cNvPr id="3" name="内容占位符 2"/>
          <p:cNvSpPr>
            <a:spLocks noGrp="1"/>
          </p:cNvSpPr>
          <p:nvPr>
            <p:ph idx="1"/>
          </p:nvPr>
        </p:nvSpPr>
        <p:spPr>
          <a:xfrm>
            <a:off x="635000" y="1049020"/>
            <a:ext cx="9130030" cy="5864225"/>
          </a:xfrm>
        </p:spPr>
        <p:txBody>
          <a:bodyPr/>
          <a:lstStyle/>
          <a:p>
            <a:pPr>
              <a:buFont typeface="Wingdings" panose="05000000000000000000" pitchFamily="2" charset="2"/>
              <a:buChar char="l"/>
            </a:pPr>
            <a:r>
              <a:rPr lang="zh-CN" altLang="en-US" sz="2200" dirty="0">
                <a:solidFill>
                  <a:schemeClr val="tx1">
                    <a:lumMod val="95000"/>
                    <a:lumOff val="5000"/>
                  </a:schemeClr>
                </a:solidFill>
                <a:sym typeface="+mn-ea"/>
              </a:rPr>
              <a:t>interest miss in PS</a:t>
            </a:r>
          </a:p>
          <a:p>
            <a:pPr marL="106680" indent="0">
              <a:buFont typeface="Wingdings" panose="05000000000000000000" pitchFamily="2" charset="2"/>
              <a:buNone/>
            </a:pPr>
            <a:r>
              <a:rPr lang="zh-CN" altLang="en-US" sz="1800" dirty="0">
                <a:solidFill>
                  <a:schemeClr val="tx1">
                    <a:lumMod val="95000"/>
                    <a:lumOff val="5000"/>
                  </a:schemeClr>
                </a:solidFill>
                <a:sym typeface="+mn-ea"/>
              </a:rPr>
              <a:t>      Create forwarding </a:t>
            </a:r>
            <a:r>
              <a:rPr lang="zh-CN" altLang="en-US" sz="1800" i="1" dirty="0">
                <a:solidFill>
                  <a:schemeClr val="tx1">
                    <a:lumMod val="95000"/>
                    <a:lumOff val="5000"/>
                  </a:schemeClr>
                </a:solidFill>
                <a:sym typeface="+mn-ea"/>
              </a:rPr>
              <a:t>interest packets</a:t>
            </a:r>
            <a:r>
              <a:rPr lang="zh-CN" altLang="en-US" sz="1800" dirty="0">
                <a:solidFill>
                  <a:schemeClr val="tx1">
                    <a:lumMod val="95000"/>
                    <a:lumOff val="5000"/>
                  </a:schemeClr>
                </a:solidFill>
                <a:sym typeface="+mn-ea"/>
              </a:rPr>
              <a:t>, which may need to be forwarded to multiple </a:t>
            </a:r>
            <a:r>
              <a:rPr lang="zh-CN" altLang="en-US" sz="1800" i="1" dirty="0">
                <a:solidFill>
                  <a:schemeClr val="tx1">
                    <a:lumMod val="95000"/>
                    <a:lumOff val="5000"/>
                  </a:schemeClr>
                </a:solidFill>
                <a:sym typeface="+mn-ea"/>
              </a:rPr>
              <a:t>out</a:t>
            </a:r>
            <a:r>
              <a:rPr lang="en-US" altLang="zh-CN" sz="1800" i="1" dirty="0">
                <a:solidFill>
                  <a:schemeClr val="tx1">
                    <a:lumMod val="95000"/>
                    <a:lumOff val="5000"/>
                  </a:schemeClr>
                </a:solidFill>
                <a:sym typeface="+mn-ea"/>
              </a:rPr>
              <a:t>going</a:t>
            </a:r>
            <a:r>
              <a:rPr lang="zh-CN" altLang="en-US" sz="1800" i="1" dirty="0">
                <a:solidFill>
                  <a:schemeClr val="tx1">
                    <a:lumMod val="95000"/>
                    <a:lumOff val="5000"/>
                  </a:schemeClr>
                </a:solidFill>
                <a:sym typeface="+mn-ea"/>
              </a:rPr>
              <a:t> interfaces</a:t>
            </a:r>
            <a:r>
              <a:rPr lang="zh-CN" altLang="en-US" sz="1800" dirty="0">
                <a:solidFill>
                  <a:schemeClr val="tx1">
                    <a:lumMod val="95000"/>
                    <a:lumOff val="5000"/>
                  </a:schemeClr>
                </a:solidFill>
                <a:sym typeface="+mn-ea"/>
              </a:rPr>
              <a:t>. The first number of each list is the </a:t>
            </a:r>
            <a:r>
              <a:rPr lang="zh-CN" altLang="en-US" sz="1800" i="1" dirty="0">
                <a:solidFill>
                  <a:schemeClr val="tx1">
                    <a:lumMod val="95000"/>
                    <a:lumOff val="5000"/>
                  </a:schemeClr>
                </a:solidFill>
                <a:sym typeface="+mn-ea"/>
              </a:rPr>
              <a:t>out</a:t>
            </a:r>
            <a:r>
              <a:rPr lang="en-US" altLang="zh-CN" sz="1800" i="1" dirty="0">
                <a:solidFill>
                  <a:schemeClr val="tx1">
                    <a:lumMod val="95000"/>
                    <a:lumOff val="5000"/>
                  </a:schemeClr>
                </a:solidFill>
                <a:sym typeface="+mn-ea"/>
              </a:rPr>
              <a:t>going</a:t>
            </a:r>
            <a:r>
              <a:rPr lang="zh-CN" altLang="en-US" sz="1800" i="1" dirty="0">
                <a:solidFill>
                  <a:schemeClr val="tx1">
                    <a:lumMod val="95000"/>
                    <a:lumOff val="5000"/>
                  </a:schemeClr>
                </a:solidFill>
                <a:sym typeface="+mn-ea"/>
              </a:rPr>
              <a:t> interface</a:t>
            </a:r>
            <a:r>
              <a:rPr lang="zh-CN" altLang="en-US" sz="1800" dirty="0">
                <a:solidFill>
                  <a:schemeClr val="tx1">
                    <a:lumMod val="95000"/>
                    <a:lumOff val="5000"/>
                  </a:schemeClr>
                </a:solidFill>
                <a:sym typeface="+mn-ea"/>
              </a:rPr>
              <a:t> (</a:t>
            </a:r>
            <a:r>
              <a:rPr lang="zh-CN" altLang="en-US" sz="1800" i="1" dirty="0">
                <a:solidFill>
                  <a:schemeClr val="tx1">
                    <a:lumMod val="95000"/>
                    <a:lumOff val="5000"/>
                  </a:schemeClr>
                </a:solidFill>
                <a:sym typeface="+mn-ea"/>
              </a:rPr>
              <a:t>router ID</a:t>
            </a:r>
            <a:r>
              <a:rPr lang="zh-CN" altLang="en-US" sz="1800" dirty="0">
                <a:solidFill>
                  <a:schemeClr val="tx1">
                    <a:lumMod val="95000"/>
                    <a:lumOff val="5000"/>
                  </a:schemeClr>
                </a:solidFill>
                <a:sym typeface="+mn-ea"/>
              </a:rPr>
              <a:t>). The format is as follows</a:t>
            </a:r>
          </a:p>
          <a:p>
            <a:pPr marL="106680" indent="0">
              <a:buFont typeface="Wingdings" panose="05000000000000000000" pitchFamily="2" charset="2"/>
              <a:buNone/>
            </a:pPr>
            <a:r>
              <a:rPr lang="zh-CN" altLang="en-US" sz="1800" dirty="0">
                <a:solidFill>
                  <a:schemeClr val="tx1">
                    <a:lumMod val="95000"/>
                    <a:lumOff val="5000"/>
                  </a:schemeClr>
                </a:solidFill>
                <a:sym typeface="+mn-ea"/>
              </a:rPr>
              <a:t>interest packets </a:t>
            </a:r>
            <a:r>
              <a:rPr lang="en-US" altLang="zh-CN" sz="1800" dirty="0">
                <a:solidFill>
                  <a:schemeClr val="tx1">
                    <a:lumMod val="95000"/>
                    <a:lumOff val="5000"/>
                  </a:schemeClr>
                </a:solidFill>
                <a:sym typeface="+mn-ea"/>
              </a:rPr>
              <a:t>=</a:t>
            </a:r>
            <a:endParaRPr lang="zh-CN" altLang="en-US" sz="1800" dirty="0">
              <a:solidFill>
                <a:schemeClr val="tx1">
                  <a:lumMod val="95000"/>
                  <a:lumOff val="5000"/>
                </a:schemeClr>
              </a:solidFill>
              <a:sym typeface="+mn-ea"/>
            </a:endParaRPr>
          </a:p>
          <a:p>
            <a:pPr marL="106680" indent="0">
              <a:buFont typeface="Wingdings" panose="05000000000000000000" pitchFamily="2" charset="2"/>
              <a:buNone/>
            </a:pPr>
            <a:r>
              <a:rPr lang="zh-CN" altLang="en-US" sz="1800" i="1" dirty="0">
                <a:solidFill>
                  <a:schemeClr val="tx1">
                    <a:lumMod val="95000"/>
                    <a:lumOff val="5000"/>
                  </a:schemeClr>
                </a:solidFill>
                <a:sym typeface="+mn-ea"/>
              </a:rPr>
              <a:t>[[</a:t>
            </a:r>
            <a:r>
              <a:rPr lang="zh-CN" altLang="en-US" sz="1800" b="1" i="1" dirty="0">
                <a:solidFill>
                  <a:schemeClr val="tx1">
                    <a:lumMod val="95000"/>
                    <a:lumOff val="5000"/>
                  </a:schemeClr>
                </a:solidFill>
                <a:sym typeface="+mn-ea"/>
              </a:rPr>
              <a:t>3</a:t>
            </a:r>
            <a:r>
              <a:rPr lang="zh-CN" altLang="en-US" sz="1800" i="1" dirty="0">
                <a:solidFill>
                  <a:schemeClr val="tx1">
                    <a:lumMod val="95000"/>
                    <a:lumOff val="5000"/>
                  </a:schemeClr>
                </a:solidFill>
                <a:sym typeface="+mn-ea"/>
              </a:rPr>
              <a:t>, {'type': 'interest', 'interest_ID': '0001', 'consumer_ID': 0, 'route_ID': 5, 'content_name': 'r7/</a:t>
            </a:r>
            <a:r>
              <a:rPr lang="en-US" altLang="zh-CN" sz="1800" i="1" dirty="0">
                <a:solidFill>
                  <a:schemeClr val="tx1">
                    <a:lumMod val="95000"/>
                    <a:lumOff val="5000"/>
                  </a:schemeClr>
                </a:solidFill>
                <a:sym typeface="+mn-ea"/>
              </a:rPr>
              <a:t>0</a:t>
            </a:r>
            <a:r>
              <a:rPr lang="zh-CN" altLang="en-US" sz="1800" i="1" dirty="0">
                <a:solidFill>
                  <a:schemeClr val="tx1">
                    <a:lumMod val="95000"/>
                    <a:lumOff val="5000"/>
                  </a:schemeClr>
                </a:solidFill>
                <a:sym typeface="+mn-ea"/>
              </a:rPr>
              <a:t>7', 'interest_hop': 3, 'life_hop': 5, '</a:t>
            </a:r>
            <a:r>
              <a:rPr lang="en-US" altLang="zh-CN" sz="1800" i="1" dirty="0">
                <a:solidFill>
                  <a:schemeClr val="tx1">
                    <a:lumMod val="95000"/>
                    <a:lumOff val="5000"/>
                  </a:schemeClr>
                </a:solidFill>
                <a:sym typeface="+mn-ea"/>
              </a:rPr>
              <a:t>run_</a:t>
            </a:r>
            <a:r>
              <a:rPr lang="zh-CN" altLang="en-US" sz="1800" i="1" dirty="0">
                <a:solidFill>
                  <a:schemeClr val="tx1">
                    <a:lumMod val="95000"/>
                    <a:lumOff val="5000"/>
                  </a:schemeClr>
                </a:solidFill>
                <a:sym typeface="+mn-ea"/>
              </a:rPr>
              <a:t>start_time': 1615357599, 'path': '</a:t>
            </a:r>
            <a:r>
              <a:rPr lang="en-US" altLang="zh-CN" sz="1800" i="1" dirty="0">
                <a:solidFill>
                  <a:schemeClr val="tx1">
                    <a:lumMod val="95000"/>
                    <a:lumOff val="5000"/>
                  </a:schemeClr>
                </a:solidFill>
                <a:sym typeface="+mn-ea"/>
              </a:rPr>
              <a:t>p</a:t>
            </a:r>
            <a:r>
              <a:rPr lang="zh-CN" altLang="en-US" sz="1800" i="1" dirty="0">
                <a:solidFill>
                  <a:schemeClr val="tx1">
                    <a:lumMod val="95000"/>
                    <a:lumOff val="5000"/>
                  </a:schemeClr>
                </a:solidFill>
                <a:sym typeface="+mn-ea"/>
              </a:rPr>
              <a:t>0/3/5'}], </a:t>
            </a:r>
          </a:p>
          <a:p>
            <a:pPr marL="106680" indent="0">
              <a:buFont typeface="Wingdings" panose="05000000000000000000" pitchFamily="2" charset="2"/>
              <a:buNone/>
            </a:pPr>
            <a:r>
              <a:rPr lang="zh-CN" altLang="en-US" sz="1800" i="1" dirty="0">
                <a:solidFill>
                  <a:schemeClr val="tx1">
                    <a:lumMod val="95000"/>
                    <a:lumOff val="5000"/>
                  </a:schemeClr>
                </a:solidFill>
                <a:sym typeface="+mn-ea"/>
              </a:rPr>
              <a:t>[</a:t>
            </a:r>
            <a:r>
              <a:rPr lang="zh-CN" altLang="en-US" sz="1800" b="1" i="1" dirty="0">
                <a:solidFill>
                  <a:schemeClr val="tx1">
                    <a:lumMod val="95000"/>
                    <a:lumOff val="5000"/>
                  </a:schemeClr>
                </a:solidFill>
                <a:sym typeface="+mn-ea"/>
              </a:rPr>
              <a:t>4</a:t>
            </a:r>
            <a:r>
              <a:rPr lang="zh-CN" altLang="en-US" sz="1800" i="1" dirty="0">
                <a:solidFill>
                  <a:schemeClr val="tx1">
                    <a:lumMod val="95000"/>
                    <a:lumOff val="5000"/>
                  </a:schemeClr>
                </a:solidFill>
                <a:sym typeface="+mn-ea"/>
              </a:rPr>
              <a:t>, {'type': 'interest', 'interest_ID': '0001', 'consumer_ID': 0, 'route_ID': 5, 'content_name': 'r7/</a:t>
            </a:r>
            <a:r>
              <a:rPr lang="en-US" altLang="zh-CN" sz="1800" i="1" dirty="0">
                <a:solidFill>
                  <a:schemeClr val="tx1">
                    <a:lumMod val="95000"/>
                    <a:lumOff val="5000"/>
                  </a:schemeClr>
                </a:solidFill>
                <a:sym typeface="+mn-ea"/>
              </a:rPr>
              <a:t>0</a:t>
            </a:r>
            <a:r>
              <a:rPr lang="zh-CN" altLang="en-US" sz="1800" i="1" dirty="0">
                <a:solidFill>
                  <a:schemeClr val="tx1">
                    <a:lumMod val="95000"/>
                    <a:lumOff val="5000"/>
                  </a:schemeClr>
                </a:solidFill>
                <a:sym typeface="+mn-ea"/>
              </a:rPr>
              <a:t>7', 'interest_hop': 3, 'life_hop': 5, '</a:t>
            </a:r>
            <a:r>
              <a:rPr lang="en-US" altLang="zh-CN" sz="1800" i="1" dirty="0">
                <a:solidFill>
                  <a:schemeClr val="tx1">
                    <a:lumMod val="95000"/>
                    <a:lumOff val="5000"/>
                  </a:schemeClr>
                </a:solidFill>
                <a:sym typeface="+mn-ea"/>
              </a:rPr>
              <a:t>run_</a:t>
            </a:r>
            <a:r>
              <a:rPr lang="zh-CN" altLang="en-US" sz="1800" i="1" dirty="0">
                <a:solidFill>
                  <a:schemeClr val="tx1">
                    <a:lumMod val="95000"/>
                    <a:lumOff val="5000"/>
                  </a:schemeClr>
                </a:solidFill>
                <a:sym typeface="+mn-ea"/>
              </a:rPr>
              <a:t>start_time': 1615357599, 'path': '</a:t>
            </a:r>
            <a:r>
              <a:rPr lang="en-US" altLang="zh-CN" sz="1800" i="1" dirty="0">
                <a:solidFill>
                  <a:schemeClr val="tx1">
                    <a:lumMod val="95000"/>
                    <a:lumOff val="5000"/>
                  </a:schemeClr>
                </a:solidFill>
                <a:sym typeface="+mn-ea"/>
              </a:rPr>
              <a:t>p</a:t>
            </a:r>
            <a:r>
              <a:rPr lang="zh-CN" altLang="en-US" sz="1800" i="1" dirty="0">
                <a:solidFill>
                  <a:schemeClr val="tx1">
                    <a:lumMod val="95000"/>
                    <a:lumOff val="5000"/>
                  </a:schemeClr>
                </a:solidFill>
                <a:sym typeface="+mn-ea"/>
              </a:rPr>
              <a:t>0/3/5'}], </a:t>
            </a:r>
          </a:p>
          <a:p>
            <a:pPr marL="106680" indent="0">
              <a:buFont typeface="Wingdings" panose="05000000000000000000" pitchFamily="2" charset="2"/>
              <a:buNone/>
            </a:pPr>
            <a:r>
              <a:rPr lang="zh-CN" altLang="en-US" sz="1800" i="1" dirty="0">
                <a:solidFill>
                  <a:schemeClr val="tx1">
                    <a:lumMod val="95000"/>
                    <a:lumOff val="5000"/>
                  </a:schemeClr>
                </a:solidFill>
                <a:sym typeface="+mn-ea"/>
              </a:rPr>
              <a:t>[</a:t>
            </a:r>
            <a:r>
              <a:rPr lang="zh-CN" altLang="en-US" sz="1800" b="1" i="1" dirty="0">
                <a:solidFill>
                  <a:schemeClr val="tx1">
                    <a:lumMod val="95000"/>
                    <a:lumOff val="5000"/>
                  </a:schemeClr>
                </a:solidFill>
                <a:sym typeface="+mn-ea"/>
              </a:rPr>
              <a:t>5</a:t>
            </a:r>
            <a:r>
              <a:rPr lang="zh-CN" altLang="en-US" sz="1800" i="1" dirty="0">
                <a:solidFill>
                  <a:schemeClr val="tx1">
                    <a:lumMod val="95000"/>
                    <a:lumOff val="5000"/>
                  </a:schemeClr>
                </a:solidFill>
                <a:sym typeface="+mn-ea"/>
              </a:rPr>
              <a:t>, {'type': 'interest', 'interest_ID': '0001', 'consumer_ID': 0, 'route_ID': 5, 'content_name': 'r7/</a:t>
            </a:r>
            <a:r>
              <a:rPr lang="en-US" altLang="zh-CN" sz="1800" i="1" dirty="0">
                <a:solidFill>
                  <a:schemeClr val="tx1">
                    <a:lumMod val="95000"/>
                    <a:lumOff val="5000"/>
                  </a:schemeClr>
                </a:solidFill>
                <a:sym typeface="+mn-ea"/>
              </a:rPr>
              <a:t>0</a:t>
            </a:r>
            <a:r>
              <a:rPr lang="zh-CN" altLang="en-US" sz="1800" i="1" dirty="0">
                <a:solidFill>
                  <a:schemeClr val="tx1">
                    <a:lumMod val="95000"/>
                    <a:lumOff val="5000"/>
                  </a:schemeClr>
                </a:solidFill>
                <a:sym typeface="+mn-ea"/>
              </a:rPr>
              <a:t>7', 'interest_hop': 3, 'life_hop': 5, '</a:t>
            </a:r>
            <a:r>
              <a:rPr lang="en-US" altLang="zh-CN" sz="1800" i="1" dirty="0">
                <a:solidFill>
                  <a:schemeClr val="tx1">
                    <a:lumMod val="95000"/>
                    <a:lumOff val="5000"/>
                  </a:schemeClr>
                </a:solidFill>
                <a:sym typeface="+mn-ea"/>
              </a:rPr>
              <a:t>run_</a:t>
            </a:r>
            <a:r>
              <a:rPr lang="zh-CN" altLang="en-US" sz="1800" i="1" dirty="0">
                <a:solidFill>
                  <a:schemeClr val="tx1">
                    <a:lumMod val="95000"/>
                    <a:lumOff val="5000"/>
                  </a:schemeClr>
                </a:solidFill>
                <a:sym typeface="+mn-ea"/>
              </a:rPr>
              <a:t>start_time': 1615357599, 'path': '</a:t>
            </a:r>
            <a:r>
              <a:rPr lang="en-US" altLang="zh-CN" sz="1800" i="1" dirty="0">
                <a:solidFill>
                  <a:schemeClr val="tx1">
                    <a:lumMod val="95000"/>
                    <a:lumOff val="5000"/>
                  </a:schemeClr>
                </a:solidFill>
                <a:sym typeface="+mn-ea"/>
              </a:rPr>
              <a:t>p</a:t>
            </a:r>
            <a:r>
              <a:rPr lang="zh-CN" altLang="en-US" sz="1800" i="1" dirty="0">
                <a:solidFill>
                  <a:schemeClr val="tx1">
                    <a:lumMod val="95000"/>
                    <a:lumOff val="5000"/>
                  </a:schemeClr>
                </a:solidFill>
                <a:sym typeface="+mn-ea"/>
              </a:rPr>
              <a:t>0/3/5'}]]</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b="1">
                <a:sym typeface="+mn-ea"/>
              </a:rPr>
              <a:t>6. Format</a:t>
            </a:r>
            <a:endParaRPr lang="zh-CN" altLang="en-US"/>
          </a:p>
        </p:txBody>
      </p:sp>
      <p:sp>
        <p:nvSpPr>
          <p:cNvPr id="3" name="内容占位符 2"/>
          <p:cNvSpPr>
            <a:spLocks noGrp="1"/>
          </p:cNvSpPr>
          <p:nvPr>
            <p:ph idx="1"/>
          </p:nvPr>
        </p:nvSpPr>
        <p:spPr>
          <a:xfrm>
            <a:off x="635000" y="1049020"/>
            <a:ext cx="9093200" cy="5811520"/>
          </a:xfrm>
        </p:spPr>
        <p:txBody>
          <a:bodyPr/>
          <a:lstStyle/>
          <a:p>
            <a:pPr>
              <a:buFont typeface="Wingdings" panose="05000000000000000000" pitchFamily="2" charset="2"/>
              <a:buChar char="l"/>
            </a:pPr>
            <a:r>
              <a:rPr lang="zh-CN" altLang="en-US" sz="2200" dirty="0">
                <a:solidFill>
                  <a:schemeClr val="tx1">
                    <a:lumMod val="95000"/>
                    <a:lumOff val="5000"/>
                  </a:schemeClr>
                </a:solidFill>
                <a:sym typeface="+mn-ea"/>
              </a:rPr>
              <a:t>data hit in PIT</a:t>
            </a:r>
          </a:p>
          <a:p>
            <a:pPr marL="106680" indent="0">
              <a:buFont typeface="Wingdings" panose="05000000000000000000" pitchFamily="2" charset="2"/>
              <a:buNone/>
            </a:pPr>
            <a:r>
              <a:rPr lang="zh-CN" altLang="en-US" sz="2000" dirty="0">
                <a:solidFill>
                  <a:schemeClr val="tx1">
                    <a:lumMod val="95000"/>
                    <a:lumOff val="5000"/>
                  </a:schemeClr>
                </a:solidFill>
                <a:sym typeface="+mn-ea"/>
              </a:rPr>
              <a:t>     </a:t>
            </a:r>
            <a:r>
              <a:rPr lang="zh-CN" altLang="en-US" sz="1800" dirty="0">
                <a:solidFill>
                  <a:schemeClr val="tx1">
                    <a:lumMod val="95000"/>
                    <a:lumOff val="5000"/>
                  </a:schemeClr>
                </a:solidFill>
                <a:sym typeface="+mn-ea"/>
              </a:rPr>
              <a:t>Create forwarding </a:t>
            </a:r>
            <a:r>
              <a:rPr lang="en-US" altLang="zh-CN" sz="1800" i="1" dirty="0">
                <a:solidFill>
                  <a:schemeClr val="tx1">
                    <a:lumMod val="95000"/>
                    <a:lumOff val="5000"/>
                  </a:schemeClr>
                </a:solidFill>
                <a:sym typeface="+mn-ea"/>
              </a:rPr>
              <a:t>data</a:t>
            </a:r>
            <a:r>
              <a:rPr lang="zh-CN" altLang="en-US" sz="1800" i="1" dirty="0">
                <a:solidFill>
                  <a:schemeClr val="tx1">
                    <a:lumMod val="95000"/>
                    <a:lumOff val="5000"/>
                  </a:schemeClr>
                </a:solidFill>
                <a:sym typeface="+mn-ea"/>
              </a:rPr>
              <a:t> packets</a:t>
            </a:r>
            <a:r>
              <a:rPr lang="zh-CN" altLang="en-US" sz="1800" dirty="0">
                <a:solidFill>
                  <a:schemeClr val="tx1">
                    <a:lumMod val="95000"/>
                    <a:lumOff val="5000"/>
                  </a:schemeClr>
                </a:solidFill>
                <a:sym typeface="+mn-ea"/>
              </a:rPr>
              <a:t>, which may need to be forwarded to multiple </a:t>
            </a:r>
            <a:r>
              <a:rPr lang="en-US" altLang="zh-CN" sz="1800" i="1" dirty="0">
                <a:solidFill>
                  <a:schemeClr val="tx1">
                    <a:lumMod val="95000"/>
                    <a:lumOff val="5000"/>
                  </a:schemeClr>
                </a:solidFill>
                <a:sym typeface="+mn-ea"/>
              </a:rPr>
              <a:t>incoming</a:t>
            </a:r>
            <a:r>
              <a:rPr lang="zh-CN" altLang="en-US" sz="1800" i="1" dirty="0">
                <a:solidFill>
                  <a:schemeClr val="tx1">
                    <a:lumMod val="95000"/>
                    <a:lumOff val="5000"/>
                  </a:schemeClr>
                </a:solidFill>
                <a:sym typeface="+mn-ea"/>
              </a:rPr>
              <a:t> interfaces</a:t>
            </a:r>
            <a:r>
              <a:rPr lang="zh-CN" altLang="en-US" sz="1800" dirty="0">
                <a:solidFill>
                  <a:schemeClr val="tx1">
                    <a:lumMod val="95000"/>
                    <a:lumOff val="5000"/>
                  </a:schemeClr>
                </a:solidFill>
                <a:sym typeface="+mn-ea"/>
              </a:rPr>
              <a:t>. The first number of each list is the </a:t>
            </a:r>
            <a:r>
              <a:rPr lang="en-US" altLang="zh-CN" sz="1800" i="1" dirty="0">
                <a:solidFill>
                  <a:schemeClr val="tx1">
                    <a:lumMod val="95000"/>
                    <a:lumOff val="5000"/>
                  </a:schemeClr>
                </a:solidFill>
                <a:sym typeface="+mn-ea"/>
              </a:rPr>
              <a:t>incoming</a:t>
            </a:r>
            <a:r>
              <a:rPr lang="zh-CN" altLang="en-US" sz="1800" i="1" dirty="0">
                <a:solidFill>
                  <a:schemeClr val="tx1">
                    <a:lumMod val="95000"/>
                    <a:lumOff val="5000"/>
                  </a:schemeClr>
                </a:solidFill>
                <a:sym typeface="+mn-ea"/>
              </a:rPr>
              <a:t> interface</a:t>
            </a:r>
            <a:r>
              <a:rPr lang="zh-CN" altLang="en-US" sz="1800" dirty="0">
                <a:solidFill>
                  <a:schemeClr val="tx1">
                    <a:lumMod val="95000"/>
                    <a:lumOff val="5000"/>
                  </a:schemeClr>
                </a:solidFill>
                <a:sym typeface="+mn-ea"/>
              </a:rPr>
              <a:t> (</a:t>
            </a:r>
            <a:r>
              <a:rPr lang="zh-CN" altLang="en-US" sz="1800" i="1" dirty="0">
                <a:solidFill>
                  <a:schemeClr val="tx1">
                    <a:lumMod val="95000"/>
                    <a:lumOff val="5000"/>
                  </a:schemeClr>
                </a:solidFill>
                <a:sym typeface="+mn-ea"/>
              </a:rPr>
              <a:t>router ID</a:t>
            </a:r>
            <a:r>
              <a:rPr lang="zh-CN" altLang="en-US" sz="1800" dirty="0">
                <a:solidFill>
                  <a:schemeClr val="tx1">
                    <a:lumMod val="95000"/>
                    <a:lumOff val="5000"/>
                  </a:schemeClr>
                </a:solidFill>
                <a:sym typeface="+mn-ea"/>
              </a:rPr>
              <a:t>). The format is as follows</a:t>
            </a:r>
          </a:p>
          <a:p>
            <a:pPr marL="106680" indent="0">
              <a:buFont typeface="Wingdings" panose="05000000000000000000" pitchFamily="2" charset="2"/>
              <a:buNone/>
            </a:pPr>
            <a:r>
              <a:rPr lang="zh-CN" altLang="en-US" sz="1800" dirty="0">
                <a:solidFill>
                  <a:schemeClr val="tx1">
                    <a:lumMod val="95000"/>
                    <a:lumOff val="5000"/>
                  </a:schemeClr>
                </a:solidFill>
                <a:sym typeface="+mn-ea"/>
              </a:rPr>
              <a:t> </a:t>
            </a:r>
            <a:r>
              <a:rPr lang="en-US" altLang="zh-CN" sz="1800" dirty="0">
                <a:solidFill>
                  <a:schemeClr val="tx1">
                    <a:lumMod val="95000"/>
                    <a:lumOff val="5000"/>
                  </a:schemeClr>
                </a:solidFill>
                <a:sym typeface="+mn-ea"/>
              </a:rPr>
              <a:t>data</a:t>
            </a:r>
            <a:r>
              <a:rPr lang="zh-CN" altLang="en-US" sz="1800" dirty="0">
                <a:solidFill>
                  <a:schemeClr val="tx1">
                    <a:lumMod val="95000"/>
                    <a:lumOff val="5000"/>
                  </a:schemeClr>
                </a:solidFill>
                <a:sym typeface="+mn-ea"/>
              </a:rPr>
              <a:t> packets </a:t>
            </a:r>
            <a:r>
              <a:rPr lang="en-US" altLang="zh-CN" sz="1800" dirty="0">
                <a:solidFill>
                  <a:schemeClr val="tx1">
                    <a:lumMod val="95000"/>
                    <a:lumOff val="5000"/>
                  </a:schemeClr>
                </a:solidFill>
                <a:sym typeface="+mn-ea"/>
              </a:rPr>
              <a:t>= </a:t>
            </a:r>
          </a:p>
          <a:p>
            <a:pPr marL="106680" indent="0">
              <a:buFont typeface="Wingdings" panose="05000000000000000000" pitchFamily="2" charset="2"/>
              <a:buNone/>
            </a:pPr>
            <a:r>
              <a:rPr lang="zh-CN" altLang="en-US" sz="1800" i="1" dirty="0">
                <a:solidFill>
                  <a:schemeClr val="tx1">
                    <a:lumMod val="95000"/>
                    <a:lumOff val="5000"/>
                  </a:schemeClr>
                </a:solidFill>
                <a:sym typeface="+mn-ea"/>
              </a:rPr>
              <a:t>[[2, {'type': 'data', 'consumer_ID': 0, 'route_ID': 4, 'content_name': 'r5/</a:t>
            </a:r>
            <a:r>
              <a:rPr lang="en-US" altLang="zh-CN" sz="1800" i="1" dirty="0">
                <a:solidFill>
                  <a:schemeClr val="tx1">
                    <a:lumMod val="95000"/>
                    <a:lumOff val="5000"/>
                  </a:schemeClr>
                </a:solidFill>
                <a:sym typeface="+mn-ea"/>
              </a:rPr>
              <a:t>0</a:t>
            </a:r>
            <a:r>
              <a:rPr lang="zh-CN" altLang="en-US" sz="1800" i="1" dirty="0">
                <a:solidFill>
                  <a:schemeClr val="tx1">
                    <a:lumMod val="95000"/>
                    <a:lumOff val="5000"/>
                  </a:schemeClr>
                </a:solidFill>
                <a:sym typeface="+mn-ea"/>
              </a:rPr>
              <a:t>9', 'content_data': 'r5/</a:t>
            </a:r>
            <a:r>
              <a:rPr lang="en-US" altLang="zh-CN" sz="1800" i="1" dirty="0">
                <a:solidFill>
                  <a:schemeClr val="tx1">
                    <a:lumMod val="95000"/>
                    <a:lumOff val="5000"/>
                  </a:schemeClr>
                </a:solidFill>
                <a:sym typeface="+mn-ea"/>
              </a:rPr>
              <a:t>0</a:t>
            </a:r>
            <a:r>
              <a:rPr lang="zh-CN" altLang="en-US" sz="1800" i="1" dirty="0">
                <a:solidFill>
                  <a:schemeClr val="tx1">
                    <a:lumMod val="95000"/>
                    <a:lumOff val="5000"/>
                  </a:schemeClr>
                </a:solidFill>
                <a:sym typeface="+mn-ea"/>
              </a:rPr>
              <a:t>916153576</a:t>
            </a:r>
            <a:r>
              <a:rPr lang="en-US" altLang="zh-CN" sz="1800" i="1" dirty="0">
                <a:solidFill>
                  <a:schemeClr val="tx1">
                    <a:lumMod val="95000"/>
                    <a:lumOff val="5000"/>
                  </a:schemeClr>
                </a:solidFill>
                <a:sym typeface="+mn-ea"/>
              </a:rPr>
              <a:t>21</a:t>
            </a:r>
            <a:r>
              <a:rPr lang="zh-CN" altLang="en-US" sz="1800" i="1" dirty="0">
                <a:solidFill>
                  <a:schemeClr val="tx1">
                    <a:lumMod val="95000"/>
                    <a:lumOff val="5000"/>
                  </a:schemeClr>
                </a:solidFill>
                <a:sym typeface="+mn-ea"/>
              </a:rPr>
              <a:t>', 'data_hop': 2, 'start_time': 1615357615, 'path': '</a:t>
            </a:r>
            <a:r>
              <a:rPr lang="en-US" altLang="zh-CN" sz="1800" i="1" dirty="0">
                <a:solidFill>
                  <a:schemeClr val="tx1">
                    <a:lumMod val="95000"/>
                    <a:lumOff val="5000"/>
                  </a:schemeClr>
                </a:solidFill>
                <a:sym typeface="+mn-ea"/>
              </a:rPr>
              <a:t>p</a:t>
            </a:r>
            <a:r>
              <a:rPr lang="zh-CN" altLang="en-US" sz="1800" i="1" dirty="0">
                <a:solidFill>
                  <a:schemeClr val="tx1">
                    <a:lumMod val="95000"/>
                    <a:lumOff val="5000"/>
                  </a:schemeClr>
                </a:solidFill>
                <a:sym typeface="+mn-ea"/>
              </a:rPr>
              <a:t>5/4/'}], </a:t>
            </a:r>
          </a:p>
          <a:p>
            <a:pPr marL="106680" indent="0">
              <a:buFont typeface="Wingdings" panose="05000000000000000000" pitchFamily="2" charset="2"/>
              <a:buNone/>
            </a:pPr>
            <a:r>
              <a:rPr lang="zh-CN" altLang="en-US" sz="1800" i="1" dirty="0">
                <a:solidFill>
                  <a:schemeClr val="tx1">
                    <a:lumMod val="95000"/>
                    <a:lumOff val="5000"/>
                  </a:schemeClr>
                </a:solidFill>
                <a:sym typeface="+mn-ea"/>
              </a:rPr>
              <a:t>[6, {'type': 'data', 'consumer_ID': 0, 'route_ID': 4, 'content_name': 'r5/</a:t>
            </a:r>
            <a:r>
              <a:rPr lang="en-US" altLang="zh-CN" sz="1800" i="1" dirty="0">
                <a:solidFill>
                  <a:schemeClr val="tx1">
                    <a:lumMod val="95000"/>
                    <a:lumOff val="5000"/>
                  </a:schemeClr>
                </a:solidFill>
                <a:sym typeface="+mn-ea"/>
              </a:rPr>
              <a:t>0</a:t>
            </a:r>
            <a:r>
              <a:rPr lang="zh-CN" altLang="en-US" sz="1800" i="1" dirty="0">
                <a:solidFill>
                  <a:schemeClr val="tx1">
                    <a:lumMod val="95000"/>
                    <a:lumOff val="5000"/>
                  </a:schemeClr>
                </a:solidFill>
                <a:sym typeface="+mn-ea"/>
              </a:rPr>
              <a:t>9', 'content_data': 'r5/</a:t>
            </a:r>
            <a:r>
              <a:rPr lang="en-US" altLang="zh-CN" sz="1800" i="1" dirty="0">
                <a:solidFill>
                  <a:schemeClr val="tx1">
                    <a:lumMod val="95000"/>
                    <a:lumOff val="5000"/>
                  </a:schemeClr>
                </a:solidFill>
                <a:sym typeface="+mn-ea"/>
              </a:rPr>
              <a:t>0</a:t>
            </a:r>
            <a:r>
              <a:rPr lang="zh-CN" altLang="en-US" sz="1800" i="1" dirty="0">
                <a:solidFill>
                  <a:schemeClr val="tx1">
                    <a:lumMod val="95000"/>
                    <a:lumOff val="5000"/>
                  </a:schemeClr>
                </a:solidFill>
                <a:sym typeface="+mn-ea"/>
              </a:rPr>
              <a:t>916153576</a:t>
            </a:r>
            <a:r>
              <a:rPr lang="en-US" altLang="zh-CN" sz="1800" i="1" dirty="0">
                <a:solidFill>
                  <a:schemeClr val="tx1">
                    <a:lumMod val="95000"/>
                    <a:lumOff val="5000"/>
                  </a:schemeClr>
                </a:solidFill>
                <a:sym typeface="+mn-ea"/>
              </a:rPr>
              <a:t>21</a:t>
            </a:r>
            <a:r>
              <a:rPr lang="zh-CN" altLang="en-US" sz="1800" i="1" dirty="0">
                <a:solidFill>
                  <a:schemeClr val="tx1">
                    <a:lumMod val="95000"/>
                    <a:lumOff val="5000"/>
                  </a:schemeClr>
                </a:solidFill>
                <a:sym typeface="+mn-ea"/>
              </a:rPr>
              <a:t>', 'data_hop': 2, 'start_time': 1615357615, 'path': '</a:t>
            </a:r>
            <a:r>
              <a:rPr lang="en-US" altLang="zh-CN" sz="1800" i="1" dirty="0">
                <a:solidFill>
                  <a:schemeClr val="tx1">
                    <a:lumMod val="95000"/>
                    <a:lumOff val="5000"/>
                  </a:schemeClr>
                </a:solidFill>
                <a:sym typeface="+mn-ea"/>
              </a:rPr>
              <a:t>p</a:t>
            </a:r>
            <a:r>
              <a:rPr lang="zh-CN" altLang="en-US" sz="1800" i="1" dirty="0">
                <a:solidFill>
                  <a:schemeClr val="tx1">
                    <a:lumMod val="95000"/>
                    <a:lumOff val="5000"/>
                  </a:schemeClr>
                </a:solidFill>
                <a:sym typeface="+mn-ea"/>
              </a:rPr>
              <a:t>5/4/'}]]</a:t>
            </a:r>
          </a:p>
          <a:p>
            <a:pPr algn="l">
              <a:buFont typeface="Wingdings" panose="05000000000000000000" pitchFamily="2" charset="2"/>
              <a:buChar char="l"/>
            </a:pPr>
            <a:r>
              <a:rPr lang="zh-CN" altLang="en-US" sz="2200" dirty="0">
                <a:solidFill>
                  <a:schemeClr val="tx1">
                    <a:lumMod val="95000"/>
                    <a:lumOff val="5000"/>
                  </a:schemeClr>
                </a:solidFill>
                <a:sym typeface="+mn-ea"/>
              </a:rPr>
              <a:t>'content_data': = 'content_name' + str(current time)</a:t>
            </a:r>
          </a:p>
          <a:p>
            <a:pPr marL="106680" indent="0">
              <a:buFont typeface="Wingdings" panose="05000000000000000000" pitchFamily="2" charset="2"/>
              <a:buNone/>
            </a:pPr>
            <a:endParaRPr lang="zh-CN" altLang="en-US" sz="1800" i="1" dirty="0">
              <a:solidFill>
                <a:schemeClr val="tx1">
                  <a:lumMod val="95000"/>
                  <a:lumOff val="5000"/>
                </a:schemeClr>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b="1">
                <a:sym typeface="+mn-ea"/>
              </a:rPr>
              <a:t>7. Test</a:t>
            </a:r>
            <a:r>
              <a:rPr lang="en-US" altLang="zh-CN" b="1">
                <a:sym typeface="+mn-ea"/>
              </a:rPr>
              <a:t>  data</a:t>
            </a:r>
            <a:br>
              <a:rPr lang="en-US" altLang="zh-CN" b="1"/>
            </a:b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35000" y="1049020"/>
            <a:ext cx="9215120" cy="5811520"/>
          </a:xfrm>
        </p:spPr>
        <p:txBody>
          <a:bodyPr/>
          <a:lstStyle/>
          <a:p>
            <a:pPr>
              <a:buFont typeface="Wingdings" panose="05000000000000000000" pitchFamily="2" charset="2"/>
              <a:buChar char="l"/>
            </a:pPr>
            <a:r>
              <a:rPr lang="zh-CN" altLang="en-US" sz="2200" b="1" dirty="0">
                <a:latin typeface="Times New Roman" panose="02020603050405020304" charset="0"/>
                <a:cs typeface="Times New Roman" panose="02020603050405020304" charset="0"/>
                <a:sym typeface="+mn-ea"/>
              </a:rPr>
              <a:t>network</a:t>
            </a:r>
            <a:r>
              <a:rPr lang="en-US" sz="2200" b="1" dirty="0">
                <a:latin typeface="Times New Roman" panose="02020603050405020304" charset="0"/>
                <a:cs typeface="Times New Roman" panose="02020603050405020304" charset="0"/>
                <a:sym typeface="+mn-ea"/>
              </a:rPr>
              <a:t>s</a:t>
            </a:r>
            <a:endParaRPr lang="en-US" altLang="zh-CN" sz="2200" dirty="0">
              <a:solidFill>
                <a:schemeClr val="tx1">
                  <a:lumMod val="95000"/>
                  <a:lumOff val="5000"/>
                </a:schemeClr>
              </a:solidFill>
              <a:sym typeface="+mn-ea"/>
            </a:endParaRPr>
          </a:p>
          <a:p>
            <a:pPr>
              <a:buFont typeface="Wingdings" panose="05000000000000000000" pitchFamily="2" charset="2"/>
              <a:buChar char="l"/>
            </a:pPr>
            <a:r>
              <a:rPr lang="en-US" altLang="zh-CN" sz="2200" dirty="0">
                <a:solidFill>
                  <a:schemeClr val="tx1">
                    <a:lumMod val="95000"/>
                    <a:lumOff val="5000"/>
                  </a:schemeClr>
                </a:solidFill>
                <a:sym typeface="+mn-ea"/>
              </a:rPr>
              <a:t>json=</a:t>
            </a:r>
            <a:r>
              <a:rPr lang="en-US" altLang="zh-CN" sz="2200" i="1" dirty="0">
                <a:solidFill>
                  <a:schemeClr val="tx1">
                    <a:lumMod val="95000"/>
                    <a:lumOff val="5000"/>
                  </a:schemeClr>
                </a:solidFill>
                <a:sym typeface="+mn-ea"/>
              </a:rPr>
              <a:t>{</a:t>
            </a:r>
          </a:p>
          <a:p>
            <a:pPr marL="106680" indent="0">
              <a:buFont typeface="Wingdings" panose="05000000000000000000" pitchFamily="2" charset="2"/>
              <a:buNone/>
            </a:pPr>
            <a:r>
              <a:rPr lang="en-US" altLang="zh-CN" sz="2200" i="1" dirty="0">
                <a:solidFill>
                  <a:schemeClr val="tx1">
                    <a:lumMod val="95000"/>
                    <a:lumOff val="5000"/>
                  </a:schemeClr>
                </a:solidFill>
                <a:sym typeface="+mn-ea"/>
              </a:rPr>
              <a:t>       ''r0'':[1, 3], </a:t>
            </a:r>
          </a:p>
          <a:p>
            <a:pPr marL="106680" indent="0">
              <a:buFont typeface="Wingdings" panose="05000000000000000000" pitchFamily="2" charset="2"/>
              <a:buNone/>
            </a:pPr>
            <a:r>
              <a:rPr lang="en-US" altLang="zh-CN" sz="2200" i="1" dirty="0">
                <a:solidFill>
                  <a:schemeClr val="tx1">
                    <a:lumMod val="95000"/>
                    <a:lumOff val="5000"/>
                  </a:schemeClr>
                </a:solidFill>
                <a:sym typeface="+mn-ea"/>
              </a:rPr>
              <a:t>       ''r1'': [0, 2, 3], </a:t>
            </a:r>
          </a:p>
          <a:p>
            <a:pPr marL="106680" indent="0">
              <a:buFont typeface="Wingdings" panose="05000000000000000000" pitchFamily="2" charset="2"/>
              <a:buNone/>
            </a:pPr>
            <a:r>
              <a:rPr lang="en-US" altLang="zh-CN" sz="2200" i="1" dirty="0">
                <a:solidFill>
                  <a:schemeClr val="tx1">
                    <a:lumMod val="95000"/>
                    <a:lumOff val="5000"/>
                  </a:schemeClr>
                </a:solidFill>
                <a:sym typeface="+mn-ea"/>
              </a:rPr>
              <a:t>       ''r2'': [1, 4], </a:t>
            </a:r>
          </a:p>
          <a:p>
            <a:pPr marL="106680" indent="0">
              <a:buFont typeface="Wingdings" panose="05000000000000000000" pitchFamily="2" charset="2"/>
              <a:buNone/>
            </a:pPr>
            <a:r>
              <a:rPr lang="en-US" altLang="zh-CN" sz="2200" i="1" dirty="0">
                <a:solidFill>
                  <a:schemeClr val="tx1">
                    <a:lumMod val="95000"/>
                    <a:lumOff val="5000"/>
                  </a:schemeClr>
                </a:solidFill>
                <a:sym typeface="+mn-ea"/>
              </a:rPr>
              <a:t>       ...</a:t>
            </a:r>
          </a:p>
          <a:p>
            <a:pPr marL="106680" indent="0">
              <a:buFont typeface="Wingdings" panose="05000000000000000000" pitchFamily="2" charset="2"/>
              <a:buNone/>
            </a:pPr>
            <a:r>
              <a:rPr lang="en-US" altLang="zh-CN" sz="2200" i="1" dirty="0">
                <a:solidFill>
                  <a:schemeClr val="tx1">
                    <a:lumMod val="95000"/>
                    <a:lumOff val="5000"/>
                  </a:schemeClr>
                </a:solidFill>
                <a:sym typeface="+mn-ea"/>
              </a:rPr>
              <a:t>       ''r11'': [7, 10]</a:t>
            </a:r>
          </a:p>
          <a:p>
            <a:pPr marL="106680" indent="0">
              <a:buFont typeface="Wingdings" panose="05000000000000000000" pitchFamily="2" charset="2"/>
              <a:buNone/>
            </a:pPr>
            <a:r>
              <a:rPr lang="en-US" altLang="zh-CN" sz="2200" i="1" dirty="0">
                <a:solidFill>
                  <a:schemeClr val="tx1">
                    <a:lumMod val="95000"/>
                    <a:lumOff val="5000"/>
                  </a:schemeClr>
                </a:solidFill>
                <a:sym typeface="+mn-ea"/>
              </a:rPr>
              <a:t>   }</a:t>
            </a:r>
          </a:p>
          <a:p>
            <a:pPr>
              <a:buFont typeface="Wingdings" panose="05000000000000000000" pitchFamily="2" charset="2"/>
              <a:buChar char="l"/>
            </a:pPr>
            <a:endParaRPr lang="en-US" altLang="zh-CN" sz="2200" dirty="0">
              <a:solidFill>
                <a:schemeClr val="tx1">
                  <a:lumMod val="95000"/>
                  <a:lumOff val="5000"/>
                </a:schemeClr>
              </a:solidFill>
              <a:sym typeface="+mn-ea"/>
            </a:endParaRPr>
          </a:p>
          <a:p>
            <a:pPr marL="106680" indent="0">
              <a:buFont typeface="Wingdings" panose="05000000000000000000" pitchFamily="2" charset="2"/>
              <a:buNone/>
            </a:pPr>
            <a:r>
              <a:rPr lang="zh-CN" altLang="en-US" sz="2200" b="1" dirty="0">
                <a:solidFill>
                  <a:schemeClr val="tx1">
                    <a:lumMod val="95000"/>
                    <a:lumOff val="5000"/>
                  </a:schemeClr>
                </a:solidFill>
                <a:sym typeface="+mn-ea"/>
              </a:rPr>
              <a:t>Tip:</a:t>
            </a:r>
            <a:r>
              <a:rPr lang="zh-CN" altLang="en-US" sz="2200" dirty="0">
                <a:solidFill>
                  <a:schemeClr val="tx1">
                    <a:lumMod val="95000"/>
                    <a:lumOff val="5000"/>
                  </a:schemeClr>
                </a:solidFill>
                <a:sym typeface="+mn-ea"/>
              </a:rPr>
              <a:t> </a:t>
            </a:r>
          </a:p>
          <a:p>
            <a:pPr marL="106680" indent="0">
              <a:buFont typeface="Wingdings" panose="05000000000000000000" pitchFamily="2" charset="2"/>
              <a:buNone/>
            </a:pPr>
            <a:r>
              <a:rPr lang="zh-CN" altLang="en-US" sz="2200" dirty="0">
                <a:solidFill>
                  <a:schemeClr val="tx1">
                    <a:lumMod val="95000"/>
                    <a:lumOff val="5000"/>
                  </a:schemeClr>
                </a:solidFill>
                <a:sym typeface="+mn-ea"/>
              </a:rPr>
              <a:t>      The key is the </a:t>
            </a:r>
            <a:r>
              <a:rPr lang="zh-CN" altLang="en-US" sz="2200" i="1" dirty="0">
                <a:solidFill>
                  <a:schemeClr val="tx1">
                    <a:lumMod val="95000"/>
                    <a:lumOff val="5000"/>
                  </a:schemeClr>
                </a:solidFill>
                <a:sym typeface="+mn-ea"/>
              </a:rPr>
              <a:t>router ID</a:t>
            </a:r>
            <a:r>
              <a:rPr lang="zh-CN" altLang="en-US" sz="2200" dirty="0">
                <a:solidFill>
                  <a:schemeClr val="tx1">
                    <a:lumMod val="95000"/>
                    <a:lumOff val="5000"/>
                  </a:schemeClr>
                </a:solidFill>
                <a:sym typeface="+mn-ea"/>
              </a:rPr>
              <a:t> of </a:t>
            </a:r>
            <a:r>
              <a:rPr lang="zh-CN" altLang="en-US" sz="2200" b="1" dirty="0">
                <a:solidFill>
                  <a:schemeClr val="tx1">
                    <a:lumMod val="95000"/>
                    <a:lumOff val="5000"/>
                  </a:schemeClr>
                </a:solidFill>
                <a:sym typeface="+mn-ea"/>
              </a:rPr>
              <a:t>string type</a:t>
            </a:r>
            <a:r>
              <a:rPr lang="zh-CN" altLang="en-US" sz="2200" dirty="0">
                <a:solidFill>
                  <a:schemeClr val="tx1">
                    <a:lumMod val="95000"/>
                    <a:lumOff val="5000"/>
                  </a:schemeClr>
                </a:solidFill>
                <a:sym typeface="+mn-ea"/>
              </a:rPr>
              <a:t>. The value is a list, and the numbers in the list are the </a:t>
            </a:r>
            <a:r>
              <a:rPr lang="zh-CN" altLang="en-US" sz="2200" b="1" dirty="0">
                <a:solidFill>
                  <a:schemeClr val="tx1">
                    <a:lumMod val="95000"/>
                    <a:lumOff val="5000"/>
                  </a:schemeClr>
                </a:solidFill>
                <a:sym typeface="+mn-ea"/>
              </a:rPr>
              <a:t>numeric type</a:t>
            </a:r>
            <a:r>
              <a:rPr lang="zh-CN" altLang="en-US" sz="2200" dirty="0">
                <a:solidFill>
                  <a:schemeClr val="tx1">
                    <a:lumMod val="95000"/>
                    <a:lumOff val="5000"/>
                  </a:schemeClr>
                </a:solidFill>
                <a:sym typeface="+mn-ea"/>
              </a:rPr>
              <a:t> of the </a:t>
            </a:r>
            <a:r>
              <a:rPr lang="zh-CN" altLang="en-US" sz="2200" i="1" dirty="0">
                <a:solidFill>
                  <a:schemeClr val="tx1">
                    <a:lumMod val="95000"/>
                    <a:lumOff val="5000"/>
                  </a:schemeClr>
                </a:solidFill>
                <a:sym typeface="+mn-ea"/>
              </a:rPr>
              <a:t>router ID</a:t>
            </a:r>
            <a:r>
              <a:rPr lang="zh-CN" altLang="en-US" sz="2200" dirty="0">
                <a:solidFill>
                  <a:schemeClr val="tx1">
                    <a:lumMod val="95000"/>
                    <a:lumOff val="5000"/>
                  </a:schemeClr>
                </a:solidFill>
                <a:sym typeface="+mn-ea"/>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b="1">
                <a:sym typeface="+mn-ea"/>
              </a:rPr>
              <a:t>7. Test</a:t>
            </a:r>
            <a:r>
              <a:rPr lang="en-US" altLang="zh-CN" b="1">
                <a:sym typeface="+mn-ea"/>
              </a:rPr>
              <a:t>  data</a:t>
            </a:r>
            <a:br>
              <a:rPr lang="en-US" altLang="zh-CN" b="1">
                <a:sym typeface="+mn-ea"/>
              </a:rPr>
            </a:b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35000" y="1049020"/>
            <a:ext cx="11619230" cy="5811520"/>
          </a:xfrm>
        </p:spPr>
        <p:txBody>
          <a:bodyPr/>
          <a:lstStyle/>
          <a:p>
            <a:pPr>
              <a:buFont typeface="Wingdings" panose="05000000000000000000" pitchFamily="2" charset="2"/>
              <a:buChar char="l"/>
            </a:pPr>
            <a:r>
              <a:rPr lang="en-US" sz="2200" b="1" dirty="0" err="1">
                <a:latin typeface="Calibri" panose="020F0502020204030204" charset="0"/>
                <a:cs typeface="新細明體" panose="02020500000000000000" charset="-120"/>
                <a:sym typeface="+mn-ea"/>
              </a:rPr>
              <a:t>parameters</a:t>
            </a:r>
            <a:endParaRPr lang="en-US" altLang="zh-CN" sz="2200" dirty="0">
              <a:solidFill>
                <a:schemeClr val="tx1">
                  <a:lumMod val="95000"/>
                  <a:lumOff val="5000"/>
                </a:schemeClr>
              </a:solidFill>
              <a:sym typeface="+mn-ea"/>
            </a:endParaRPr>
          </a:p>
          <a:p>
            <a:pPr>
              <a:buFont typeface="Wingdings" panose="05000000000000000000" pitchFamily="2" charset="2"/>
              <a:buChar char="l"/>
            </a:pPr>
            <a:r>
              <a:rPr lang="en-US" altLang="zh-CN" sz="2200" dirty="0">
                <a:solidFill>
                  <a:schemeClr val="tx1">
                    <a:lumMod val="95000"/>
                    <a:lumOff val="5000"/>
                  </a:schemeClr>
                </a:solidFill>
                <a:sym typeface="+mn-ea"/>
              </a:rPr>
              <a:t>json=</a:t>
            </a:r>
            <a:r>
              <a:rPr lang="en-US" altLang="zh-CN" sz="2200" i="1" dirty="0">
                <a:solidFill>
                  <a:schemeClr val="tx1">
                    <a:lumMod val="95000"/>
                    <a:lumOff val="5000"/>
                  </a:schemeClr>
                </a:solidFill>
                <a:sym typeface="+mn-ea"/>
              </a:rPr>
              <a:t>{</a:t>
            </a:r>
          </a:p>
          <a:p>
            <a:pPr marL="106680" indent="0">
              <a:buFont typeface="Wingdings" panose="05000000000000000000" pitchFamily="2" charset="2"/>
              <a:buNone/>
            </a:pPr>
            <a:r>
              <a:rPr lang="en-US" altLang="zh-CN" sz="2200" dirty="0">
                <a:solidFill>
                  <a:schemeClr val="tx1">
                    <a:lumMod val="95000"/>
                    <a:lumOff val="5000"/>
                  </a:schemeClr>
                </a:solidFill>
                <a:sym typeface="+mn-ea"/>
              </a:rPr>
              <a:t>      </a:t>
            </a:r>
            <a:r>
              <a:rPr lang="en-US" altLang="zh-CN" sz="2200" i="1" dirty="0">
                <a:solidFill>
                  <a:schemeClr val="tx1">
                    <a:lumMod val="95000"/>
                    <a:lumOff val="5000"/>
                  </a:schemeClr>
                </a:solidFill>
                <a:sym typeface="+mn-ea"/>
              </a:rPr>
              <a:t>"route_num": 12, </a:t>
            </a:r>
            <a:r>
              <a:rPr lang="en-US" altLang="zh-CN" sz="2200" dirty="0">
                <a:solidFill>
                  <a:schemeClr val="tx1">
                    <a:lumMod val="95000"/>
                    <a:lumOff val="5000"/>
                  </a:schemeClr>
                </a:solidFill>
                <a:sym typeface="+mn-ea"/>
              </a:rPr>
              <a:t>		# number of routers</a:t>
            </a:r>
          </a:p>
          <a:p>
            <a:pPr marL="106680" indent="0">
              <a:buFont typeface="Wingdings" panose="05000000000000000000" pitchFamily="2" charset="2"/>
              <a:buNone/>
            </a:pPr>
            <a:r>
              <a:rPr lang="en-US" altLang="zh-CN" sz="2200" dirty="0">
                <a:solidFill>
                  <a:schemeClr val="tx1">
                    <a:lumMod val="95000"/>
                    <a:lumOff val="5000"/>
                  </a:schemeClr>
                </a:solidFill>
                <a:sym typeface="+mn-ea"/>
              </a:rPr>
              <a:t>      </a:t>
            </a:r>
            <a:r>
              <a:rPr lang="en-US" altLang="zh-CN" sz="2200" i="1" dirty="0">
                <a:solidFill>
                  <a:schemeClr val="tx1">
                    <a:lumMod val="95000"/>
                    <a:lumOff val="5000"/>
                  </a:schemeClr>
                </a:solidFill>
                <a:sym typeface="+mn-ea"/>
              </a:rPr>
              <a:t>"frequency": 2,</a:t>
            </a:r>
            <a:r>
              <a:rPr lang="en-US" altLang="zh-CN" sz="2200" dirty="0">
                <a:solidFill>
                  <a:schemeClr val="tx1">
                    <a:lumMod val="95000"/>
                    <a:lumOff val="5000"/>
                  </a:schemeClr>
                </a:solidFill>
                <a:sym typeface="+mn-ea"/>
              </a:rPr>
              <a:t> 		# </a:t>
            </a:r>
            <a:r>
              <a:rPr lang="en-US" altLang="zh-CN" sz="2200" b="1" dirty="0">
                <a:solidFill>
                  <a:srgbClr val="FF0000"/>
                </a:solidFill>
                <a:sym typeface="+mn-ea"/>
              </a:rPr>
              <a:t>2 new interest packet / second</a:t>
            </a:r>
            <a:r>
              <a:rPr lang="en-US" altLang="zh-CN" sz="2200" dirty="0">
                <a:solidFill>
                  <a:schemeClr val="tx1">
                    <a:lumMod val="95000"/>
                    <a:lumOff val="5000"/>
                  </a:schemeClr>
                </a:solidFill>
                <a:sym typeface="+mn-ea"/>
              </a:rPr>
              <a:t> sent by each router to network	</a:t>
            </a:r>
          </a:p>
          <a:p>
            <a:pPr marL="106680" indent="0">
              <a:buFont typeface="Wingdings" panose="05000000000000000000" pitchFamily="2" charset="2"/>
              <a:buNone/>
            </a:pPr>
            <a:r>
              <a:rPr lang="en-US" altLang="zh-CN" sz="2200" dirty="0">
                <a:solidFill>
                  <a:schemeClr val="tx1">
                    <a:lumMod val="95000"/>
                    <a:lumOff val="5000"/>
                  </a:schemeClr>
                </a:solidFill>
                <a:sym typeface="+mn-ea"/>
              </a:rPr>
              <a:t>      </a:t>
            </a:r>
            <a:r>
              <a:rPr lang="en-US" altLang="zh-CN" sz="2200" i="1" dirty="0">
                <a:solidFill>
                  <a:schemeClr val="tx1">
                    <a:lumMod val="95000"/>
                    <a:lumOff val="5000"/>
                  </a:schemeClr>
                </a:solidFill>
                <a:sym typeface="+mn-ea"/>
              </a:rPr>
              <a:t>"content_num": 100,</a:t>
            </a:r>
            <a:r>
              <a:rPr lang="en-US" altLang="zh-CN" sz="2200" dirty="0">
                <a:solidFill>
                  <a:schemeClr val="tx1">
                    <a:lumMod val="95000"/>
                    <a:lumOff val="5000"/>
                  </a:schemeClr>
                </a:solidFill>
                <a:sym typeface="+mn-ea"/>
              </a:rPr>
              <a:t> 	# number of content published by each producer</a:t>
            </a:r>
          </a:p>
          <a:p>
            <a:pPr marL="106680" indent="0">
              <a:buFont typeface="Wingdings" panose="05000000000000000000" pitchFamily="2" charset="2"/>
              <a:buNone/>
            </a:pPr>
            <a:r>
              <a:rPr lang="en-US" altLang="zh-CN" sz="2200" dirty="0">
                <a:solidFill>
                  <a:schemeClr val="tx1">
                    <a:lumMod val="95000"/>
                    <a:lumOff val="5000"/>
                  </a:schemeClr>
                </a:solidFill>
                <a:sym typeface="+mn-ea"/>
              </a:rPr>
              <a:t>      </a:t>
            </a:r>
            <a:r>
              <a:rPr lang="en-US" altLang="zh-CN" sz="2200" i="1" dirty="0">
                <a:solidFill>
                  <a:schemeClr val="tx1">
                    <a:lumMod val="95000"/>
                    <a:lumOff val="5000"/>
                  </a:schemeClr>
                </a:solidFill>
                <a:sym typeface="+mn-ea"/>
              </a:rPr>
              <a:t>"run_time": 100, </a:t>
            </a:r>
            <a:r>
              <a:rPr lang="en-US" altLang="zh-CN" sz="2200" dirty="0">
                <a:solidFill>
                  <a:schemeClr val="tx1">
                    <a:lumMod val="95000"/>
                    <a:lumOff val="5000"/>
                  </a:schemeClr>
                </a:solidFill>
                <a:sym typeface="+mn-ea"/>
              </a:rPr>
              <a:t>		# Simulator running time</a:t>
            </a:r>
          </a:p>
          <a:p>
            <a:pPr marL="106680" indent="0">
              <a:buFont typeface="Wingdings" panose="05000000000000000000" pitchFamily="2" charset="2"/>
              <a:buNone/>
            </a:pPr>
            <a:r>
              <a:rPr lang="en-US" altLang="zh-CN" sz="2200" dirty="0">
                <a:solidFill>
                  <a:schemeClr val="tx1">
                    <a:lumMod val="95000"/>
                    <a:lumOff val="5000"/>
                  </a:schemeClr>
                </a:solidFill>
                <a:sym typeface="+mn-ea"/>
              </a:rPr>
              <a:t>      </a:t>
            </a:r>
            <a:r>
              <a:rPr lang="en-US" altLang="zh-CN" sz="2200" i="1" dirty="0">
                <a:solidFill>
                  <a:schemeClr val="tx1">
                    <a:lumMod val="95000"/>
                    <a:lumOff val="5000"/>
                  </a:schemeClr>
                </a:solidFill>
                <a:sym typeface="+mn-ea"/>
              </a:rPr>
              <a:t>"queue_size": 10, </a:t>
            </a:r>
            <a:r>
              <a:rPr lang="en-US" altLang="zh-CN" sz="2200" dirty="0">
                <a:solidFill>
                  <a:schemeClr val="tx1">
                    <a:lumMod val="95000"/>
                    <a:lumOff val="5000"/>
                  </a:schemeClr>
                </a:solidFill>
                <a:sym typeface="+mn-ea"/>
              </a:rPr>
              <a:t>		# number of packet stored in the queue</a:t>
            </a:r>
          </a:p>
          <a:p>
            <a:pPr marL="106680" indent="0">
              <a:buFont typeface="Wingdings" panose="05000000000000000000" pitchFamily="2" charset="2"/>
              <a:buNone/>
            </a:pPr>
            <a:r>
              <a:rPr lang="en-US" altLang="zh-CN" sz="2200" dirty="0">
                <a:solidFill>
                  <a:schemeClr val="tx1">
                    <a:lumMod val="95000"/>
                    <a:lumOff val="5000"/>
                  </a:schemeClr>
                </a:solidFill>
                <a:sym typeface="+mn-ea"/>
              </a:rPr>
              <a:t>      </a:t>
            </a:r>
            <a:r>
              <a:rPr lang="en-US" altLang="zh-CN" sz="2200" i="1" dirty="0">
                <a:solidFill>
                  <a:schemeClr val="tx1">
                    <a:lumMod val="95000"/>
                    <a:lumOff val="5000"/>
                  </a:schemeClr>
                </a:solidFill>
                <a:sym typeface="+mn-ea"/>
              </a:rPr>
              <a:t>"cache_size": 10, </a:t>
            </a:r>
            <a:r>
              <a:rPr lang="en-US" altLang="zh-CN" sz="2200" dirty="0">
                <a:solidFill>
                  <a:schemeClr val="tx1">
                    <a:lumMod val="95000"/>
                    <a:lumOff val="5000"/>
                  </a:schemeClr>
                </a:solidFill>
                <a:sym typeface="+mn-ea"/>
              </a:rPr>
              <a:t>		# number of content data stored in cs</a:t>
            </a:r>
          </a:p>
          <a:p>
            <a:pPr marL="106680" indent="0">
              <a:buFont typeface="Wingdings" panose="05000000000000000000" pitchFamily="2" charset="2"/>
              <a:buNone/>
            </a:pPr>
            <a:r>
              <a:rPr lang="en-US" altLang="zh-CN" sz="2200" dirty="0">
                <a:solidFill>
                  <a:schemeClr val="tx1">
                    <a:lumMod val="95000"/>
                    <a:lumOff val="5000"/>
                  </a:schemeClr>
                </a:solidFill>
                <a:sym typeface="+mn-ea"/>
              </a:rPr>
              <a:t>      </a:t>
            </a:r>
            <a:r>
              <a:rPr lang="en-US" altLang="zh-CN" sz="2200" i="1" dirty="0">
                <a:solidFill>
                  <a:schemeClr val="tx1">
                    <a:lumMod val="95000"/>
                    <a:lumOff val="5000"/>
                  </a:schemeClr>
                </a:solidFill>
                <a:sym typeface="+mn-ea"/>
              </a:rPr>
              <a:t>"FIB_size": 50</a:t>
            </a:r>
            <a:r>
              <a:rPr lang="en-US" altLang="zh-CN" sz="2200" dirty="0">
                <a:solidFill>
                  <a:schemeClr val="tx1">
                    <a:lumMod val="95000"/>
                    <a:lumOff val="5000"/>
                  </a:schemeClr>
                </a:solidFill>
                <a:sym typeface="+mn-ea"/>
              </a:rPr>
              <a:t>		# number of entry stored in the fib</a:t>
            </a:r>
          </a:p>
          <a:p>
            <a:pPr marL="106680" indent="0">
              <a:buFont typeface="Wingdings" panose="05000000000000000000" pitchFamily="2" charset="2"/>
              <a:buNone/>
            </a:pPr>
            <a:r>
              <a:rPr lang="en-US" altLang="zh-CN" sz="2200" dirty="0">
                <a:solidFill>
                  <a:schemeClr val="tx1">
                    <a:lumMod val="95000"/>
                    <a:lumOff val="5000"/>
                  </a:schemeClr>
                </a:solidFill>
                <a:sym typeface="+mn-ea"/>
              </a:rPr>
              <a:t>    </a:t>
            </a:r>
            <a:r>
              <a:rPr lang="en-US" altLang="zh-CN" sz="2200" i="1" dirty="0">
                <a:solidFill>
                  <a:schemeClr val="tx1">
                    <a:lumMod val="95000"/>
                    <a:lumOff val="5000"/>
                  </a:schemeClr>
                </a:solidFill>
                <a:sym typeface="+mn-ea"/>
              </a:rPr>
              <a:t> }</a:t>
            </a:r>
            <a:endParaRPr lang="en-US" altLang="zh-CN" sz="2200" dirty="0">
              <a:solidFill>
                <a:schemeClr val="tx1">
                  <a:lumMod val="95000"/>
                  <a:lumOff val="5000"/>
                </a:schemeClr>
              </a:solidFill>
              <a:sym typeface="+mn-ea"/>
            </a:endParaRPr>
          </a:p>
          <a:p>
            <a:pPr marL="106680" indent="0">
              <a:buFont typeface="Wingdings" panose="05000000000000000000" pitchFamily="2" charset="2"/>
              <a:buNone/>
            </a:pPr>
            <a:r>
              <a:rPr lang="zh-CN" altLang="en-US" sz="2200" b="1" dirty="0">
                <a:solidFill>
                  <a:schemeClr val="tx1">
                    <a:lumMod val="95000"/>
                    <a:lumOff val="5000"/>
                  </a:schemeClr>
                </a:solidFill>
                <a:sym typeface="+mn-ea"/>
              </a:rPr>
              <a:t>Tip:</a:t>
            </a:r>
            <a:r>
              <a:rPr lang="zh-CN" altLang="en-US" sz="2200" dirty="0">
                <a:solidFill>
                  <a:schemeClr val="tx1">
                    <a:lumMod val="95000"/>
                    <a:lumOff val="5000"/>
                  </a:schemeClr>
                </a:solidFill>
                <a:sym typeface="+mn-ea"/>
              </a:rPr>
              <a:t> </a:t>
            </a:r>
          </a:p>
          <a:p>
            <a:pPr marL="106680" indent="0">
              <a:buFont typeface="Wingdings" panose="05000000000000000000" pitchFamily="2" charset="2"/>
              <a:buNone/>
            </a:pPr>
            <a:r>
              <a:rPr lang="zh-CN" altLang="en-US" sz="2200" dirty="0">
                <a:solidFill>
                  <a:schemeClr val="tx1">
                    <a:lumMod val="95000"/>
                    <a:lumOff val="5000"/>
                  </a:schemeClr>
                </a:solidFill>
                <a:sym typeface="+mn-ea"/>
              </a:rPr>
              <a:t>      In </a:t>
            </a:r>
            <a:r>
              <a:rPr lang="en-US" altLang="zh-CN" sz="2200" dirty="0">
                <a:solidFill>
                  <a:schemeClr val="tx1">
                    <a:lumMod val="95000"/>
                    <a:lumOff val="5000"/>
                  </a:schemeClr>
                </a:solidFill>
                <a:sym typeface="+mn-ea"/>
              </a:rPr>
              <a:t>project</a:t>
            </a:r>
            <a:r>
              <a:rPr lang="zh-CN" altLang="en-US" sz="2200" dirty="0">
                <a:solidFill>
                  <a:schemeClr val="tx1">
                    <a:lumMod val="95000"/>
                    <a:lumOff val="5000"/>
                  </a:schemeClr>
                </a:solidFill>
                <a:sym typeface="+mn-ea"/>
              </a:rPr>
              <a:t> 2, when the queue is </a:t>
            </a:r>
            <a:r>
              <a:rPr lang="zh-CN" altLang="en-US" sz="2200" b="1" dirty="0">
                <a:solidFill>
                  <a:schemeClr val="tx1">
                    <a:lumMod val="95000"/>
                    <a:lumOff val="5000"/>
                  </a:schemeClr>
                </a:solidFill>
                <a:sym typeface="+mn-ea"/>
              </a:rPr>
              <a:t>full</a:t>
            </a:r>
            <a:r>
              <a:rPr lang="zh-CN" altLang="en-US" sz="2200" dirty="0">
                <a:solidFill>
                  <a:schemeClr val="tx1">
                    <a:lumMod val="95000"/>
                    <a:lumOff val="5000"/>
                  </a:schemeClr>
                </a:solidFill>
                <a:sym typeface="+mn-ea"/>
              </a:rPr>
              <a:t>, the newly received packet is </a:t>
            </a:r>
            <a:r>
              <a:rPr lang="zh-CN" altLang="en-US" sz="2200" b="1" dirty="0">
                <a:solidFill>
                  <a:schemeClr val="tx1">
                    <a:lumMod val="95000"/>
                    <a:lumOff val="5000"/>
                  </a:schemeClr>
                </a:solidFill>
                <a:sym typeface="+mn-ea"/>
              </a:rPr>
              <a:t>d</a:t>
            </a:r>
            <a:r>
              <a:rPr lang="en-US" altLang="zh-CN" sz="2200" b="1" dirty="0">
                <a:solidFill>
                  <a:schemeClr val="tx1">
                    <a:lumMod val="95000"/>
                    <a:lumOff val="5000"/>
                  </a:schemeClr>
                </a:solidFill>
                <a:sym typeface="+mn-ea"/>
              </a:rPr>
              <a:t>rop</a:t>
            </a:r>
            <a:r>
              <a:rPr lang="zh-CN" altLang="en-US" sz="2200" b="1" dirty="0">
                <a:solidFill>
                  <a:schemeClr val="tx1">
                    <a:lumMod val="95000"/>
                    <a:lumOff val="5000"/>
                  </a:schemeClr>
                </a:solidFill>
                <a:sym typeface="+mn-ea"/>
              </a:rPr>
              <a:t>ed</a:t>
            </a:r>
            <a:r>
              <a:rPr lang="zh-CN" altLang="en-US" sz="2200" dirty="0">
                <a:solidFill>
                  <a:schemeClr val="tx1">
                    <a:lumMod val="95000"/>
                    <a:lumOff val="5000"/>
                  </a:schemeClr>
                </a:solidFill>
                <a:sym typeface="+mn-ea"/>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b="1">
                <a:sym typeface="+mn-ea"/>
              </a:rPr>
              <a:t>7. Test</a:t>
            </a:r>
            <a:r>
              <a:rPr lang="en-US" altLang="zh-CN" b="1">
                <a:sym typeface="+mn-ea"/>
              </a:rPr>
              <a:t>  data</a:t>
            </a:r>
            <a:br>
              <a:rPr lang="en-US" altLang="zh-CN" b="1">
                <a:sym typeface="+mn-ea"/>
              </a:rPr>
            </a:b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35000" y="1049020"/>
            <a:ext cx="9422765" cy="5748020"/>
          </a:xfrm>
        </p:spPr>
        <p:txBody>
          <a:bodyPr/>
          <a:lstStyle/>
          <a:p>
            <a:pPr>
              <a:buFont typeface="Wingdings" panose="05000000000000000000" pitchFamily="2" charset="2"/>
              <a:buChar char="l"/>
            </a:pPr>
            <a:r>
              <a:rPr lang="zh-CN" altLang="en-US" sz="2200" b="1"/>
              <a:t>producer_contents</a:t>
            </a:r>
            <a:endParaRPr lang="zh-CN" altLang="en-US" sz="2200"/>
          </a:p>
          <a:p>
            <a:pPr marL="106680" indent="0">
              <a:buFont typeface="Wingdings" panose="05000000000000000000" pitchFamily="2" charset="2"/>
              <a:buNone/>
            </a:pPr>
            <a:r>
              <a:rPr lang="en-US" altLang="zh-CN" sz="2200" dirty="0">
                <a:solidFill>
                  <a:schemeClr val="tx1">
                    <a:lumMod val="95000"/>
                    <a:lumOff val="5000"/>
                  </a:schemeClr>
                </a:solidFill>
                <a:sym typeface="+mn-ea"/>
              </a:rPr>
              <a:t>    12 note *100 </a:t>
            </a:r>
            <a:r>
              <a:rPr lang="zh-CN" altLang="en-US" sz="2200">
                <a:sym typeface="+mn-ea"/>
              </a:rPr>
              <a:t>content </a:t>
            </a:r>
            <a:r>
              <a:rPr lang="en-US" altLang="zh-CN" sz="2200" dirty="0">
                <a:solidFill>
                  <a:schemeClr val="tx1">
                    <a:lumMod val="95000"/>
                    <a:lumOff val="5000"/>
                  </a:schemeClr>
                </a:solidFill>
                <a:sym typeface="+mn-ea"/>
              </a:rPr>
              <a:t>=1200 total</a:t>
            </a:r>
          </a:p>
          <a:p>
            <a:pPr>
              <a:buFont typeface="Wingdings" panose="05000000000000000000" pitchFamily="2" charset="2"/>
              <a:buChar char="l"/>
            </a:pPr>
            <a:r>
              <a:rPr lang="en-US" altLang="zh-CN" sz="2200" dirty="0">
                <a:solidFill>
                  <a:schemeClr val="tx1">
                    <a:lumMod val="95000"/>
                    <a:lumOff val="5000"/>
                  </a:schemeClr>
                </a:solidFill>
                <a:sym typeface="+mn-ea"/>
              </a:rPr>
              <a:t>json=</a:t>
            </a:r>
            <a:r>
              <a:rPr lang="zh-CN" altLang="en-US" sz="2200" i="1" dirty="0">
                <a:solidFill>
                  <a:schemeClr val="tx1">
                    <a:lumMod val="95000"/>
                    <a:lumOff val="5000"/>
                  </a:schemeClr>
                </a:solidFill>
                <a:sym typeface="+mn-ea"/>
              </a:rPr>
              <a:t>{</a:t>
            </a:r>
          </a:p>
          <a:p>
            <a:pPr marL="106680" indent="0">
              <a:buFont typeface="Wingdings" panose="05000000000000000000" pitchFamily="2" charset="2"/>
              <a:buNone/>
            </a:pPr>
            <a:r>
              <a:rPr lang="zh-CN" altLang="en-US" sz="2200" i="1" dirty="0">
                <a:solidFill>
                  <a:schemeClr val="tx1">
                    <a:lumMod val="95000"/>
                    <a:lumOff val="5000"/>
                  </a:schemeClr>
                </a:solidFill>
                <a:sym typeface="+mn-ea"/>
              </a:rPr>
              <a:t>      "r0": ["r0/0", "r0/1", "r0/2"</a:t>
            </a:r>
            <a:r>
              <a:rPr lang="en-US" altLang="zh-CN" sz="2200" i="1" dirty="0">
                <a:solidFill>
                  <a:schemeClr val="tx1">
                    <a:lumMod val="95000"/>
                    <a:lumOff val="5000"/>
                  </a:schemeClr>
                </a:solidFill>
                <a:sym typeface="+mn-ea"/>
              </a:rPr>
              <a:t>, ...</a:t>
            </a:r>
            <a:r>
              <a:rPr lang="zh-CN" altLang="en-US" sz="2200" i="1" dirty="0">
                <a:solidFill>
                  <a:schemeClr val="tx1">
                    <a:lumMod val="95000"/>
                    <a:lumOff val="5000"/>
                  </a:schemeClr>
                </a:solidFill>
                <a:sym typeface="+mn-ea"/>
              </a:rPr>
              <a:t>, "r0/</a:t>
            </a:r>
            <a:r>
              <a:rPr lang="en-US" altLang="zh-CN" sz="2200" i="1" dirty="0">
                <a:solidFill>
                  <a:schemeClr val="tx1">
                    <a:lumMod val="95000"/>
                    <a:lumOff val="5000"/>
                  </a:schemeClr>
                </a:solidFill>
                <a:sym typeface="+mn-ea"/>
              </a:rPr>
              <a:t>98</a:t>
            </a:r>
            <a:r>
              <a:rPr lang="zh-CN" altLang="en-US" sz="2200" i="1" dirty="0">
                <a:solidFill>
                  <a:schemeClr val="tx1">
                    <a:lumMod val="95000"/>
                    <a:lumOff val="5000"/>
                  </a:schemeClr>
                </a:solidFill>
                <a:sym typeface="+mn-ea"/>
              </a:rPr>
              <a:t>", "r0/</a:t>
            </a:r>
            <a:r>
              <a:rPr lang="en-US" altLang="zh-CN" sz="2200" i="1" dirty="0">
                <a:solidFill>
                  <a:schemeClr val="tx1">
                    <a:lumMod val="95000"/>
                    <a:lumOff val="5000"/>
                  </a:schemeClr>
                </a:solidFill>
                <a:sym typeface="+mn-ea"/>
              </a:rPr>
              <a:t>99</a:t>
            </a:r>
            <a:r>
              <a:rPr lang="zh-CN" altLang="en-US" sz="2200" i="1" dirty="0">
                <a:solidFill>
                  <a:schemeClr val="tx1">
                    <a:lumMod val="95000"/>
                    <a:lumOff val="5000"/>
                  </a:schemeClr>
                </a:solidFill>
                <a:sym typeface="+mn-ea"/>
              </a:rPr>
              <a:t>"], </a:t>
            </a:r>
          </a:p>
          <a:p>
            <a:pPr marL="106680" indent="0">
              <a:buFont typeface="Wingdings" panose="05000000000000000000" pitchFamily="2" charset="2"/>
              <a:buNone/>
            </a:pPr>
            <a:r>
              <a:rPr lang="zh-CN" altLang="en-US" sz="2200" i="1" dirty="0">
                <a:solidFill>
                  <a:schemeClr val="tx1">
                    <a:lumMod val="95000"/>
                    <a:lumOff val="5000"/>
                  </a:schemeClr>
                </a:solidFill>
                <a:sym typeface="+mn-ea"/>
              </a:rPr>
              <a:t>      "r1": ["r1/0", "r1/1", "r1/2"</a:t>
            </a:r>
            <a:r>
              <a:rPr lang="en-US" altLang="zh-CN" sz="2200" i="1" dirty="0">
                <a:solidFill>
                  <a:schemeClr val="tx1">
                    <a:lumMod val="95000"/>
                    <a:lumOff val="5000"/>
                  </a:schemeClr>
                </a:solidFill>
                <a:sym typeface="+mn-ea"/>
              </a:rPr>
              <a:t>, ...</a:t>
            </a:r>
            <a:r>
              <a:rPr lang="zh-CN" altLang="en-US" sz="2200" i="1" dirty="0">
                <a:solidFill>
                  <a:schemeClr val="tx1">
                    <a:lumMod val="95000"/>
                    <a:lumOff val="5000"/>
                  </a:schemeClr>
                </a:solidFill>
                <a:sym typeface="+mn-ea"/>
              </a:rPr>
              <a:t>, "r</a:t>
            </a:r>
            <a:r>
              <a:rPr lang="en-US" altLang="zh-CN" sz="2200" i="1" dirty="0">
                <a:solidFill>
                  <a:schemeClr val="tx1">
                    <a:lumMod val="95000"/>
                    <a:lumOff val="5000"/>
                  </a:schemeClr>
                </a:solidFill>
                <a:sym typeface="+mn-ea"/>
              </a:rPr>
              <a:t>1</a:t>
            </a:r>
            <a:r>
              <a:rPr lang="zh-CN" altLang="en-US" sz="2200" i="1" dirty="0">
                <a:solidFill>
                  <a:schemeClr val="tx1">
                    <a:lumMod val="95000"/>
                    <a:lumOff val="5000"/>
                  </a:schemeClr>
                </a:solidFill>
                <a:sym typeface="+mn-ea"/>
              </a:rPr>
              <a:t>/</a:t>
            </a:r>
            <a:r>
              <a:rPr lang="en-US" altLang="zh-CN" sz="2200" i="1" dirty="0">
                <a:solidFill>
                  <a:schemeClr val="tx1">
                    <a:lumMod val="95000"/>
                    <a:lumOff val="5000"/>
                  </a:schemeClr>
                </a:solidFill>
                <a:sym typeface="+mn-ea"/>
              </a:rPr>
              <a:t>98</a:t>
            </a:r>
            <a:r>
              <a:rPr lang="zh-CN" altLang="en-US" sz="2200" i="1" dirty="0">
                <a:solidFill>
                  <a:schemeClr val="tx1">
                    <a:lumMod val="95000"/>
                    <a:lumOff val="5000"/>
                  </a:schemeClr>
                </a:solidFill>
                <a:sym typeface="+mn-ea"/>
              </a:rPr>
              <a:t>", "r</a:t>
            </a:r>
            <a:r>
              <a:rPr lang="en-US" altLang="zh-CN" sz="2200" i="1" dirty="0">
                <a:solidFill>
                  <a:schemeClr val="tx1">
                    <a:lumMod val="95000"/>
                    <a:lumOff val="5000"/>
                  </a:schemeClr>
                </a:solidFill>
                <a:sym typeface="+mn-ea"/>
              </a:rPr>
              <a:t>1</a:t>
            </a:r>
            <a:r>
              <a:rPr lang="zh-CN" altLang="en-US" sz="2200" i="1" dirty="0">
                <a:solidFill>
                  <a:schemeClr val="tx1">
                    <a:lumMod val="95000"/>
                    <a:lumOff val="5000"/>
                  </a:schemeClr>
                </a:solidFill>
                <a:sym typeface="+mn-ea"/>
              </a:rPr>
              <a:t>/</a:t>
            </a:r>
            <a:r>
              <a:rPr lang="en-US" altLang="zh-CN" sz="2200" i="1" dirty="0">
                <a:solidFill>
                  <a:schemeClr val="tx1">
                    <a:lumMod val="95000"/>
                    <a:lumOff val="5000"/>
                  </a:schemeClr>
                </a:solidFill>
                <a:sym typeface="+mn-ea"/>
              </a:rPr>
              <a:t>99</a:t>
            </a:r>
            <a:r>
              <a:rPr lang="zh-CN" altLang="en-US" sz="2200" i="1" dirty="0">
                <a:solidFill>
                  <a:schemeClr val="tx1">
                    <a:lumMod val="95000"/>
                    <a:lumOff val="5000"/>
                  </a:schemeClr>
                </a:solidFill>
                <a:sym typeface="+mn-ea"/>
              </a:rPr>
              <a:t>"], </a:t>
            </a:r>
          </a:p>
          <a:p>
            <a:pPr marL="106680" indent="0">
              <a:buFont typeface="Wingdings" panose="05000000000000000000" pitchFamily="2" charset="2"/>
              <a:buNone/>
            </a:pPr>
            <a:r>
              <a:rPr lang="zh-CN" altLang="en-US" sz="2200" i="1" dirty="0">
                <a:solidFill>
                  <a:schemeClr val="tx1">
                    <a:lumMod val="95000"/>
                    <a:lumOff val="5000"/>
                  </a:schemeClr>
                </a:solidFill>
                <a:sym typeface="+mn-ea"/>
              </a:rPr>
              <a:t>      "r2": ["r2/0", "r2/1", "r2/2"</a:t>
            </a:r>
            <a:r>
              <a:rPr lang="en-US" altLang="zh-CN" sz="2200" i="1" dirty="0">
                <a:solidFill>
                  <a:schemeClr val="tx1">
                    <a:lumMod val="95000"/>
                    <a:lumOff val="5000"/>
                  </a:schemeClr>
                </a:solidFill>
                <a:sym typeface="+mn-ea"/>
              </a:rPr>
              <a:t>, ...</a:t>
            </a:r>
            <a:r>
              <a:rPr lang="zh-CN" altLang="en-US" sz="2200" i="1" dirty="0">
                <a:solidFill>
                  <a:schemeClr val="tx1">
                    <a:lumMod val="95000"/>
                    <a:lumOff val="5000"/>
                  </a:schemeClr>
                </a:solidFill>
                <a:sym typeface="+mn-ea"/>
              </a:rPr>
              <a:t>, "r</a:t>
            </a:r>
            <a:r>
              <a:rPr lang="en-US" altLang="zh-CN" sz="2200" i="1" dirty="0">
                <a:solidFill>
                  <a:schemeClr val="tx1">
                    <a:lumMod val="95000"/>
                    <a:lumOff val="5000"/>
                  </a:schemeClr>
                </a:solidFill>
                <a:sym typeface="+mn-ea"/>
              </a:rPr>
              <a:t>2</a:t>
            </a:r>
            <a:r>
              <a:rPr lang="zh-CN" altLang="en-US" sz="2200" i="1" dirty="0">
                <a:solidFill>
                  <a:schemeClr val="tx1">
                    <a:lumMod val="95000"/>
                    <a:lumOff val="5000"/>
                  </a:schemeClr>
                </a:solidFill>
                <a:sym typeface="+mn-ea"/>
              </a:rPr>
              <a:t>/</a:t>
            </a:r>
            <a:r>
              <a:rPr lang="en-US" altLang="zh-CN" sz="2200" i="1" dirty="0">
                <a:solidFill>
                  <a:schemeClr val="tx1">
                    <a:lumMod val="95000"/>
                    <a:lumOff val="5000"/>
                  </a:schemeClr>
                </a:solidFill>
                <a:sym typeface="+mn-ea"/>
              </a:rPr>
              <a:t>98</a:t>
            </a:r>
            <a:r>
              <a:rPr lang="zh-CN" altLang="en-US" sz="2200" i="1" dirty="0">
                <a:solidFill>
                  <a:schemeClr val="tx1">
                    <a:lumMod val="95000"/>
                    <a:lumOff val="5000"/>
                  </a:schemeClr>
                </a:solidFill>
                <a:sym typeface="+mn-ea"/>
              </a:rPr>
              <a:t>", "r</a:t>
            </a:r>
            <a:r>
              <a:rPr lang="en-US" altLang="zh-CN" sz="2200" i="1" dirty="0">
                <a:solidFill>
                  <a:schemeClr val="tx1">
                    <a:lumMod val="95000"/>
                    <a:lumOff val="5000"/>
                  </a:schemeClr>
                </a:solidFill>
                <a:sym typeface="+mn-ea"/>
              </a:rPr>
              <a:t>2</a:t>
            </a:r>
            <a:r>
              <a:rPr lang="zh-CN" altLang="en-US" sz="2200" i="1" dirty="0">
                <a:solidFill>
                  <a:schemeClr val="tx1">
                    <a:lumMod val="95000"/>
                    <a:lumOff val="5000"/>
                  </a:schemeClr>
                </a:solidFill>
                <a:sym typeface="+mn-ea"/>
              </a:rPr>
              <a:t>/</a:t>
            </a:r>
            <a:r>
              <a:rPr lang="en-US" altLang="zh-CN" sz="2200" i="1" dirty="0">
                <a:solidFill>
                  <a:schemeClr val="tx1">
                    <a:lumMod val="95000"/>
                    <a:lumOff val="5000"/>
                  </a:schemeClr>
                </a:solidFill>
                <a:sym typeface="+mn-ea"/>
              </a:rPr>
              <a:t>99</a:t>
            </a:r>
            <a:r>
              <a:rPr lang="zh-CN" altLang="en-US" sz="2200" i="1" dirty="0">
                <a:solidFill>
                  <a:schemeClr val="tx1">
                    <a:lumMod val="95000"/>
                    <a:lumOff val="5000"/>
                  </a:schemeClr>
                </a:solidFill>
                <a:sym typeface="+mn-ea"/>
              </a:rPr>
              <a:t>"], </a:t>
            </a:r>
          </a:p>
          <a:p>
            <a:pPr marL="106680" indent="0">
              <a:buFont typeface="Wingdings" panose="05000000000000000000" pitchFamily="2" charset="2"/>
              <a:buNone/>
            </a:pPr>
            <a:r>
              <a:rPr lang="zh-CN" altLang="en-US" sz="2200" i="1" dirty="0">
                <a:solidFill>
                  <a:schemeClr val="tx1">
                    <a:lumMod val="95000"/>
                    <a:lumOff val="5000"/>
                  </a:schemeClr>
                </a:solidFill>
                <a:sym typeface="+mn-ea"/>
              </a:rPr>
              <a:t>      </a:t>
            </a:r>
            <a:r>
              <a:rPr lang="en-US" altLang="zh-CN" sz="2200" i="1" dirty="0">
                <a:solidFill>
                  <a:schemeClr val="tx1">
                    <a:lumMod val="95000"/>
                    <a:lumOff val="5000"/>
                  </a:schemeClr>
                </a:solidFill>
                <a:sym typeface="+mn-ea"/>
              </a:rPr>
              <a:t>...</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i="1" dirty="0">
                <a:solidFill>
                  <a:schemeClr val="tx1">
                    <a:lumMod val="95000"/>
                    <a:lumOff val="5000"/>
                  </a:schemeClr>
                </a:solidFill>
                <a:sym typeface="+mn-ea"/>
              </a:rPr>
              <a:t>      "r11": ["r11/0", "r11/1", "r11/2"</a:t>
            </a:r>
            <a:r>
              <a:rPr lang="en-US" altLang="zh-CN" sz="2200" i="1" dirty="0">
                <a:solidFill>
                  <a:schemeClr val="tx1">
                    <a:lumMod val="95000"/>
                    <a:lumOff val="5000"/>
                  </a:schemeClr>
                </a:solidFill>
                <a:sym typeface="+mn-ea"/>
              </a:rPr>
              <a:t>, ...</a:t>
            </a:r>
            <a:r>
              <a:rPr lang="zh-CN" altLang="en-US" sz="2200" i="1" dirty="0">
                <a:solidFill>
                  <a:schemeClr val="tx1">
                    <a:lumMod val="95000"/>
                    <a:lumOff val="5000"/>
                  </a:schemeClr>
                </a:solidFill>
                <a:sym typeface="+mn-ea"/>
              </a:rPr>
              <a:t>, "r</a:t>
            </a:r>
            <a:r>
              <a:rPr lang="en-US" altLang="zh-CN" sz="2200" i="1" dirty="0">
                <a:solidFill>
                  <a:schemeClr val="tx1">
                    <a:lumMod val="95000"/>
                    <a:lumOff val="5000"/>
                  </a:schemeClr>
                </a:solidFill>
                <a:sym typeface="+mn-ea"/>
              </a:rPr>
              <a:t>11</a:t>
            </a:r>
            <a:r>
              <a:rPr lang="zh-CN" altLang="en-US" sz="2200" i="1" dirty="0">
                <a:solidFill>
                  <a:schemeClr val="tx1">
                    <a:lumMod val="95000"/>
                    <a:lumOff val="5000"/>
                  </a:schemeClr>
                </a:solidFill>
                <a:sym typeface="+mn-ea"/>
              </a:rPr>
              <a:t>/</a:t>
            </a:r>
            <a:r>
              <a:rPr lang="en-US" altLang="zh-CN" sz="2200" i="1" dirty="0">
                <a:solidFill>
                  <a:schemeClr val="tx1">
                    <a:lumMod val="95000"/>
                    <a:lumOff val="5000"/>
                  </a:schemeClr>
                </a:solidFill>
                <a:sym typeface="+mn-ea"/>
              </a:rPr>
              <a:t>98</a:t>
            </a:r>
            <a:r>
              <a:rPr lang="zh-CN" altLang="en-US" sz="2200" i="1" dirty="0">
                <a:solidFill>
                  <a:schemeClr val="tx1">
                    <a:lumMod val="95000"/>
                    <a:lumOff val="5000"/>
                  </a:schemeClr>
                </a:solidFill>
                <a:sym typeface="+mn-ea"/>
              </a:rPr>
              <a:t>", "r</a:t>
            </a:r>
            <a:r>
              <a:rPr lang="en-US" altLang="zh-CN" sz="2200" i="1" dirty="0">
                <a:solidFill>
                  <a:schemeClr val="tx1">
                    <a:lumMod val="95000"/>
                    <a:lumOff val="5000"/>
                  </a:schemeClr>
                </a:solidFill>
                <a:sym typeface="+mn-ea"/>
              </a:rPr>
              <a:t>11</a:t>
            </a:r>
            <a:r>
              <a:rPr lang="zh-CN" altLang="en-US" sz="2200" i="1" dirty="0">
                <a:solidFill>
                  <a:schemeClr val="tx1">
                    <a:lumMod val="95000"/>
                    <a:lumOff val="5000"/>
                  </a:schemeClr>
                </a:solidFill>
                <a:sym typeface="+mn-ea"/>
              </a:rPr>
              <a:t>/</a:t>
            </a:r>
            <a:r>
              <a:rPr lang="en-US" altLang="zh-CN" sz="2200" i="1" dirty="0">
                <a:solidFill>
                  <a:schemeClr val="tx1">
                    <a:lumMod val="95000"/>
                    <a:lumOff val="5000"/>
                  </a:schemeClr>
                </a:solidFill>
                <a:sym typeface="+mn-ea"/>
              </a:rPr>
              <a:t>99</a:t>
            </a:r>
            <a:r>
              <a:rPr lang="zh-CN" altLang="en-US" sz="2200" i="1" dirty="0">
                <a:solidFill>
                  <a:schemeClr val="tx1">
                    <a:lumMod val="95000"/>
                    <a:lumOff val="5000"/>
                  </a:schemeClr>
                </a:solidFill>
                <a:sym typeface="+mn-ea"/>
              </a:rPr>
              <a:t>"]</a:t>
            </a:r>
          </a:p>
          <a:p>
            <a:pPr marL="106680" indent="0">
              <a:buFont typeface="Wingdings" panose="05000000000000000000" pitchFamily="2" charset="2"/>
              <a:buNone/>
            </a:pPr>
            <a:r>
              <a:rPr lang="zh-CN" altLang="en-US" sz="2200" i="1" dirty="0">
                <a:solidFill>
                  <a:schemeClr val="tx1">
                    <a:lumMod val="95000"/>
                    <a:lumOff val="5000"/>
                  </a:schemeClr>
                </a:solidFill>
                <a:sym typeface="+mn-ea"/>
              </a:rPr>
              <a:t>     }</a:t>
            </a:r>
          </a:p>
          <a:p>
            <a:pPr marL="106680" indent="0">
              <a:buFont typeface="Wingdings" panose="05000000000000000000" pitchFamily="2" charset="2"/>
              <a:buNone/>
            </a:pPr>
            <a:r>
              <a:rPr lang="zh-CN" altLang="en-US" sz="2200" b="1" dirty="0">
                <a:solidFill>
                  <a:schemeClr val="tx1">
                    <a:lumMod val="95000"/>
                    <a:lumOff val="5000"/>
                  </a:schemeClr>
                </a:solidFill>
                <a:sym typeface="+mn-ea"/>
              </a:rPr>
              <a:t>Tip: </a:t>
            </a:r>
          </a:p>
          <a:p>
            <a:pPr marL="106680" indent="0">
              <a:buFont typeface="Wingdings" panose="05000000000000000000" pitchFamily="2" charset="2"/>
              <a:buNone/>
            </a:pPr>
            <a:r>
              <a:rPr lang="zh-CN" altLang="en-US" sz="2200" dirty="0">
                <a:solidFill>
                  <a:schemeClr val="tx1">
                    <a:lumMod val="95000"/>
                    <a:lumOff val="5000"/>
                  </a:schemeClr>
                </a:solidFill>
                <a:sym typeface="+mn-ea"/>
              </a:rPr>
              <a:t>     The key is the </a:t>
            </a:r>
            <a:r>
              <a:rPr lang="zh-CN" altLang="en-US" sz="2200" i="1" dirty="0">
                <a:solidFill>
                  <a:schemeClr val="tx1">
                    <a:lumMod val="95000"/>
                    <a:lumOff val="5000"/>
                  </a:schemeClr>
                </a:solidFill>
                <a:sym typeface="+mn-ea"/>
              </a:rPr>
              <a:t>router ID</a:t>
            </a:r>
            <a:r>
              <a:rPr lang="zh-CN" altLang="en-US" sz="2200" dirty="0">
                <a:solidFill>
                  <a:schemeClr val="tx1">
                    <a:lumMod val="95000"/>
                    <a:lumOff val="5000"/>
                  </a:schemeClr>
                </a:solidFill>
                <a:sym typeface="+mn-ea"/>
              </a:rPr>
              <a:t> of </a:t>
            </a:r>
            <a:r>
              <a:rPr lang="zh-CN" altLang="en-US" sz="2200" b="1" dirty="0">
                <a:solidFill>
                  <a:schemeClr val="tx1">
                    <a:lumMod val="95000"/>
                    <a:lumOff val="5000"/>
                  </a:schemeClr>
                </a:solidFill>
                <a:sym typeface="+mn-ea"/>
              </a:rPr>
              <a:t>string type</a:t>
            </a:r>
            <a:r>
              <a:rPr lang="zh-CN" altLang="en-US" sz="2200" dirty="0">
                <a:solidFill>
                  <a:schemeClr val="tx1">
                    <a:lumMod val="95000"/>
                    <a:lumOff val="5000"/>
                  </a:schemeClr>
                </a:solidFill>
                <a:sym typeface="+mn-ea"/>
              </a:rPr>
              <a:t>. The value is a list containing one </a:t>
            </a:r>
            <a:r>
              <a:rPr lang="en-US" altLang="zh-CN" sz="2200" b="1" dirty="0">
                <a:solidFill>
                  <a:schemeClr val="tx1">
                    <a:lumMod val="95000"/>
                    <a:lumOff val="5000"/>
                  </a:schemeClr>
                </a:solidFill>
                <a:sym typeface="+mn-ea"/>
              </a:rPr>
              <a:t>100</a:t>
            </a:r>
            <a:r>
              <a:rPr lang="zh-CN" altLang="en-US" sz="2200" b="1" dirty="0">
                <a:solidFill>
                  <a:schemeClr val="tx1">
                    <a:lumMod val="95000"/>
                    <a:lumOff val="5000"/>
                  </a:schemeClr>
                </a:solidFill>
                <a:sym typeface="+mn-ea"/>
              </a:rPr>
              <a:t> </a:t>
            </a:r>
            <a:r>
              <a:rPr lang="zh-CN" altLang="en-US" sz="2200" b="1" i="1" dirty="0">
                <a:solidFill>
                  <a:schemeClr val="tx1">
                    <a:lumMod val="95000"/>
                    <a:lumOff val="5000"/>
                  </a:schemeClr>
                </a:solidFill>
                <a:sym typeface="+mn-ea"/>
              </a:rPr>
              <a:t>content names</a:t>
            </a:r>
            <a:r>
              <a:rPr lang="zh-CN" altLang="en-US" sz="2200" dirty="0">
                <a:solidFill>
                  <a:schemeClr val="tx1">
                    <a:lumMod val="95000"/>
                    <a:lumOff val="5000"/>
                  </a:schemeClr>
                </a:solidFill>
                <a:sym typeface="+mn-ea"/>
              </a:rPr>
              <a:t> prefixed with its own </a:t>
            </a:r>
            <a:r>
              <a:rPr lang="zh-CN" altLang="en-US" sz="2200" i="1" dirty="0">
                <a:solidFill>
                  <a:schemeClr val="tx1">
                    <a:lumMod val="95000"/>
                    <a:lumOff val="5000"/>
                  </a:schemeClr>
                </a:solidFill>
                <a:sym typeface="+mn-ea"/>
              </a:rPr>
              <a:t>router ID</a:t>
            </a:r>
            <a:r>
              <a:rPr lang="zh-CN" altLang="en-US" sz="2200" dirty="0">
                <a:solidFill>
                  <a:schemeClr val="tx1">
                    <a:lumMod val="95000"/>
                    <a:lumOff val="5000"/>
                  </a:schemeClr>
                </a:solidFill>
                <a:sym typeface="+mn-ea"/>
              </a:rPr>
              <a:t>.</a:t>
            </a:r>
          </a:p>
          <a:p>
            <a:pPr marL="106680" indent="0">
              <a:buFont typeface="Wingdings" panose="05000000000000000000" pitchFamily="2" charset="2"/>
              <a:buNone/>
            </a:pPr>
            <a:endParaRPr lang="zh-CN" altLang="en-US" sz="2200" dirty="0">
              <a:solidFill>
                <a:schemeClr val="tx1">
                  <a:lumMod val="95000"/>
                  <a:lumOff val="5000"/>
                </a:schemeClr>
              </a:solidFill>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b="1">
                <a:sym typeface="+mn-ea"/>
              </a:rPr>
              <a:t>7. Test</a:t>
            </a:r>
            <a:r>
              <a:rPr lang="en-US" altLang="zh-CN" b="1">
                <a:sym typeface="+mn-ea"/>
              </a:rPr>
              <a:t>  data</a:t>
            </a:r>
            <a:br>
              <a:rPr lang="en-US" altLang="zh-CN" b="1">
                <a:sym typeface="+mn-ea"/>
              </a:rPr>
            </a:br>
            <a:endParaRPr lang="zh-CN" altLang="en-US"/>
          </a:p>
        </p:txBody>
      </p:sp>
      <p:sp>
        <p:nvSpPr>
          <p:cNvPr id="3" name="内容占位符 2"/>
          <p:cNvSpPr>
            <a:spLocks noGrp="1"/>
          </p:cNvSpPr>
          <p:nvPr>
            <p:ph idx="1"/>
          </p:nvPr>
        </p:nvSpPr>
        <p:spPr>
          <a:xfrm>
            <a:off x="635000" y="1049020"/>
            <a:ext cx="9819640" cy="5802630"/>
          </a:xfrm>
        </p:spPr>
        <p:txBody>
          <a:bodyPr/>
          <a:lstStyle/>
          <a:p>
            <a:pPr>
              <a:buFont typeface="Wingdings" panose="05000000000000000000" pitchFamily="2" charset="2"/>
              <a:buChar char="l"/>
            </a:pPr>
            <a:r>
              <a:rPr lang="zh-CN" altLang="en-US" sz="2200" b="1"/>
              <a:t>interests</a:t>
            </a:r>
          </a:p>
          <a:p>
            <a:pPr>
              <a:buFont typeface="Wingdings" panose="05000000000000000000" pitchFamily="2" charset="2"/>
              <a:buChar char="l"/>
            </a:pPr>
            <a:r>
              <a:rPr lang="en-US" altLang="zh-CN" sz="2200" dirty="0">
                <a:solidFill>
                  <a:schemeClr val="tx1">
                    <a:lumMod val="95000"/>
                    <a:lumOff val="5000"/>
                  </a:schemeClr>
                </a:solidFill>
                <a:sym typeface="+mn-ea"/>
              </a:rPr>
              <a:t>5 </a:t>
            </a:r>
            <a:r>
              <a:rPr lang="zh-CN" altLang="en-US" sz="2200">
                <a:sym typeface="+mn-ea"/>
              </a:rPr>
              <a:t>interest</a:t>
            </a:r>
            <a:r>
              <a:rPr lang="en-US" altLang="zh-CN" sz="2200" dirty="0">
                <a:solidFill>
                  <a:schemeClr val="tx1">
                    <a:lumMod val="95000"/>
                    <a:lumOff val="5000"/>
                  </a:schemeClr>
                </a:solidFill>
                <a:sym typeface="+mn-ea"/>
              </a:rPr>
              <a:t>/s*12 = 60 </a:t>
            </a:r>
            <a:r>
              <a:rPr lang="zh-CN" altLang="en-US" sz="2200">
                <a:sym typeface="+mn-ea"/>
              </a:rPr>
              <a:t>interest</a:t>
            </a:r>
            <a:r>
              <a:rPr lang="en-US" altLang="zh-CN" sz="2200" dirty="0">
                <a:solidFill>
                  <a:schemeClr val="tx1">
                    <a:lumMod val="95000"/>
                    <a:lumOff val="5000"/>
                  </a:schemeClr>
                </a:solidFill>
                <a:sym typeface="+mn-ea"/>
              </a:rPr>
              <a:t>/s      12*100 </a:t>
            </a:r>
            <a:r>
              <a:rPr lang="zh-CN" altLang="en-US" sz="2200">
                <a:sym typeface="+mn-ea"/>
              </a:rPr>
              <a:t>interest</a:t>
            </a:r>
            <a:r>
              <a:rPr lang="en-US" altLang="zh-CN" sz="2200" dirty="0">
                <a:solidFill>
                  <a:schemeClr val="tx1">
                    <a:lumMod val="95000"/>
                    <a:lumOff val="5000"/>
                  </a:schemeClr>
                </a:solidFill>
                <a:sym typeface="+mn-ea"/>
              </a:rPr>
              <a:t>=1200 </a:t>
            </a:r>
            <a:r>
              <a:rPr lang="zh-CN" altLang="en-US" sz="2200">
                <a:sym typeface="+mn-ea"/>
              </a:rPr>
              <a:t>interest</a:t>
            </a:r>
            <a:r>
              <a:rPr lang="en-US" altLang="zh-CN" sz="2200">
                <a:sym typeface="+mn-ea"/>
              </a:rPr>
              <a:t>s</a:t>
            </a:r>
            <a:endParaRPr lang="en-US" altLang="zh-CN" sz="2200" dirty="0">
              <a:solidFill>
                <a:schemeClr val="tx1">
                  <a:lumMod val="95000"/>
                  <a:lumOff val="5000"/>
                </a:schemeClr>
              </a:solidFill>
              <a:sym typeface="+mn-ea"/>
            </a:endParaRPr>
          </a:p>
          <a:p>
            <a:pPr>
              <a:buFont typeface="Wingdings" panose="05000000000000000000" pitchFamily="2" charset="2"/>
              <a:buChar char="l"/>
            </a:pPr>
            <a:r>
              <a:rPr lang="en-US" altLang="zh-CN" sz="2200" dirty="0">
                <a:solidFill>
                  <a:schemeClr val="tx1">
                    <a:lumMod val="95000"/>
                    <a:lumOff val="5000"/>
                  </a:schemeClr>
                </a:solidFill>
                <a:sym typeface="+mn-ea"/>
              </a:rPr>
              <a:t>json=</a:t>
            </a:r>
            <a:r>
              <a:rPr lang="zh-CN" altLang="en-US" sz="2200" i="1" dirty="0">
                <a:solidFill>
                  <a:schemeClr val="tx1">
                    <a:lumMod val="95000"/>
                    <a:lumOff val="5000"/>
                  </a:schemeClr>
                </a:solidFill>
                <a:sym typeface="+mn-ea"/>
              </a:rPr>
              <a:t>{</a:t>
            </a:r>
          </a:p>
          <a:p>
            <a:pPr marL="106680" indent="0">
              <a:buFont typeface="Wingdings" panose="05000000000000000000" pitchFamily="2" charset="2"/>
              <a:buNone/>
            </a:pPr>
            <a:r>
              <a:rPr lang="zh-CN" altLang="en-US" sz="2200" i="1" dirty="0">
                <a:solidFill>
                  <a:schemeClr val="tx1">
                    <a:lumMod val="95000"/>
                    <a:lumOff val="5000"/>
                  </a:schemeClr>
                </a:solidFill>
                <a:sym typeface="+mn-ea"/>
              </a:rPr>
              <a:t>      "r0": [</a:t>
            </a:r>
            <a:r>
              <a:rPr lang="en-US" altLang="zh-CN" sz="2200" i="1" dirty="0">
                <a:solidFill>
                  <a:schemeClr val="tx1">
                    <a:lumMod val="95000"/>
                    <a:lumOff val="5000"/>
                  </a:schemeClr>
                </a:solidFill>
                <a:sym typeface="+mn-ea"/>
              </a:rPr>
              <a:t>{'</a:t>
            </a:r>
            <a:r>
              <a:rPr lang="zh-CN" altLang="en-US" sz="2200" i="1">
                <a:sym typeface="+mn-ea"/>
              </a:rPr>
              <a:t>interest</a:t>
            </a:r>
            <a:r>
              <a:rPr lang="en-US" altLang="zh-CN" sz="2200" i="1">
                <a:sym typeface="+mn-ea"/>
              </a:rPr>
              <a:t>_ID': 0</a:t>
            </a:r>
            <a:r>
              <a:rPr lang="en-US" altLang="zh-CN" sz="2200" i="1" dirty="0">
                <a:solidFill>
                  <a:schemeClr val="tx1">
                    <a:lumMod val="95000"/>
                    <a:lumOff val="5000"/>
                  </a:schemeClr>
                </a:solidFill>
                <a:sym typeface="+mn-ea"/>
              </a:rPr>
              <a:t>000,'content_name':'</a:t>
            </a:r>
            <a:r>
              <a:rPr lang="en-US" altLang="zh-CN" sz="2200" i="1" dirty="0">
                <a:solidFill>
                  <a:schemeClr val="tx1">
                    <a:lumMod val="95000"/>
                    <a:lumOff val="5000"/>
                  </a:schemeClr>
                </a:solidFill>
                <a:ea typeface="SimSun" panose="02010600030101010101" pitchFamily="2" charset="-122"/>
                <a:sym typeface="+mn-ea"/>
              </a:rPr>
              <a:t>r1/3</a:t>
            </a:r>
            <a:r>
              <a:rPr lang="en-US" altLang="zh-CN"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r>
              <a:rPr lang="en-US"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p>
          <a:p>
            <a:pPr marL="106680" indent="0">
              <a:buFont typeface="Wingdings" panose="05000000000000000000" pitchFamily="2" charset="2"/>
              <a:buNone/>
            </a:pPr>
            <a:r>
              <a:rPr lang="zh-CN" altLang="en-US" sz="2200" i="1" dirty="0">
                <a:solidFill>
                  <a:schemeClr val="tx1">
                    <a:lumMod val="95000"/>
                    <a:lumOff val="5000"/>
                  </a:schemeClr>
                </a:solidFill>
                <a:sym typeface="+mn-ea"/>
              </a:rPr>
              <a:t>      "r1": [</a:t>
            </a:r>
            <a:r>
              <a:rPr lang="en-US" altLang="zh-CN" sz="2200" i="1" dirty="0">
                <a:solidFill>
                  <a:schemeClr val="tx1">
                    <a:lumMod val="95000"/>
                    <a:lumOff val="5000"/>
                  </a:schemeClr>
                </a:solidFill>
                <a:sym typeface="+mn-ea"/>
              </a:rPr>
              <a:t>{'</a:t>
            </a:r>
            <a:r>
              <a:rPr lang="zh-CN" altLang="en-US" sz="2200" i="1">
                <a:sym typeface="+mn-ea"/>
              </a:rPr>
              <a:t>interest</a:t>
            </a:r>
            <a:r>
              <a:rPr lang="en-US" altLang="zh-CN" sz="2200" i="1">
                <a:sym typeface="+mn-ea"/>
              </a:rPr>
              <a:t>_ID': 1</a:t>
            </a:r>
            <a:r>
              <a:rPr lang="en-US" altLang="zh-CN" sz="2200" i="1" dirty="0">
                <a:solidFill>
                  <a:schemeClr val="tx1">
                    <a:lumMod val="95000"/>
                    <a:lumOff val="5000"/>
                  </a:schemeClr>
                </a:solidFill>
                <a:sym typeface="+mn-ea"/>
              </a:rPr>
              <a:t>000,'content_name':'</a:t>
            </a:r>
            <a:r>
              <a:rPr lang="en-US" altLang="zh-CN" sz="2200" i="1" dirty="0">
                <a:solidFill>
                  <a:schemeClr val="tx1">
                    <a:lumMod val="95000"/>
                    <a:lumOff val="5000"/>
                  </a:schemeClr>
                </a:solidFill>
                <a:ea typeface="SimSun" panose="02010600030101010101" pitchFamily="2" charset="-122"/>
                <a:sym typeface="+mn-ea"/>
              </a:rPr>
              <a:t>r9/2</a:t>
            </a:r>
            <a:r>
              <a:rPr lang="en-US" altLang="zh-CN"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r>
              <a:rPr lang="en-US"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p>
          <a:p>
            <a:pPr marL="106680" indent="0">
              <a:buFont typeface="Wingdings" panose="05000000000000000000" pitchFamily="2" charset="2"/>
              <a:buNone/>
            </a:pPr>
            <a:r>
              <a:rPr lang="zh-CN" altLang="en-US" sz="2200" i="1" dirty="0">
                <a:solidFill>
                  <a:schemeClr val="tx1">
                    <a:lumMod val="95000"/>
                    <a:lumOff val="5000"/>
                  </a:schemeClr>
                </a:solidFill>
                <a:sym typeface="+mn-ea"/>
              </a:rPr>
              <a:t>      "r2": [</a:t>
            </a:r>
            <a:r>
              <a:rPr lang="en-US" altLang="zh-CN" sz="2200" i="1" dirty="0">
                <a:solidFill>
                  <a:schemeClr val="tx1">
                    <a:lumMod val="95000"/>
                    <a:lumOff val="5000"/>
                  </a:schemeClr>
                </a:solidFill>
                <a:sym typeface="+mn-ea"/>
              </a:rPr>
              <a:t>{'</a:t>
            </a:r>
            <a:r>
              <a:rPr lang="zh-CN" altLang="en-US" sz="2200" i="1">
                <a:sym typeface="+mn-ea"/>
              </a:rPr>
              <a:t>interest</a:t>
            </a:r>
            <a:r>
              <a:rPr lang="en-US" altLang="zh-CN" sz="2200" i="1">
                <a:sym typeface="+mn-ea"/>
              </a:rPr>
              <a:t>_ID': 2</a:t>
            </a:r>
            <a:r>
              <a:rPr lang="en-US" altLang="zh-CN" sz="2200" i="1" dirty="0">
                <a:solidFill>
                  <a:schemeClr val="tx1">
                    <a:lumMod val="95000"/>
                    <a:lumOff val="5000"/>
                  </a:schemeClr>
                </a:solidFill>
                <a:sym typeface="+mn-ea"/>
              </a:rPr>
              <a:t>000,'content_name':'</a:t>
            </a:r>
            <a:r>
              <a:rPr lang="en-US" altLang="zh-CN" sz="2200" i="1" dirty="0">
                <a:solidFill>
                  <a:schemeClr val="tx1">
                    <a:lumMod val="95000"/>
                    <a:lumOff val="5000"/>
                  </a:schemeClr>
                </a:solidFill>
                <a:ea typeface="SimSun" panose="02010600030101010101" pitchFamily="2" charset="-122"/>
                <a:sym typeface="+mn-ea"/>
              </a:rPr>
              <a:t>r11/8</a:t>
            </a:r>
            <a:r>
              <a:rPr lang="en-US" altLang="zh-CN"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r>
              <a:rPr lang="en-US"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p>
          <a:p>
            <a:pPr marL="106680" indent="0">
              <a:buFont typeface="Wingdings" panose="05000000000000000000" pitchFamily="2" charset="2"/>
              <a:buNone/>
            </a:pPr>
            <a:r>
              <a:rPr lang="zh-CN" altLang="en-US" sz="2200" i="1" dirty="0">
                <a:solidFill>
                  <a:schemeClr val="tx1">
                    <a:lumMod val="95000"/>
                    <a:lumOff val="5000"/>
                  </a:schemeClr>
                </a:solidFill>
                <a:sym typeface="+mn-ea"/>
              </a:rPr>
              <a:t>      </a:t>
            </a:r>
            <a:r>
              <a:rPr lang="en-US" altLang="zh-CN" sz="2200" i="1" dirty="0">
                <a:solidFill>
                  <a:schemeClr val="tx1">
                    <a:lumMod val="95000"/>
                    <a:lumOff val="5000"/>
                  </a:schemeClr>
                </a:solidFill>
                <a:sym typeface="+mn-ea"/>
              </a:rPr>
              <a:t>...</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i="1" dirty="0">
                <a:solidFill>
                  <a:schemeClr val="tx1">
                    <a:lumMod val="95000"/>
                    <a:lumOff val="5000"/>
                  </a:schemeClr>
                </a:solidFill>
                <a:sym typeface="+mn-ea"/>
              </a:rPr>
              <a:t>      "r11": [</a:t>
            </a:r>
            <a:r>
              <a:rPr lang="en-US" altLang="zh-CN" sz="2200" i="1" dirty="0">
                <a:solidFill>
                  <a:schemeClr val="tx1">
                    <a:lumMod val="95000"/>
                    <a:lumOff val="5000"/>
                  </a:schemeClr>
                </a:solidFill>
                <a:sym typeface="+mn-ea"/>
              </a:rPr>
              <a:t>{'</a:t>
            </a:r>
            <a:r>
              <a:rPr lang="zh-CN" altLang="en-US" sz="2200" i="1">
                <a:sym typeface="+mn-ea"/>
              </a:rPr>
              <a:t>interest</a:t>
            </a:r>
            <a:r>
              <a:rPr lang="en-US" altLang="zh-CN" sz="2200" i="1">
                <a:sym typeface="+mn-ea"/>
              </a:rPr>
              <a:t>_ID': 11</a:t>
            </a:r>
            <a:r>
              <a:rPr lang="en-US" altLang="zh-CN" sz="2200" i="1" dirty="0">
                <a:solidFill>
                  <a:schemeClr val="tx1">
                    <a:lumMod val="95000"/>
                    <a:lumOff val="5000"/>
                  </a:schemeClr>
                </a:solidFill>
                <a:sym typeface="+mn-ea"/>
              </a:rPr>
              <a:t>00,'content_name':'</a:t>
            </a:r>
            <a:r>
              <a:rPr lang="en-US" altLang="zh-CN" sz="2200" i="1" dirty="0">
                <a:solidFill>
                  <a:schemeClr val="tx1">
                    <a:lumMod val="95000"/>
                    <a:lumOff val="5000"/>
                  </a:schemeClr>
                </a:solidFill>
                <a:ea typeface="SimSun" panose="02010600030101010101" pitchFamily="2" charset="-122"/>
                <a:sym typeface="+mn-ea"/>
              </a:rPr>
              <a:t>r6/7</a:t>
            </a:r>
            <a:r>
              <a:rPr lang="en-US" altLang="zh-CN"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r>
              <a:rPr lang="en-US"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a:t>
            </a:r>
          </a:p>
          <a:p>
            <a:pPr marL="106680" indent="0">
              <a:buFont typeface="Wingdings" panose="05000000000000000000" pitchFamily="2" charset="2"/>
              <a:buNone/>
            </a:pPr>
            <a:r>
              <a:rPr lang="zh-CN" altLang="en-US" sz="2200" i="1" dirty="0">
                <a:solidFill>
                  <a:schemeClr val="tx1">
                    <a:lumMod val="95000"/>
                    <a:lumOff val="5000"/>
                  </a:schemeClr>
                </a:solidFill>
                <a:sym typeface="+mn-ea"/>
              </a:rPr>
              <a:t>     }</a:t>
            </a:r>
          </a:p>
          <a:p>
            <a:pPr marL="106680" indent="0">
              <a:buFont typeface="Wingdings" panose="05000000000000000000" pitchFamily="2" charset="2"/>
              <a:buNone/>
            </a:pPr>
            <a:r>
              <a:rPr lang="zh-CN" altLang="en-US" sz="2200" b="1" dirty="0">
                <a:solidFill>
                  <a:schemeClr val="tx1">
                    <a:lumMod val="95000"/>
                    <a:lumOff val="5000"/>
                  </a:schemeClr>
                </a:solidFill>
                <a:sym typeface="+mn-ea"/>
              </a:rPr>
              <a:t>Tip: </a:t>
            </a:r>
          </a:p>
          <a:p>
            <a:pPr marL="106680" indent="0">
              <a:buFont typeface="Wingdings" panose="05000000000000000000" pitchFamily="2" charset="2"/>
              <a:buNone/>
            </a:pPr>
            <a:r>
              <a:rPr lang="zh-CN" altLang="en-US" sz="2200" dirty="0">
                <a:solidFill>
                  <a:schemeClr val="tx1">
                    <a:lumMod val="95000"/>
                    <a:lumOff val="5000"/>
                  </a:schemeClr>
                </a:solidFill>
                <a:sym typeface="+mn-ea"/>
              </a:rPr>
              <a:t>     The key is the </a:t>
            </a:r>
            <a:r>
              <a:rPr lang="zh-CN" altLang="en-US" sz="2200" i="1" dirty="0">
                <a:solidFill>
                  <a:schemeClr val="tx1">
                    <a:lumMod val="95000"/>
                    <a:lumOff val="5000"/>
                  </a:schemeClr>
                </a:solidFill>
                <a:sym typeface="+mn-ea"/>
              </a:rPr>
              <a:t>router ID</a:t>
            </a:r>
            <a:r>
              <a:rPr lang="zh-CN" altLang="en-US" sz="2200" dirty="0">
                <a:solidFill>
                  <a:schemeClr val="tx1">
                    <a:lumMod val="95000"/>
                    <a:lumOff val="5000"/>
                  </a:schemeClr>
                </a:solidFill>
                <a:sym typeface="+mn-ea"/>
              </a:rPr>
              <a:t> of </a:t>
            </a:r>
            <a:r>
              <a:rPr lang="zh-CN" altLang="en-US" sz="2200" b="1" dirty="0">
                <a:solidFill>
                  <a:schemeClr val="tx1">
                    <a:lumMod val="95000"/>
                    <a:lumOff val="5000"/>
                  </a:schemeClr>
                </a:solidFill>
                <a:sym typeface="+mn-ea"/>
              </a:rPr>
              <a:t>string type</a:t>
            </a:r>
            <a:r>
              <a:rPr lang="zh-CN" altLang="en-US" sz="2200" dirty="0">
                <a:solidFill>
                  <a:schemeClr val="tx1">
                    <a:lumMod val="95000"/>
                    <a:lumOff val="5000"/>
                  </a:schemeClr>
                </a:solidFill>
                <a:sym typeface="+mn-ea"/>
              </a:rPr>
              <a:t>. The value is a list containing one </a:t>
            </a:r>
            <a:r>
              <a:rPr lang="en-US" altLang="zh-CN" sz="2200" b="1" dirty="0">
                <a:solidFill>
                  <a:schemeClr val="tx1">
                    <a:lumMod val="95000"/>
                    <a:lumOff val="5000"/>
                  </a:schemeClr>
                </a:solidFill>
                <a:sym typeface="+mn-ea"/>
              </a:rPr>
              <a:t>100</a:t>
            </a:r>
            <a:r>
              <a:rPr lang="zh-CN" altLang="en-US" sz="2200" dirty="0">
                <a:solidFill>
                  <a:schemeClr val="tx1">
                    <a:lumMod val="95000"/>
                    <a:lumOff val="5000"/>
                  </a:schemeClr>
                </a:solidFill>
                <a:sym typeface="+mn-ea"/>
              </a:rPr>
              <a:t> </a:t>
            </a:r>
            <a:r>
              <a:rPr lang="zh-CN" altLang="en-US" sz="2200" i="1" dirty="0">
                <a:solidFill>
                  <a:schemeClr val="tx1">
                    <a:lumMod val="95000"/>
                    <a:lumOff val="5000"/>
                  </a:schemeClr>
                </a:solidFill>
                <a:sym typeface="+mn-ea"/>
              </a:rPr>
              <a:t>interest packets</a:t>
            </a:r>
            <a:r>
              <a:rPr lang="zh-CN" altLang="en-US" sz="2200" dirty="0">
                <a:solidFill>
                  <a:schemeClr val="tx1">
                    <a:lumMod val="95000"/>
                    <a:lumOff val="5000"/>
                  </a:schemeClr>
                </a:solidFill>
                <a:sym typeface="+mn-ea"/>
              </a:rPr>
              <a:t>. Each </a:t>
            </a:r>
            <a:r>
              <a:rPr lang="zh-CN" altLang="en-US" sz="2200" i="1" dirty="0">
                <a:solidFill>
                  <a:schemeClr val="tx1">
                    <a:lumMod val="95000"/>
                    <a:lumOff val="5000"/>
                  </a:schemeClr>
                </a:solidFill>
                <a:sym typeface="+mn-ea"/>
              </a:rPr>
              <a:t>interest packet</a:t>
            </a:r>
            <a:r>
              <a:rPr lang="zh-CN" altLang="en-US" sz="2200" dirty="0">
                <a:solidFill>
                  <a:schemeClr val="tx1">
                    <a:lumMod val="95000"/>
                    <a:lumOff val="5000"/>
                  </a:schemeClr>
                </a:solidFill>
                <a:sym typeface="+mn-ea"/>
              </a:rPr>
              <a:t> is a </a:t>
            </a:r>
            <a:r>
              <a:rPr lang="zh-CN" altLang="en-US" sz="2200" b="1" dirty="0">
                <a:solidFill>
                  <a:schemeClr val="tx1">
                    <a:lumMod val="95000"/>
                    <a:lumOff val="5000"/>
                  </a:schemeClr>
                </a:solidFill>
                <a:sym typeface="+mn-ea"/>
              </a:rPr>
              <a:t>dictionary</a:t>
            </a:r>
            <a:r>
              <a:rPr lang="zh-CN" altLang="en-US" sz="2200" dirty="0">
                <a:solidFill>
                  <a:schemeClr val="tx1">
                    <a:lumMod val="95000"/>
                    <a:lumOff val="5000"/>
                  </a:schemeClr>
                </a:solidFill>
                <a:sym typeface="+mn-ea"/>
              </a:rPr>
              <a:t> containing </a:t>
            </a:r>
            <a:r>
              <a:rPr lang="zh-CN" altLang="en-US" sz="2200" i="1" dirty="0">
                <a:solidFill>
                  <a:schemeClr val="tx1">
                    <a:lumMod val="95000"/>
                    <a:lumOff val="5000"/>
                  </a:schemeClr>
                </a:solidFill>
                <a:sym typeface="+mn-ea"/>
              </a:rPr>
              <a:t>interest</a:t>
            </a:r>
            <a:r>
              <a:rPr lang="en-US" altLang="zh-CN" sz="2200" i="1" dirty="0">
                <a:solidFill>
                  <a:schemeClr val="tx1">
                    <a:lumMod val="95000"/>
                    <a:lumOff val="5000"/>
                  </a:schemeClr>
                </a:solidFill>
                <a:sym typeface="+mn-ea"/>
              </a:rPr>
              <a:t>_</a:t>
            </a:r>
            <a:r>
              <a:rPr lang="zh-CN" altLang="en-US" sz="2200" i="1" dirty="0">
                <a:solidFill>
                  <a:schemeClr val="tx1">
                    <a:lumMod val="95000"/>
                    <a:lumOff val="5000"/>
                  </a:schemeClr>
                </a:solidFill>
                <a:sym typeface="+mn-ea"/>
              </a:rPr>
              <a:t>ID</a:t>
            </a:r>
            <a:r>
              <a:rPr lang="zh-CN" altLang="en-US" sz="2200" dirty="0">
                <a:solidFill>
                  <a:schemeClr val="tx1">
                    <a:lumMod val="95000"/>
                    <a:lumOff val="5000"/>
                  </a:schemeClr>
                </a:solidFill>
                <a:sym typeface="+mn-ea"/>
              </a:rPr>
              <a:t> and </a:t>
            </a:r>
            <a:r>
              <a:rPr lang="zh-CN" altLang="en-US" sz="2200" i="1" dirty="0">
                <a:solidFill>
                  <a:schemeClr val="tx1">
                    <a:lumMod val="95000"/>
                    <a:lumOff val="5000"/>
                  </a:schemeClr>
                </a:solidFill>
                <a:sym typeface="+mn-ea"/>
              </a:rPr>
              <a:t>content</a:t>
            </a:r>
            <a:r>
              <a:rPr lang="en-US" altLang="zh-CN" sz="2200" i="1" dirty="0">
                <a:solidFill>
                  <a:schemeClr val="tx1">
                    <a:lumMod val="95000"/>
                    <a:lumOff val="5000"/>
                  </a:schemeClr>
                </a:solidFill>
                <a:sym typeface="+mn-ea"/>
              </a:rPr>
              <a:t>_</a:t>
            </a:r>
            <a:r>
              <a:rPr lang="zh-CN" altLang="en-US" sz="2200" i="1" dirty="0">
                <a:solidFill>
                  <a:schemeClr val="tx1">
                    <a:lumMod val="95000"/>
                    <a:lumOff val="5000"/>
                  </a:schemeClr>
                </a:solidFill>
                <a:sym typeface="+mn-ea"/>
              </a:rPr>
              <a:t>name</a:t>
            </a:r>
            <a:r>
              <a:rPr lang="zh-CN" altLang="en-US" sz="2200" dirty="0">
                <a:solidFill>
                  <a:schemeClr val="tx1">
                    <a:lumMod val="95000"/>
                    <a:lumOff val="5000"/>
                  </a:schemeClr>
                </a:solidFill>
                <a:sym typeface="+mn-ea"/>
              </a:rPr>
              <a:t>.</a:t>
            </a:r>
          </a:p>
          <a:p>
            <a:pPr marL="106680" indent="0">
              <a:buFont typeface="Wingdings" panose="05000000000000000000" pitchFamily="2" charset="2"/>
              <a:buNone/>
            </a:pPr>
            <a:endParaRPr lang="zh-CN" altLang="en-US" sz="2200" dirty="0">
              <a:solidFill>
                <a:schemeClr val="tx1">
                  <a:lumMod val="95000"/>
                  <a:lumOff val="5000"/>
                </a:schemeClr>
              </a:solidFill>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b="1">
                <a:sym typeface="+mn-ea"/>
              </a:rPr>
              <a:t>7. Test</a:t>
            </a:r>
            <a:r>
              <a:rPr lang="en-US" altLang="zh-CN" b="1">
                <a:sym typeface="+mn-ea"/>
              </a:rPr>
              <a:t>  data</a:t>
            </a:r>
            <a:br>
              <a:rPr lang="en-US" altLang="zh-CN" b="1">
                <a:sym typeface="+mn-ea"/>
              </a:rPr>
            </a:br>
            <a:endParaRPr lang="zh-CN" altLang="en-US"/>
          </a:p>
        </p:txBody>
      </p:sp>
      <p:sp>
        <p:nvSpPr>
          <p:cNvPr id="3" name="内容占位符 2"/>
          <p:cNvSpPr>
            <a:spLocks noGrp="1"/>
          </p:cNvSpPr>
          <p:nvPr>
            <p:ph idx="1"/>
          </p:nvPr>
        </p:nvSpPr>
        <p:spPr>
          <a:xfrm>
            <a:off x="635000" y="1049020"/>
            <a:ext cx="9819640" cy="5802630"/>
          </a:xfrm>
        </p:spPr>
        <p:txBody>
          <a:bodyPr/>
          <a:lstStyle/>
          <a:p>
            <a:pPr>
              <a:buFont typeface="Wingdings" panose="05000000000000000000" pitchFamily="2" charset="2"/>
              <a:buChar char="l"/>
            </a:pPr>
            <a:r>
              <a:rPr lang="zh-CN" altLang="en-US" sz="2200" b="1"/>
              <a:t>interests</a:t>
            </a:r>
          </a:p>
          <a:p>
            <a:pPr>
              <a:buFont typeface="Wingdings" panose="05000000000000000000" pitchFamily="2" charset="2"/>
              <a:buChar char="l"/>
            </a:pPr>
            <a:r>
              <a:rPr lang="en-US" altLang="zh-CN" sz="2200" dirty="0">
                <a:solidFill>
                  <a:schemeClr val="tx1">
                    <a:lumMod val="95000"/>
                    <a:lumOff val="5000"/>
                  </a:schemeClr>
                </a:solidFill>
                <a:sym typeface="+mn-ea"/>
              </a:rPr>
              <a:t>5 </a:t>
            </a:r>
            <a:r>
              <a:rPr lang="zh-CN" altLang="en-US" sz="2200">
                <a:sym typeface="+mn-ea"/>
              </a:rPr>
              <a:t>interest</a:t>
            </a:r>
            <a:r>
              <a:rPr lang="en-US" altLang="zh-CN" sz="2200" dirty="0">
                <a:solidFill>
                  <a:schemeClr val="tx1">
                    <a:lumMod val="95000"/>
                    <a:lumOff val="5000"/>
                  </a:schemeClr>
                </a:solidFill>
                <a:sym typeface="+mn-ea"/>
              </a:rPr>
              <a:t>/s*12 = 60 </a:t>
            </a:r>
            <a:r>
              <a:rPr lang="zh-CN" altLang="en-US" sz="2200">
                <a:sym typeface="+mn-ea"/>
              </a:rPr>
              <a:t>interest</a:t>
            </a:r>
            <a:r>
              <a:rPr lang="en-US" altLang="zh-CN" sz="2200" dirty="0">
                <a:solidFill>
                  <a:schemeClr val="tx1">
                    <a:lumMod val="95000"/>
                    <a:lumOff val="5000"/>
                  </a:schemeClr>
                </a:solidFill>
                <a:sym typeface="+mn-ea"/>
              </a:rPr>
              <a:t>/s      12*100 </a:t>
            </a:r>
            <a:r>
              <a:rPr lang="zh-CN" altLang="en-US" sz="2200">
                <a:sym typeface="+mn-ea"/>
              </a:rPr>
              <a:t>interest</a:t>
            </a:r>
            <a:r>
              <a:rPr lang="en-US" altLang="zh-CN" sz="2200" dirty="0">
                <a:solidFill>
                  <a:schemeClr val="tx1">
                    <a:lumMod val="95000"/>
                    <a:lumOff val="5000"/>
                  </a:schemeClr>
                </a:solidFill>
                <a:sym typeface="+mn-ea"/>
              </a:rPr>
              <a:t>=1200 </a:t>
            </a:r>
            <a:r>
              <a:rPr lang="zh-CN" altLang="en-US" sz="2200">
                <a:sym typeface="+mn-ea"/>
              </a:rPr>
              <a:t>interest</a:t>
            </a:r>
            <a:r>
              <a:rPr lang="en-US" altLang="zh-CN" sz="2200">
                <a:sym typeface="+mn-ea"/>
              </a:rPr>
              <a:t>s</a:t>
            </a:r>
            <a:endParaRPr lang="en-US" altLang="zh-CN" sz="2200" dirty="0">
              <a:solidFill>
                <a:schemeClr val="tx1">
                  <a:lumMod val="95000"/>
                  <a:lumOff val="5000"/>
                </a:schemeClr>
              </a:solidFill>
              <a:sym typeface="+mn-ea"/>
            </a:endParaRPr>
          </a:p>
          <a:p>
            <a:pPr>
              <a:buFont typeface="Wingdings" panose="05000000000000000000" pitchFamily="2" charset="2"/>
              <a:buChar char="l"/>
            </a:pPr>
            <a:r>
              <a:rPr lang="en-US" altLang="zh-CN" sz="2200" dirty="0">
                <a:solidFill>
                  <a:schemeClr val="tx1">
                    <a:lumMod val="95000"/>
                    <a:lumOff val="5000"/>
                  </a:schemeClr>
                </a:solidFill>
                <a:sym typeface="+mn-ea"/>
              </a:rPr>
              <a:t>json=</a:t>
            </a:r>
            <a:r>
              <a:rPr lang="zh-CN" altLang="en-US" sz="2200" i="1" dirty="0">
                <a:solidFill>
                  <a:schemeClr val="tx1">
                    <a:lumMod val="95000"/>
                    <a:lumOff val="5000"/>
                  </a:schemeClr>
                </a:solidFill>
                <a:sym typeface="+mn-ea"/>
              </a:rPr>
              <a:t>{</a:t>
            </a:r>
          </a:p>
          <a:p>
            <a:pPr marL="106680" indent="0">
              <a:buFont typeface="Wingdings" panose="05000000000000000000" pitchFamily="2" charset="2"/>
              <a:buNone/>
            </a:pPr>
            <a:r>
              <a:rPr lang="zh-CN" altLang="en-US" sz="2200" i="1" dirty="0">
                <a:solidFill>
                  <a:schemeClr val="tx1">
                    <a:lumMod val="95000"/>
                    <a:lumOff val="5000"/>
                  </a:schemeClr>
                </a:solidFill>
                <a:sym typeface="+mn-ea"/>
              </a:rPr>
              <a:t>      "r0": [</a:t>
            </a:r>
            <a:r>
              <a:rPr lang="en-US" altLang="zh-CN" sz="2200" i="1" dirty="0">
                <a:solidFill>
                  <a:schemeClr val="tx1">
                    <a:lumMod val="95000"/>
                    <a:lumOff val="5000"/>
                  </a:schemeClr>
                </a:solidFill>
                <a:sym typeface="+mn-ea"/>
              </a:rPr>
              <a:t>{'</a:t>
            </a:r>
            <a:r>
              <a:rPr lang="zh-CN" altLang="en-US" sz="2200" i="1">
                <a:sym typeface="+mn-ea"/>
              </a:rPr>
              <a:t>interest</a:t>
            </a:r>
            <a:r>
              <a:rPr lang="en-US" altLang="zh-CN" sz="2200" i="1">
                <a:sym typeface="+mn-ea"/>
              </a:rPr>
              <a:t>_ID': 0</a:t>
            </a:r>
            <a:r>
              <a:rPr lang="en-US" altLang="zh-CN" sz="2200" i="1" dirty="0">
                <a:solidFill>
                  <a:schemeClr val="tx1">
                    <a:lumMod val="95000"/>
                    <a:lumOff val="5000"/>
                  </a:schemeClr>
                </a:solidFill>
                <a:sym typeface="+mn-ea"/>
              </a:rPr>
              <a:t>000,'content_name':'</a:t>
            </a:r>
            <a:r>
              <a:rPr lang="en-US" altLang="zh-CN" sz="2200" i="1" dirty="0">
                <a:solidFill>
                  <a:schemeClr val="tx1">
                    <a:lumMod val="95000"/>
                    <a:lumOff val="5000"/>
                  </a:schemeClr>
                </a:solidFill>
                <a:ea typeface="SimSun" panose="02010600030101010101" pitchFamily="2" charset="-122"/>
                <a:sym typeface="+mn-ea"/>
              </a:rPr>
              <a:t>r1/3</a:t>
            </a:r>
            <a:r>
              <a:rPr lang="en-US" altLang="zh-CN"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r>
              <a:rPr lang="en-US"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p>
          <a:p>
            <a:pPr marL="106680" indent="0">
              <a:buFont typeface="Wingdings" panose="05000000000000000000" pitchFamily="2" charset="2"/>
              <a:buNone/>
            </a:pPr>
            <a:r>
              <a:rPr lang="zh-CN" altLang="en-US" sz="2200" i="1" dirty="0">
                <a:solidFill>
                  <a:schemeClr val="tx1">
                    <a:lumMod val="95000"/>
                    <a:lumOff val="5000"/>
                  </a:schemeClr>
                </a:solidFill>
                <a:sym typeface="+mn-ea"/>
              </a:rPr>
              <a:t>      "r1": [</a:t>
            </a:r>
            <a:r>
              <a:rPr lang="en-US" altLang="zh-CN" sz="2200" i="1" dirty="0">
                <a:solidFill>
                  <a:schemeClr val="tx1">
                    <a:lumMod val="95000"/>
                    <a:lumOff val="5000"/>
                  </a:schemeClr>
                </a:solidFill>
                <a:sym typeface="+mn-ea"/>
              </a:rPr>
              <a:t>{'</a:t>
            </a:r>
            <a:r>
              <a:rPr lang="zh-CN" altLang="en-US" sz="2200" i="1">
                <a:sym typeface="+mn-ea"/>
              </a:rPr>
              <a:t>interest</a:t>
            </a:r>
            <a:r>
              <a:rPr lang="en-US" altLang="zh-CN" sz="2200" i="1">
                <a:sym typeface="+mn-ea"/>
              </a:rPr>
              <a:t>_ID': 1</a:t>
            </a:r>
            <a:r>
              <a:rPr lang="en-US" altLang="zh-CN" sz="2200" i="1" dirty="0">
                <a:solidFill>
                  <a:schemeClr val="tx1">
                    <a:lumMod val="95000"/>
                    <a:lumOff val="5000"/>
                  </a:schemeClr>
                </a:solidFill>
                <a:sym typeface="+mn-ea"/>
              </a:rPr>
              <a:t>000,'content_name':'</a:t>
            </a:r>
            <a:r>
              <a:rPr lang="en-US" altLang="zh-CN" sz="2200" i="1" dirty="0">
                <a:solidFill>
                  <a:schemeClr val="tx1">
                    <a:lumMod val="95000"/>
                    <a:lumOff val="5000"/>
                  </a:schemeClr>
                </a:solidFill>
                <a:ea typeface="SimSun" panose="02010600030101010101" pitchFamily="2" charset="-122"/>
                <a:sym typeface="+mn-ea"/>
              </a:rPr>
              <a:t>r9/2</a:t>
            </a:r>
            <a:r>
              <a:rPr lang="en-US" altLang="zh-CN"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r>
              <a:rPr lang="en-US"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p>
          <a:p>
            <a:pPr marL="106680" indent="0">
              <a:buFont typeface="Wingdings" panose="05000000000000000000" pitchFamily="2" charset="2"/>
              <a:buNone/>
            </a:pPr>
            <a:r>
              <a:rPr lang="zh-CN" altLang="en-US" sz="2200" i="1" dirty="0">
                <a:solidFill>
                  <a:schemeClr val="tx1">
                    <a:lumMod val="95000"/>
                    <a:lumOff val="5000"/>
                  </a:schemeClr>
                </a:solidFill>
                <a:sym typeface="+mn-ea"/>
              </a:rPr>
              <a:t>      "r2": [</a:t>
            </a:r>
            <a:r>
              <a:rPr lang="en-US" altLang="zh-CN" sz="2200" i="1" dirty="0">
                <a:solidFill>
                  <a:schemeClr val="tx1">
                    <a:lumMod val="95000"/>
                    <a:lumOff val="5000"/>
                  </a:schemeClr>
                </a:solidFill>
                <a:sym typeface="+mn-ea"/>
              </a:rPr>
              <a:t>{'</a:t>
            </a:r>
            <a:r>
              <a:rPr lang="zh-CN" altLang="en-US" sz="2200" i="1">
                <a:sym typeface="+mn-ea"/>
              </a:rPr>
              <a:t>interest</a:t>
            </a:r>
            <a:r>
              <a:rPr lang="en-US" altLang="zh-CN" sz="2200" i="1">
                <a:sym typeface="+mn-ea"/>
              </a:rPr>
              <a:t>_ID': 2</a:t>
            </a:r>
            <a:r>
              <a:rPr lang="en-US" altLang="zh-CN" sz="2200" i="1" dirty="0">
                <a:solidFill>
                  <a:schemeClr val="tx1">
                    <a:lumMod val="95000"/>
                    <a:lumOff val="5000"/>
                  </a:schemeClr>
                </a:solidFill>
                <a:sym typeface="+mn-ea"/>
              </a:rPr>
              <a:t>000,'content_name':'</a:t>
            </a:r>
            <a:r>
              <a:rPr lang="en-US" altLang="zh-CN" sz="2200" i="1" dirty="0">
                <a:solidFill>
                  <a:schemeClr val="tx1">
                    <a:lumMod val="95000"/>
                    <a:lumOff val="5000"/>
                  </a:schemeClr>
                </a:solidFill>
                <a:ea typeface="SimSun" panose="02010600030101010101" pitchFamily="2" charset="-122"/>
                <a:sym typeface="+mn-ea"/>
              </a:rPr>
              <a:t>r11/8</a:t>
            </a:r>
            <a:r>
              <a:rPr lang="en-US" altLang="zh-CN"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r>
              <a:rPr lang="en-US"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p>
          <a:p>
            <a:pPr marL="106680" indent="0">
              <a:buFont typeface="Wingdings" panose="05000000000000000000" pitchFamily="2" charset="2"/>
              <a:buNone/>
            </a:pPr>
            <a:r>
              <a:rPr lang="zh-CN" altLang="en-US" sz="2200" i="1" dirty="0">
                <a:solidFill>
                  <a:schemeClr val="tx1">
                    <a:lumMod val="95000"/>
                    <a:lumOff val="5000"/>
                  </a:schemeClr>
                </a:solidFill>
                <a:sym typeface="+mn-ea"/>
              </a:rPr>
              <a:t>      </a:t>
            </a:r>
            <a:r>
              <a:rPr lang="en-US" altLang="zh-CN" sz="2200" i="1" dirty="0">
                <a:solidFill>
                  <a:schemeClr val="tx1">
                    <a:lumMod val="95000"/>
                    <a:lumOff val="5000"/>
                  </a:schemeClr>
                </a:solidFill>
                <a:sym typeface="+mn-ea"/>
              </a:rPr>
              <a:t>...</a:t>
            </a:r>
            <a:endParaRPr lang="zh-CN" altLang="en-US" sz="2200" i="1" dirty="0">
              <a:solidFill>
                <a:schemeClr val="tx1">
                  <a:lumMod val="95000"/>
                  <a:lumOff val="5000"/>
                </a:schemeClr>
              </a:solidFill>
              <a:sym typeface="+mn-ea"/>
            </a:endParaRPr>
          </a:p>
          <a:p>
            <a:pPr marL="106680" indent="0">
              <a:buFont typeface="Wingdings" panose="05000000000000000000" pitchFamily="2" charset="2"/>
              <a:buNone/>
            </a:pPr>
            <a:r>
              <a:rPr lang="zh-CN" altLang="en-US" sz="2200" i="1" dirty="0">
                <a:solidFill>
                  <a:schemeClr val="tx1">
                    <a:lumMod val="95000"/>
                    <a:lumOff val="5000"/>
                  </a:schemeClr>
                </a:solidFill>
                <a:sym typeface="+mn-ea"/>
              </a:rPr>
              <a:t>      "r11": [</a:t>
            </a:r>
            <a:r>
              <a:rPr lang="en-US" altLang="zh-CN" sz="2200" i="1" dirty="0">
                <a:solidFill>
                  <a:schemeClr val="tx1">
                    <a:lumMod val="95000"/>
                    <a:lumOff val="5000"/>
                  </a:schemeClr>
                </a:solidFill>
                <a:sym typeface="+mn-ea"/>
              </a:rPr>
              <a:t>{'</a:t>
            </a:r>
            <a:r>
              <a:rPr lang="zh-CN" altLang="en-US" sz="2200" i="1">
                <a:sym typeface="+mn-ea"/>
              </a:rPr>
              <a:t>interest</a:t>
            </a:r>
            <a:r>
              <a:rPr lang="en-US" altLang="zh-CN" sz="2200" i="1">
                <a:sym typeface="+mn-ea"/>
              </a:rPr>
              <a:t>_ID': 11</a:t>
            </a:r>
            <a:r>
              <a:rPr lang="en-US" altLang="zh-CN" sz="2200" i="1" dirty="0">
                <a:solidFill>
                  <a:schemeClr val="tx1">
                    <a:lumMod val="95000"/>
                    <a:lumOff val="5000"/>
                  </a:schemeClr>
                </a:solidFill>
                <a:sym typeface="+mn-ea"/>
              </a:rPr>
              <a:t>00,'content_name':'</a:t>
            </a:r>
            <a:r>
              <a:rPr lang="en-US" altLang="zh-CN" sz="2200" i="1" dirty="0">
                <a:solidFill>
                  <a:schemeClr val="tx1">
                    <a:lumMod val="95000"/>
                    <a:lumOff val="5000"/>
                  </a:schemeClr>
                </a:solidFill>
                <a:ea typeface="SimSun" panose="02010600030101010101" pitchFamily="2" charset="-122"/>
                <a:sym typeface="+mn-ea"/>
              </a:rPr>
              <a:t>r6/7</a:t>
            </a:r>
            <a:r>
              <a:rPr lang="en-US" altLang="zh-CN"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 </a:t>
            </a:r>
            <a:r>
              <a:rPr lang="en-US" sz="2200" i="1" dirty="0">
                <a:solidFill>
                  <a:schemeClr val="tx1">
                    <a:lumMod val="95000"/>
                    <a:lumOff val="5000"/>
                  </a:schemeClr>
                </a:solidFill>
                <a:sym typeface="+mn-ea"/>
              </a:rPr>
              <a:t>...</a:t>
            </a:r>
            <a:r>
              <a:rPr lang="zh-CN" altLang="en-US" sz="2200" i="1" dirty="0">
                <a:solidFill>
                  <a:schemeClr val="tx1">
                    <a:lumMod val="95000"/>
                    <a:lumOff val="5000"/>
                  </a:schemeClr>
                </a:solidFill>
                <a:sym typeface="+mn-ea"/>
              </a:rPr>
              <a:t>]</a:t>
            </a:r>
          </a:p>
          <a:p>
            <a:pPr marL="106680" indent="0">
              <a:buFont typeface="Wingdings" panose="05000000000000000000" pitchFamily="2" charset="2"/>
              <a:buNone/>
            </a:pPr>
            <a:r>
              <a:rPr lang="zh-CN" altLang="en-US" sz="2200" i="1" dirty="0">
                <a:solidFill>
                  <a:schemeClr val="tx1">
                    <a:lumMod val="95000"/>
                    <a:lumOff val="5000"/>
                  </a:schemeClr>
                </a:solidFill>
                <a:sym typeface="+mn-ea"/>
              </a:rPr>
              <a:t>     }</a:t>
            </a:r>
          </a:p>
          <a:p>
            <a:pPr marL="106680" indent="0">
              <a:buFont typeface="Wingdings" panose="05000000000000000000" pitchFamily="2" charset="2"/>
              <a:buNone/>
            </a:pPr>
            <a:r>
              <a:rPr lang="zh-CN" altLang="en-US" sz="2200" b="1" dirty="0">
                <a:solidFill>
                  <a:schemeClr val="tx1">
                    <a:lumMod val="95000"/>
                    <a:lumOff val="5000"/>
                  </a:schemeClr>
                </a:solidFill>
                <a:sym typeface="+mn-ea"/>
              </a:rPr>
              <a:t>Tip: </a:t>
            </a:r>
          </a:p>
          <a:p>
            <a:pPr marL="106680" indent="0">
              <a:buFont typeface="Wingdings" panose="05000000000000000000" pitchFamily="2" charset="2"/>
              <a:buNone/>
            </a:pPr>
            <a:r>
              <a:rPr lang="zh-CN" altLang="en-US" sz="2200" dirty="0">
                <a:solidFill>
                  <a:schemeClr val="tx1">
                    <a:lumMod val="95000"/>
                    <a:lumOff val="5000"/>
                  </a:schemeClr>
                </a:solidFill>
                <a:sym typeface="+mn-ea"/>
              </a:rPr>
              <a:t>     </a:t>
            </a:r>
            <a:r>
              <a:rPr lang="zh-CN" altLang="en-US" sz="2200" i="1" dirty="0">
                <a:solidFill>
                  <a:schemeClr val="tx1">
                    <a:lumMod val="95000"/>
                    <a:lumOff val="5000"/>
                  </a:schemeClr>
                </a:solidFill>
                <a:sym typeface="+mn-ea"/>
              </a:rPr>
              <a:t>interest</a:t>
            </a:r>
            <a:r>
              <a:rPr lang="en-US" altLang="zh-CN" sz="2200" i="1" dirty="0">
                <a:solidFill>
                  <a:schemeClr val="tx1">
                    <a:lumMod val="95000"/>
                    <a:lumOff val="5000"/>
                  </a:schemeClr>
                </a:solidFill>
                <a:sym typeface="+mn-ea"/>
              </a:rPr>
              <a:t>_</a:t>
            </a:r>
            <a:r>
              <a:rPr lang="zh-CN" altLang="en-US" sz="2200" i="1" dirty="0">
                <a:solidFill>
                  <a:schemeClr val="tx1">
                    <a:lumMod val="95000"/>
                    <a:lumOff val="5000"/>
                  </a:schemeClr>
                </a:solidFill>
                <a:sym typeface="+mn-ea"/>
              </a:rPr>
              <a:t>ID</a:t>
            </a:r>
            <a:r>
              <a:rPr lang="zh-CN" altLang="en-US" sz="2200" dirty="0">
                <a:solidFill>
                  <a:schemeClr val="tx1">
                    <a:lumMod val="95000"/>
                    <a:lumOff val="5000"/>
                  </a:schemeClr>
                </a:solidFill>
                <a:sym typeface="+mn-ea"/>
              </a:rPr>
              <a:t> </a:t>
            </a:r>
            <a:r>
              <a:rPr lang="en-US" altLang="zh-CN" sz="2200" dirty="0">
                <a:solidFill>
                  <a:schemeClr val="tx1">
                    <a:lumMod val="95000"/>
                    <a:lumOff val="5000"/>
                  </a:schemeClr>
                </a:solidFill>
                <a:sym typeface="+mn-ea"/>
              </a:rPr>
              <a:t>= </a:t>
            </a:r>
            <a:r>
              <a:rPr lang="en-US" altLang="zh-CN" sz="2200" i="1" dirty="0">
                <a:solidFill>
                  <a:schemeClr val="tx1">
                    <a:lumMod val="95000"/>
                    <a:lumOff val="5000"/>
                  </a:schemeClr>
                </a:solidFill>
                <a:sym typeface="+mn-ea"/>
              </a:rPr>
              <a:t>routerID + 00-99</a:t>
            </a:r>
            <a:endParaRPr lang="zh-CN" altLang="en-US" sz="2200" dirty="0">
              <a:solidFill>
                <a:schemeClr val="tx1">
                  <a:lumMod val="95000"/>
                  <a:lumOff val="5000"/>
                </a:schemeClr>
              </a:solidFill>
              <a:sym typeface="+mn-ea"/>
            </a:endParaRPr>
          </a:p>
          <a:p>
            <a:pPr marL="106680" indent="0">
              <a:buFont typeface="Wingdings" panose="05000000000000000000" pitchFamily="2" charset="2"/>
              <a:buNone/>
            </a:pPr>
            <a:r>
              <a:rPr lang="en-US" altLang="zh-CN" sz="2200" dirty="0">
                <a:solidFill>
                  <a:schemeClr val="tx1">
                    <a:lumMod val="95000"/>
                    <a:lumOff val="5000"/>
                  </a:schemeClr>
                </a:solidFill>
                <a:sym typeface="+mn-ea"/>
              </a:rPr>
              <a:t>     </a:t>
            </a:r>
            <a:r>
              <a:rPr lang="en-US" altLang="zh-CN" sz="2200" i="1" dirty="0">
                <a:solidFill>
                  <a:schemeClr val="tx1">
                    <a:lumMod val="95000"/>
                    <a:lumOff val="5000"/>
                  </a:schemeClr>
                </a:solidFill>
                <a:sym typeface="+mn-ea"/>
              </a:rPr>
              <a:t>content_name</a:t>
            </a:r>
            <a:r>
              <a:rPr lang="zh-CN" altLang="en-US" sz="2200" dirty="0">
                <a:solidFill>
                  <a:schemeClr val="tx1">
                    <a:lumMod val="95000"/>
                    <a:lumOff val="5000"/>
                  </a:schemeClr>
                </a:solidFill>
                <a:sym typeface="+mn-ea"/>
              </a:rPr>
              <a:t> is randomly selected from 1200 </a:t>
            </a:r>
            <a:r>
              <a:rPr lang="zh-CN" altLang="en-US" sz="2200" i="1" dirty="0">
                <a:solidFill>
                  <a:schemeClr val="tx1">
                    <a:lumMod val="95000"/>
                    <a:lumOff val="5000"/>
                  </a:schemeClr>
                </a:solidFill>
                <a:sym typeface="+mn-ea"/>
              </a:rPr>
              <a:t>content</a:t>
            </a:r>
            <a:r>
              <a:rPr lang="zh-CN" altLang="en-US" sz="2200" dirty="0">
                <a:solidFill>
                  <a:schemeClr val="tx1">
                    <a:lumMod val="95000"/>
                    <a:lumOff val="5000"/>
                  </a:schemeClr>
                </a:solidFill>
                <a:sym typeface="+mn-ea"/>
              </a:rPr>
              <a:t> published by 12 producers. Therefore, some </a:t>
            </a:r>
            <a:r>
              <a:rPr lang="zh-CN" altLang="en-US" sz="2200" i="1" dirty="0">
                <a:solidFill>
                  <a:schemeClr val="tx1">
                    <a:lumMod val="95000"/>
                    <a:lumOff val="5000"/>
                  </a:schemeClr>
                </a:solidFill>
                <a:sym typeface="+mn-ea"/>
              </a:rPr>
              <a:t>content name</a:t>
            </a:r>
            <a:r>
              <a:rPr lang="zh-CN" altLang="en-US" sz="2200" dirty="0">
                <a:solidFill>
                  <a:schemeClr val="tx1">
                    <a:lumMod val="95000"/>
                    <a:lumOff val="5000"/>
                  </a:schemeClr>
                </a:solidFill>
                <a:sym typeface="+mn-ea"/>
              </a:rPr>
              <a:t>s may be repeatedly selected</a:t>
            </a:r>
            <a:r>
              <a:rPr lang="en-US" altLang="zh-CN" sz="2200" dirty="0">
                <a:solidFill>
                  <a:schemeClr val="tx1">
                    <a:lumMod val="95000"/>
                    <a:lumOff val="5000"/>
                  </a:schemeClr>
                </a:solidFill>
                <a:sym typeface="+mn-ea"/>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b="1">
                <a:sym typeface="+mn-ea"/>
              </a:rPr>
              <a:t>8. Output</a:t>
            </a:r>
            <a:r>
              <a:rPr lang="en-US" altLang="zh-CN" b="1">
                <a:sym typeface="+mn-ea"/>
              </a:rPr>
              <a:t>_interest</a:t>
            </a:r>
            <a:br>
              <a:rPr lang="en-US" altLang="zh-CN">
                <a:solidFill>
                  <a:schemeClr val="tx1"/>
                </a:solidFill>
                <a:ea typeface="SimSun" panose="02010600030101010101" pitchFamily="2" charset="-122"/>
                <a:sym typeface="+mn-ea"/>
              </a:rPr>
            </a:br>
            <a:endParaRPr lang="zh-CN" altLang="en-US"/>
          </a:p>
        </p:txBody>
      </p:sp>
      <p:pic>
        <p:nvPicPr>
          <p:cNvPr id="2" name="内容占位符 1" descr="2021-04-06 04-25-22 的屏幕截图"/>
          <p:cNvPicPr>
            <a:picLocks noGrp="1" noChangeAspect="1"/>
          </p:cNvPicPr>
          <p:nvPr>
            <p:ph idx="1"/>
          </p:nvPr>
        </p:nvPicPr>
        <p:blipFill>
          <a:blip r:embed="rId3"/>
          <a:srcRect l="1704" t="2233" r="69300" b="71583"/>
          <a:stretch>
            <a:fillRect/>
          </a:stretch>
        </p:blipFill>
        <p:spPr>
          <a:xfrm>
            <a:off x="417195" y="1010285"/>
            <a:ext cx="11598275" cy="2945765"/>
          </a:xfrm>
          <a:prstGeom prst="rect">
            <a:avLst/>
          </a:prstGeom>
        </p:spPr>
      </p:pic>
      <p:pic>
        <p:nvPicPr>
          <p:cNvPr id="5" name="图片 4" descr="2021-04-06 04-28-33 的屏幕截图"/>
          <p:cNvPicPr>
            <a:picLocks noChangeAspect="1"/>
          </p:cNvPicPr>
          <p:nvPr/>
        </p:nvPicPr>
        <p:blipFill>
          <a:blip r:embed="rId4"/>
          <a:srcRect l="1693" t="31588" r="69451" b="50555"/>
          <a:stretch>
            <a:fillRect/>
          </a:stretch>
        </p:blipFill>
        <p:spPr>
          <a:xfrm>
            <a:off x="417195" y="4240530"/>
            <a:ext cx="11598910" cy="2018665"/>
          </a:xfrm>
          <a:prstGeom prst="rect">
            <a:avLst/>
          </a:prstGeom>
        </p:spPr>
      </p:pic>
      <p:sp>
        <p:nvSpPr>
          <p:cNvPr id="3" name="矩形 2"/>
          <p:cNvSpPr/>
          <p:nvPr/>
        </p:nvSpPr>
        <p:spPr>
          <a:xfrm>
            <a:off x="9283700" y="2704465"/>
            <a:ext cx="2754630" cy="35801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b="1">
                <a:sym typeface="+mn-ea"/>
              </a:rPr>
              <a:t>8. Output_data</a:t>
            </a: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35000" y="803275"/>
            <a:ext cx="9265285" cy="6120765"/>
          </a:xfrm>
        </p:spPr>
        <p:txBody>
          <a:bodyPr/>
          <a:lstStyle/>
          <a:p>
            <a:pPr>
              <a:buFont typeface="Wingdings" panose="05000000000000000000" pitchFamily="2" charset="2"/>
              <a:buChar char="l"/>
            </a:pPr>
            <a:endParaRPr lang="zh-CN" altLang="en-US" sz="2200" dirty="0">
              <a:solidFill>
                <a:schemeClr val="tx1">
                  <a:lumMod val="95000"/>
                  <a:lumOff val="5000"/>
                </a:schemeClr>
              </a:solidFill>
              <a:sym typeface="+mn-ea"/>
            </a:endParaRPr>
          </a:p>
          <a:p>
            <a:pPr>
              <a:buFont typeface="Wingdings" panose="05000000000000000000" pitchFamily="2" charset="2"/>
              <a:buChar char="l"/>
            </a:pPr>
            <a:endParaRPr lang="zh-CN" altLang="en-US" sz="2200" dirty="0">
              <a:solidFill>
                <a:schemeClr val="tx1">
                  <a:lumMod val="95000"/>
                  <a:lumOff val="5000"/>
                </a:schemeClr>
              </a:solidFill>
              <a:sym typeface="+mn-ea"/>
            </a:endParaRPr>
          </a:p>
        </p:txBody>
      </p:sp>
      <p:pic>
        <p:nvPicPr>
          <p:cNvPr id="2" name="图片 1" descr="2021-04-06 04-33-02 的屏幕截图"/>
          <p:cNvPicPr>
            <a:picLocks noChangeAspect="1"/>
          </p:cNvPicPr>
          <p:nvPr/>
        </p:nvPicPr>
        <p:blipFill>
          <a:blip r:embed="rId3"/>
          <a:srcRect l="1819" t="2543" r="69261" b="69790"/>
          <a:stretch>
            <a:fillRect/>
          </a:stretch>
        </p:blipFill>
        <p:spPr>
          <a:xfrm>
            <a:off x="417195" y="1010285"/>
            <a:ext cx="11468100" cy="3085465"/>
          </a:xfrm>
          <a:prstGeom prst="rect">
            <a:avLst/>
          </a:prstGeom>
        </p:spPr>
      </p:pic>
      <p:pic>
        <p:nvPicPr>
          <p:cNvPr id="5" name="图片 4" descr="2021-04-06 04-36-57 的屏幕截图"/>
          <p:cNvPicPr>
            <a:picLocks noChangeAspect="1"/>
          </p:cNvPicPr>
          <p:nvPr/>
        </p:nvPicPr>
        <p:blipFill>
          <a:blip r:embed="rId4"/>
          <a:srcRect l="1779" t="33512" r="69261" b="52101"/>
          <a:stretch>
            <a:fillRect/>
          </a:stretch>
        </p:blipFill>
        <p:spPr>
          <a:xfrm>
            <a:off x="417195" y="4394200"/>
            <a:ext cx="11468100" cy="1602105"/>
          </a:xfrm>
          <a:prstGeom prst="rect">
            <a:avLst/>
          </a:prstGeom>
        </p:spPr>
      </p:pic>
      <p:sp>
        <p:nvSpPr>
          <p:cNvPr id="6" name="矩形 5"/>
          <p:cNvSpPr/>
          <p:nvPr/>
        </p:nvSpPr>
        <p:spPr>
          <a:xfrm>
            <a:off x="7453630" y="2667000"/>
            <a:ext cx="4431665" cy="33293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25535" cy="775335"/>
          </a:xfrm>
        </p:spPr>
        <p:txBody>
          <a:bodyPr/>
          <a:lstStyle/>
          <a:p>
            <a:pPr algn="l"/>
            <a:r>
              <a:rPr lang="en-US" altLang="zh-CN" b="1">
                <a:sym typeface="+mn-ea"/>
              </a:rPr>
              <a:t>1. </a:t>
            </a:r>
            <a:r>
              <a:rPr lang="zh-CN" altLang="en-US" b="1">
                <a:sym typeface="+mn-ea"/>
              </a:rPr>
              <a:t>I</a:t>
            </a:r>
            <a:r>
              <a:rPr lang="en-US" altLang="zh-CN" b="1">
                <a:sym typeface="+mn-ea"/>
              </a:rPr>
              <a:t>ntroduction</a:t>
            </a:r>
            <a:endParaRPr lang="zh-CN" altLang="en-US"/>
          </a:p>
        </p:txBody>
      </p:sp>
      <p:pic>
        <p:nvPicPr>
          <p:cNvPr id="2" name="图片 1"/>
          <p:cNvPicPr>
            <a:picLocks noChangeAspect="1"/>
          </p:cNvPicPr>
          <p:nvPr/>
        </p:nvPicPr>
        <p:blipFill>
          <a:blip r:embed="rId3"/>
          <a:stretch>
            <a:fillRect/>
          </a:stretch>
        </p:blipFill>
        <p:spPr>
          <a:xfrm>
            <a:off x="6256020" y="1635125"/>
            <a:ext cx="5687060" cy="4078605"/>
          </a:xfrm>
          <a:prstGeom prst="rect">
            <a:avLst/>
          </a:prstGeom>
        </p:spPr>
      </p:pic>
      <p:sp>
        <p:nvSpPr>
          <p:cNvPr id="6" name="内容占位符 2"/>
          <p:cNvSpPr/>
          <p:nvPr/>
        </p:nvSpPr>
        <p:spPr>
          <a:xfrm>
            <a:off x="598170" y="1010285"/>
            <a:ext cx="5484495" cy="5006975"/>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100000"/>
              </a:lnSpc>
              <a:spcBef>
                <a:spcPts val="1000"/>
              </a:spcBef>
              <a:spcAft>
                <a:spcPts val="0"/>
              </a:spcAft>
              <a:buClr>
                <a:schemeClr val="accent1"/>
              </a:buClr>
              <a:buSzPts val="1920"/>
              <a:buFont typeface="Noto Sans Symbols" panose="020B0502040504020204"/>
              <a:buChar char="▶"/>
              <a:defRPr sz="24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0200" algn="l" rtl="0">
              <a:lnSpc>
                <a:spcPct val="100000"/>
              </a:lnSpc>
              <a:spcBef>
                <a:spcPts val="1000"/>
              </a:spcBef>
              <a:spcAft>
                <a:spcPts val="0"/>
              </a:spcAft>
              <a:buClr>
                <a:schemeClr val="accent1"/>
              </a:buClr>
              <a:buSzPts val="1600"/>
              <a:buFont typeface="Noto Sans Symbols" panose="020B0502040504020204"/>
              <a:buChar char="▶"/>
              <a:defRPr sz="20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20040" algn="l" rtl="0">
              <a:lnSpc>
                <a:spcPct val="100000"/>
              </a:lnSpc>
              <a:spcBef>
                <a:spcPts val="1000"/>
              </a:spcBef>
              <a:spcAft>
                <a:spcPts val="0"/>
              </a:spcAft>
              <a:buClr>
                <a:schemeClr val="accent1"/>
              </a:buClr>
              <a:buSzPts val="1440"/>
              <a:buFont typeface="Noto Sans Symbols" panose="020B0502040504020204"/>
              <a:buChar char="▶"/>
              <a:defRPr sz="18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9pPr>
          </a:lstStyle>
          <a:p>
            <a:pPr lvl="0">
              <a:buFont typeface="Wingdings" panose="05000000000000000000" pitchFamily="2" charset="2"/>
              <a:buChar char="l"/>
            </a:pPr>
            <a:r>
              <a:rPr lang="zh-CN" altLang="en-US" b="1" dirty="0">
                <a:solidFill>
                  <a:schemeClr val="tx1">
                    <a:lumMod val="95000"/>
                    <a:lumOff val="5000"/>
                  </a:schemeClr>
                </a:solidFill>
                <a:sym typeface="+mn-ea"/>
              </a:rPr>
              <a:t>Content-Centric Networking (CCN)</a:t>
            </a:r>
            <a:endParaRPr lang="zh-CN" altLang="en-US" b="1" dirty="0">
              <a:solidFill>
                <a:schemeClr val="tx1">
                  <a:lumMod val="95000"/>
                  <a:lumOff val="5000"/>
                </a:schemeClr>
              </a:solidFill>
            </a:endParaRPr>
          </a:p>
          <a:p>
            <a:pPr lvl="1">
              <a:buFont typeface="Wingdings" panose="05000000000000000000" pitchFamily="2" charset="2"/>
              <a:buChar char="l"/>
            </a:pPr>
            <a:r>
              <a:rPr lang="en-US" altLang="zh-CN" dirty="0">
                <a:solidFill>
                  <a:schemeClr val="tx1"/>
                </a:solidFill>
                <a:sym typeface="+mn-ea"/>
              </a:rPr>
              <a:t>U</a:t>
            </a:r>
            <a:r>
              <a:rPr lang="zh-CN" altLang="en-US" dirty="0">
                <a:solidFill>
                  <a:schemeClr val="tx1"/>
                </a:solidFill>
                <a:sym typeface="+mn-ea"/>
              </a:rPr>
              <a:t>se</a:t>
            </a:r>
            <a:r>
              <a:rPr lang="zh-CN" altLang="en-US" dirty="0">
                <a:solidFill>
                  <a:schemeClr val="tx1"/>
                </a:solidFill>
              </a:rPr>
              <a:t> content name</a:t>
            </a:r>
            <a:r>
              <a:rPr lang="zh-CN" altLang="en-US" b="1" dirty="0">
                <a:solidFill>
                  <a:schemeClr val="tx1"/>
                </a:solidFill>
              </a:rPr>
              <a:t> </a:t>
            </a:r>
            <a:r>
              <a:rPr lang="zh-CN" altLang="en-US" dirty="0">
                <a:solidFill>
                  <a:schemeClr val="tx1"/>
                </a:solidFill>
              </a:rPr>
              <a:t>to replace IP addresses. </a:t>
            </a:r>
          </a:p>
          <a:p>
            <a:pPr lvl="1">
              <a:buFont typeface="Wingdings" panose="05000000000000000000" pitchFamily="2" charset="2"/>
              <a:buChar char="l"/>
            </a:pPr>
            <a:r>
              <a:rPr lang="zh-CN" altLang="en-US" dirty="0">
                <a:solidFill>
                  <a:schemeClr val="tx1"/>
                </a:solidFill>
              </a:rPr>
              <a:t>Focus on what users want.</a:t>
            </a:r>
          </a:p>
          <a:p>
            <a:pPr lvl="1">
              <a:buFont typeface="Wingdings" panose="05000000000000000000" pitchFamily="2" charset="2"/>
              <a:buChar char="l"/>
            </a:pPr>
            <a:r>
              <a:rPr lang="en-US" altLang="zh-CN" dirty="0">
                <a:solidFill>
                  <a:schemeClr val="tx1"/>
                </a:solidFill>
              </a:rPr>
              <a:t>Cache</a:t>
            </a:r>
            <a:r>
              <a:rPr lang="zh-CN" altLang="en-US" dirty="0">
                <a:solidFill>
                  <a:schemeClr val="tx1"/>
                </a:solidFill>
              </a:rPr>
              <a:t> </a:t>
            </a:r>
            <a:r>
              <a:rPr lang="zh-CN" altLang="en-US" dirty="0">
                <a:solidFill>
                  <a:schemeClr val="tx1"/>
                </a:solidFill>
                <a:sym typeface="+mn-ea"/>
              </a:rPr>
              <a:t>content</a:t>
            </a:r>
            <a:r>
              <a:rPr lang="en-US" altLang="zh-CN" dirty="0">
                <a:solidFill>
                  <a:schemeClr val="tx1"/>
                </a:solidFill>
                <a:sym typeface="+mn-ea"/>
              </a:rPr>
              <a:t> </a:t>
            </a:r>
            <a:r>
              <a:rPr lang="zh-CN" altLang="en-US" dirty="0">
                <a:solidFill>
                  <a:schemeClr val="tx1"/>
                </a:solidFill>
              </a:rPr>
              <a:t>on the router. </a:t>
            </a:r>
          </a:p>
          <a:p>
            <a:pPr lvl="1">
              <a:buFont typeface="Wingdings" panose="05000000000000000000" pitchFamily="2" charset="2"/>
              <a:buChar char="l"/>
            </a:pPr>
            <a:r>
              <a:rPr lang="zh-CN" altLang="en-US" dirty="0">
                <a:solidFill>
                  <a:schemeClr val="tx1"/>
                </a:solidFill>
              </a:rPr>
              <a:t>Get content responses from nearby routers without routing to servers or producers</a:t>
            </a:r>
            <a:r>
              <a:rPr lang="en-US" altLang="zh-CN" dirty="0">
                <a:solidFill>
                  <a:schemeClr val="tx1"/>
                </a:solidFill>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080000" y="-2540"/>
            <a:ext cx="7113270" cy="3084195"/>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9. Process Flow</a:t>
            </a:r>
            <a:br>
              <a:rPr lang="en-US" b="1"/>
            </a:br>
            <a:endParaRPr lang="zh-CN" altLang="en-US"/>
          </a:p>
        </p:txBody>
      </p:sp>
      <p:sp>
        <p:nvSpPr>
          <p:cNvPr id="20" name="矩形 19"/>
          <p:cNvSpPr/>
          <p:nvPr/>
        </p:nvSpPr>
        <p:spPr>
          <a:xfrm>
            <a:off x="5984240" y="1762125"/>
            <a:ext cx="90170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network</a:t>
            </a:r>
          </a:p>
        </p:txBody>
      </p:sp>
      <p:sp>
        <p:nvSpPr>
          <p:cNvPr id="22" name="矩形 21"/>
          <p:cNvSpPr/>
          <p:nvPr/>
        </p:nvSpPr>
        <p:spPr>
          <a:xfrm>
            <a:off x="5332730" y="861695"/>
            <a:ext cx="220408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router0, ..., </a:t>
            </a:r>
            <a:r>
              <a:rPr lang="en-US" altLang="zh-CN">
                <a:sym typeface="+mn-ea"/>
              </a:rPr>
              <a:t>router11</a:t>
            </a:r>
            <a:r>
              <a:rPr lang="en-US" altLang="zh-CN"/>
              <a:t> </a:t>
            </a:r>
          </a:p>
        </p:txBody>
      </p:sp>
      <p:cxnSp>
        <p:nvCxnSpPr>
          <p:cNvPr id="24" name="直接箭头连接符 23"/>
          <p:cNvCxnSpPr>
            <a:stCxn id="22" idx="2"/>
            <a:endCxn id="20" idx="0"/>
          </p:cNvCxnSpPr>
          <p:nvPr/>
        </p:nvCxnSpPr>
        <p:spPr>
          <a:xfrm>
            <a:off x="6440805" y="1180465"/>
            <a:ext cx="0" cy="58166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041265" y="1332865"/>
            <a:ext cx="1393825" cy="306705"/>
          </a:xfrm>
          <a:prstGeom prst="rect">
            <a:avLst/>
          </a:prstGeom>
          <a:noFill/>
        </p:spPr>
        <p:txBody>
          <a:bodyPr wrap="square" rtlCol="0">
            <a:spAutoFit/>
          </a:bodyPr>
          <a:lstStyle/>
          <a:p>
            <a:pPr algn="ctr"/>
            <a:r>
              <a:rPr lang="en-US" altLang="zh-CN">
                <a:sym typeface="+mn-ea"/>
              </a:rPr>
              <a:t>N interests / s</a:t>
            </a:r>
            <a:endParaRPr lang="en-US" altLang="zh-CN"/>
          </a:p>
        </p:txBody>
      </p:sp>
      <p:sp>
        <p:nvSpPr>
          <p:cNvPr id="123" name="文本框 122"/>
          <p:cNvSpPr txBox="1"/>
          <p:nvPr/>
        </p:nvSpPr>
        <p:spPr>
          <a:xfrm>
            <a:off x="5175250" y="176530"/>
            <a:ext cx="1319530" cy="368300"/>
          </a:xfrm>
          <a:prstGeom prst="rect">
            <a:avLst/>
          </a:prstGeom>
          <a:noFill/>
        </p:spPr>
        <p:txBody>
          <a:bodyPr wrap="square" rtlCol="0" anchor="t">
            <a:spAutoFit/>
          </a:bodyPr>
          <a:lstStyle/>
          <a:p>
            <a:pPr algn="ctr"/>
            <a:r>
              <a:rPr lang="en-US" sz="1800" b="1">
                <a:solidFill>
                  <a:srgbClr val="FF0000"/>
                </a:solidFill>
              </a:rPr>
              <a:t>Sever</a:t>
            </a:r>
          </a:p>
        </p:txBody>
      </p:sp>
      <p:sp>
        <p:nvSpPr>
          <p:cNvPr id="3" name="内容占位符 2"/>
          <p:cNvSpPr>
            <a:spLocks noGrp="1"/>
          </p:cNvSpPr>
          <p:nvPr>
            <p:ph idx="1"/>
          </p:nvPr>
        </p:nvSpPr>
        <p:spPr>
          <a:xfrm>
            <a:off x="407670" y="765175"/>
            <a:ext cx="4544060" cy="2633980"/>
          </a:xfrm>
        </p:spPr>
        <p:txBody>
          <a:bodyPr/>
          <a:lstStyle/>
          <a:p>
            <a:pPr algn="just">
              <a:buFont typeface="Wingdings" panose="05000000000000000000" pitchFamily="2" charset="2"/>
              <a:buChar char="l"/>
            </a:pPr>
            <a:r>
              <a:rPr lang="en-US" altLang="zh-CN" sz="3200" b="1">
                <a:sym typeface="+mn-ea"/>
              </a:rPr>
              <a:t>Sever</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The network has 12 node. You can read from the </a:t>
            </a:r>
            <a:r>
              <a:rPr lang="en-US" altLang="zh-CN" sz="2000" b="1" dirty="0">
                <a:solidFill>
                  <a:schemeClr val="tx1">
                    <a:lumMod val="95000"/>
                    <a:lumOff val="5000"/>
                  </a:schemeClr>
                </a:solidFill>
                <a:sym typeface="+mn-ea"/>
              </a:rPr>
              <a:t>networks </a:t>
            </a:r>
            <a:r>
              <a:rPr lang="en-US" altLang="zh-CN" sz="2000" dirty="0">
                <a:solidFill>
                  <a:schemeClr val="tx1">
                    <a:lumMod val="95000"/>
                    <a:lumOff val="5000"/>
                  </a:schemeClr>
                </a:solidFill>
                <a:sym typeface="+mn-ea"/>
              </a:rPr>
              <a:t>JSON file .</a:t>
            </a:r>
          </a:p>
          <a:p>
            <a:pPr lvl="0">
              <a:buFont typeface="Wingdings" panose="05000000000000000000" charset="0"/>
              <a:buChar char="l"/>
            </a:pPr>
            <a:r>
              <a:rPr lang="en-US" altLang="zh-CN" sz="2000" dirty="0">
                <a:solidFill>
                  <a:schemeClr val="tx1">
                    <a:lumMod val="95000"/>
                    <a:lumOff val="5000"/>
                  </a:schemeClr>
                </a:solidFill>
                <a:sym typeface="+mn-ea"/>
              </a:rPr>
              <a:t>networks format</a:t>
            </a:r>
          </a:p>
          <a:p>
            <a:pPr marL="106680" lvl="0" indent="0">
              <a:buFont typeface="Wingdings" panose="05000000000000000000" charset="0"/>
              <a:buNone/>
            </a:pPr>
            <a:r>
              <a:rPr lang="en-US" altLang="zh-CN" sz="2000" i="1" dirty="0">
                <a:solidFill>
                  <a:schemeClr val="tx1">
                    <a:lumMod val="95000"/>
                    <a:lumOff val="5000"/>
                  </a:schemeClr>
                </a:solidFill>
                <a:sym typeface="+mn-ea"/>
              </a:rPr>
              <a:t>= {'r'+'route_ID': [route_ID, ...], ... }</a:t>
            </a:r>
          </a:p>
          <a:p>
            <a:pPr marL="106680" lvl="0" indent="0">
              <a:buFont typeface="Wingdings" panose="05000000000000000000" charset="0"/>
              <a:buNone/>
            </a:pPr>
            <a:r>
              <a:rPr lang="en-US" altLang="zh-CN" sz="2000" i="1" dirty="0">
                <a:solidFill>
                  <a:schemeClr val="tx1">
                    <a:lumMod val="95000"/>
                    <a:lumOff val="5000"/>
                  </a:schemeClr>
                </a:solidFill>
                <a:sym typeface="+mn-ea"/>
              </a:rPr>
              <a:t>= {'r1': [0, 2], 'r2': [1, 3, 4], ... }</a:t>
            </a:r>
            <a:endParaRPr lang="en-US" altLang="zh-CN" sz="2000" b="1" i="1" dirty="0">
              <a:solidFill>
                <a:schemeClr val="tx1">
                  <a:lumMod val="95000"/>
                  <a:lumOff val="5000"/>
                </a:schemeClr>
              </a:solidFill>
              <a:sym typeface="+mn-ea"/>
            </a:endParaRPr>
          </a:p>
        </p:txBody>
      </p:sp>
      <p:sp>
        <p:nvSpPr>
          <p:cNvPr id="6" name="内容占位符 2"/>
          <p:cNvSpPr>
            <a:spLocks noGrp="1"/>
          </p:cNvSpPr>
          <p:nvPr/>
        </p:nvSpPr>
        <p:spPr>
          <a:xfrm>
            <a:off x="407670" y="3399155"/>
            <a:ext cx="10002520" cy="336677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100000"/>
              </a:lnSpc>
              <a:spcBef>
                <a:spcPts val="1000"/>
              </a:spcBef>
              <a:spcAft>
                <a:spcPts val="0"/>
              </a:spcAft>
              <a:buClr>
                <a:schemeClr val="accent1"/>
              </a:buClr>
              <a:buSzPts val="1920"/>
              <a:buFont typeface="Noto Sans Symbols" panose="020B0502040504020204"/>
              <a:buChar char="▶"/>
              <a:defRPr sz="24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0200" algn="l" rtl="0">
              <a:lnSpc>
                <a:spcPct val="100000"/>
              </a:lnSpc>
              <a:spcBef>
                <a:spcPts val="1000"/>
              </a:spcBef>
              <a:spcAft>
                <a:spcPts val="0"/>
              </a:spcAft>
              <a:buClr>
                <a:schemeClr val="accent1"/>
              </a:buClr>
              <a:buSzPts val="1600"/>
              <a:buFont typeface="Noto Sans Symbols" panose="020B0502040504020204"/>
              <a:buChar char="▶"/>
              <a:defRPr sz="20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20040" algn="l" rtl="0">
              <a:lnSpc>
                <a:spcPct val="100000"/>
              </a:lnSpc>
              <a:spcBef>
                <a:spcPts val="1000"/>
              </a:spcBef>
              <a:spcAft>
                <a:spcPts val="0"/>
              </a:spcAft>
              <a:buClr>
                <a:schemeClr val="accent1"/>
              </a:buClr>
              <a:buSzPts val="1440"/>
              <a:buFont typeface="Noto Sans Symbols" panose="020B0502040504020204"/>
              <a:buChar char="▶"/>
              <a:defRPr sz="18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9pPr>
          </a:lstStyle>
          <a:p>
            <a:pPr algn="just">
              <a:buFont typeface="Wingdings" panose="05000000000000000000" pitchFamily="2" charset="2"/>
              <a:buChar char="l"/>
            </a:pPr>
            <a:r>
              <a:rPr lang="en-US" altLang="zh-CN" sz="2000" dirty="0">
                <a:solidFill>
                  <a:schemeClr val="tx1">
                    <a:lumMod val="95000"/>
                    <a:lumOff val="5000"/>
                  </a:schemeClr>
                </a:solidFill>
                <a:sym typeface="+mn-ea"/>
              </a:rPr>
              <a:t>Each node is both a </a:t>
            </a:r>
            <a:r>
              <a:rPr lang="en-US" altLang="zh-CN" sz="2000" b="1" dirty="0">
                <a:solidFill>
                  <a:schemeClr val="tx1">
                    <a:lumMod val="95000"/>
                    <a:lumOff val="5000"/>
                  </a:schemeClr>
                </a:solidFill>
                <a:sym typeface="+mn-ea"/>
              </a:rPr>
              <a:t>producer</a:t>
            </a:r>
            <a:r>
              <a:rPr lang="en-US" altLang="zh-CN" sz="2000" dirty="0">
                <a:solidFill>
                  <a:schemeClr val="tx1">
                    <a:lumMod val="95000"/>
                    <a:lumOff val="5000"/>
                  </a:schemeClr>
                </a:solidFill>
                <a:sym typeface="+mn-ea"/>
              </a:rPr>
              <a:t> and a </a:t>
            </a:r>
            <a:r>
              <a:rPr lang="en-US" altLang="zh-CN" sz="2000" b="1" dirty="0">
                <a:solidFill>
                  <a:schemeClr val="tx1">
                    <a:lumMod val="95000"/>
                    <a:lumOff val="5000"/>
                  </a:schemeClr>
                </a:solidFill>
                <a:sym typeface="+mn-ea"/>
              </a:rPr>
              <a:t>consumer</a:t>
            </a:r>
            <a:r>
              <a:rPr lang="en-US" altLang="zh-CN" sz="2000" dirty="0">
                <a:solidFill>
                  <a:schemeClr val="tx1">
                    <a:lumMod val="95000"/>
                    <a:lumOff val="5000"/>
                  </a:schemeClr>
                </a:solidFill>
                <a:sym typeface="+mn-ea"/>
              </a:rPr>
              <a:t>.</a:t>
            </a:r>
            <a:endParaRPr lang="en-US" altLang="zh-CN" sz="2000" dirty="0">
              <a:solidFill>
                <a:schemeClr val="tx1">
                  <a:lumMod val="95000"/>
                  <a:lumOff val="5000"/>
                </a:schemeClr>
              </a:solidFill>
            </a:endParaRPr>
          </a:p>
          <a:p>
            <a:pPr algn="just">
              <a:buFont typeface="Wingdings" panose="05000000000000000000" pitchFamily="2" charset="2"/>
              <a:buChar char="l"/>
            </a:pPr>
            <a:r>
              <a:rPr lang="en-US" altLang="zh-CN" sz="2000" b="1" dirty="0">
                <a:solidFill>
                  <a:schemeClr val="tx1">
                    <a:lumMod val="95000"/>
                    <a:lumOff val="5000"/>
                  </a:schemeClr>
                </a:solidFill>
                <a:sym typeface="+mn-ea"/>
              </a:rPr>
              <a:t>router ID</a:t>
            </a:r>
            <a:r>
              <a:rPr lang="en-US" altLang="zh-CN" sz="2000" dirty="0">
                <a:solidFill>
                  <a:schemeClr val="tx1">
                    <a:lumMod val="95000"/>
                    <a:lumOff val="5000"/>
                  </a:schemeClr>
                </a:solidFill>
                <a:sym typeface="+mn-ea"/>
              </a:rPr>
              <a:t> = </a:t>
            </a:r>
            <a:r>
              <a:rPr lang="en-US" altLang="zh-CN" sz="2000" b="1" dirty="0">
                <a:solidFill>
                  <a:schemeClr val="tx1">
                    <a:lumMod val="95000"/>
                    <a:lumOff val="5000"/>
                  </a:schemeClr>
                </a:solidFill>
                <a:sym typeface="+mn-ea"/>
              </a:rPr>
              <a:t>consumer ID =</a:t>
            </a:r>
            <a:r>
              <a:rPr lang="en-US" altLang="zh-CN" sz="2000" dirty="0">
                <a:solidFill>
                  <a:schemeClr val="tx1">
                    <a:lumMod val="95000"/>
                    <a:lumOff val="5000"/>
                  </a:schemeClr>
                </a:solidFill>
                <a:sym typeface="+mn-ea"/>
              </a:rPr>
              <a:t> </a:t>
            </a:r>
            <a:r>
              <a:rPr lang="en-US" altLang="zh-CN" sz="2000" i="1" dirty="0">
                <a:solidFill>
                  <a:schemeClr val="tx1">
                    <a:lumMod val="95000"/>
                    <a:lumOff val="5000"/>
                  </a:schemeClr>
                </a:solidFill>
                <a:sym typeface="+mn-ea"/>
              </a:rPr>
              <a:t>0 1 ... 11</a:t>
            </a:r>
            <a:endParaRPr lang="en-US" altLang="zh-CN" sz="2000" b="1" dirty="0">
              <a:solidFill>
                <a:schemeClr val="tx1">
                  <a:lumMod val="95000"/>
                  <a:lumOff val="5000"/>
                </a:schemeClr>
              </a:solidFill>
              <a:sym typeface="+mn-ea"/>
            </a:endParaRPr>
          </a:p>
          <a:p>
            <a:pPr lvl="0" algn="just">
              <a:buFont typeface="Wingdings" panose="05000000000000000000" charset="0"/>
              <a:buChar char="l"/>
            </a:pPr>
            <a:r>
              <a:rPr lang="en-US" altLang="zh-CN" sz="2000" dirty="0">
                <a:solidFill>
                  <a:schemeClr val="tx1">
                    <a:lumMod val="95000"/>
                    <a:lumOff val="5000"/>
                  </a:schemeClr>
                </a:solidFill>
                <a:sym typeface="+mn-ea"/>
              </a:rPr>
              <a:t>As a </a:t>
            </a:r>
            <a:r>
              <a:rPr lang="en-US" altLang="zh-CN" sz="2000" b="1" dirty="0">
                <a:solidFill>
                  <a:schemeClr val="tx1">
                    <a:lumMod val="95000"/>
                    <a:lumOff val="5000"/>
                  </a:schemeClr>
                </a:solidFill>
                <a:sym typeface="+mn-ea"/>
              </a:rPr>
              <a:t>producer</a:t>
            </a:r>
            <a:r>
              <a:rPr lang="en-US" altLang="zh-CN" sz="2000" dirty="0">
                <a:solidFill>
                  <a:schemeClr val="tx1">
                    <a:lumMod val="95000"/>
                    <a:lumOff val="5000"/>
                  </a:schemeClr>
                </a:solidFill>
                <a:sym typeface="+mn-ea"/>
              </a:rPr>
              <a:t>, router0 will publish the </a:t>
            </a:r>
            <a:r>
              <a:rPr lang="en-US" altLang="zh-CN" sz="2000" i="1" dirty="0">
                <a:solidFill>
                  <a:schemeClr val="tx1">
                    <a:lumMod val="95000"/>
                    <a:lumOff val="5000"/>
                  </a:schemeClr>
                </a:solidFill>
                <a:sym typeface="+mn-ea"/>
              </a:rPr>
              <a:t>content name</a:t>
            </a:r>
            <a:r>
              <a:rPr lang="en-US" altLang="zh-CN" sz="2000" dirty="0">
                <a:solidFill>
                  <a:schemeClr val="tx1">
                    <a:lumMod val="95000"/>
                    <a:lumOff val="5000"/>
                  </a:schemeClr>
                </a:solidFill>
                <a:sym typeface="+mn-ea"/>
              </a:rPr>
              <a:t> with its own router name prefix, for example </a:t>
            </a:r>
            <a:r>
              <a:rPr lang="en-US" altLang="zh-CN" sz="2000" i="1" dirty="0">
                <a:solidFill>
                  <a:schemeClr val="tx1">
                    <a:lumMod val="95000"/>
                    <a:lumOff val="5000"/>
                  </a:schemeClr>
                </a:solidFill>
                <a:sym typeface="+mn-ea"/>
              </a:rPr>
              <a:t>'r0/'</a:t>
            </a:r>
            <a:r>
              <a:rPr lang="en-US" altLang="zh-CN" sz="2000" dirty="0">
                <a:solidFill>
                  <a:schemeClr val="tx1">
                    <a:lumMod val="95000"/>
                    <a:lumOff val="5000"/>
                  </a:schemeClr>
                </a:solidFill>
                <a:sym typeface="+mn-ea"/>
              </a:rPr>
              <a:t>. Each producer publishes 100 pieces of content, such as </a:t>
            </a:r>
            <a:r>
              <a:rPr lang="en-US" altLang="zh-CN" sz="2000" i="1" dirty="0">
                <a:solidFill>
                  <a:schemeClr val="tx1">
                    <a:lumMod val="95000"/>
                    <a:lumOff val="5000"/>
                  </a:schemeClr>
                </a:solidFill>
                <a:sym typeface="+mn-ea"/>
              </a:rPr>
              <a:t>'r0/00-99'</a:t>
            </a:r>
            <a:r>
              <a:rPr lang="en-US" altLang="zh-CN" sz="2000" dirty="0">
                <a:solidFill>
                  <a:schemeClr val="tx1">
                    <a:lumMod val="95000"/>
                    <a:lumOff val="5000"/>
                  </a:schemeClr>
                </a:solidFill>
                <a:sym typeface="+mn-ea"/>
              </a:rPr>
              <a:t>. You can read from the </a:t>
            </a:r>
            <a:r>
              <a:rPr lang="en-US" altLang="zh-CN" sz="2000" b="1" dirty="0">
                <a:solidFill>
                  <a:schemeClr val="tx1">
                    <a:lumMod val="95000"/>
                    <a:lumOff val="5000"/>
                  </a:schemeClr>
                </a:solidFill>
                <a:sym typeface="+mn-ea"/>
              </a:rPr>
              <a:t>producer_contents </a:t>
            </a:r>
            <a:r>
              <a:rPr lang="en-US" altLang="zh-CN" sz="2000" dirty="0">
                <a:solidFill>
                  <a:schemeClr val="tx1">
                    <a:lumMod val="95000"/>
                    <a:lumOff val="5000"/>
                  </a:schemeClr>
                </a:solidFill>
                <a:sym typeface="+mn-ea"/>
              </a:rPr>
              <a:t>JSON file .</a:t>
            </a:r>
          </a:p>
          <a:p>
            <a:pPr lvl="0">
              <a:buFont typeface="Wingdings" panose="05000000000000000000" charset="0"/>
              <a:buChar char="l"/>
            </a:pPr>
            <a:r>
              <a:rPr lang="en-US" altLang="zh-CN" sz="2000" dirty="0">
                <a:solidFill>
                  <a:schemeClr val="tx1">
                    <a:lumMod val="95000"/>
                    <a:lumOff val="5000"/>
                  </a:schemeClr>
                </a:solidFill>
                <a:sym typeface="+mn-ea"/>
              </a:rPr>
              <a:t>producer_contents format </a:t>
            </a:r>
          </a:p>
          <a:p>
            <a:pPr marL="106680" lvl="0" indent="0">
              <a:buFont typeface="Wingdings" panose="05000000000000000000" charset="0"/>
              <a:buNone/>
            </a:pPr>
            <a:r>
              <a:rPr lang="en-US" altLang="zh-CN" sz="2000" i="1" dirty="0">
                <a:solidFill>
                  <a:schemeClr val="tx1">
                    <a:lumMod val="95000"/>
                    <a:lumOff val="5000"/>
                  </a:schemeClr>
                </a:solidFill>
                <a:sym typeface="+mn-ea"/>
              </a:rPr>
              <a:t>= {'r'+'route_ID': [content_name, ...], ... }</a:t>
            </a:r>
          </a:p>
          <a:p>
            <a:pPr marL="106680" lvl="0" indent="0">
              <a:buFont typeface="Wingdings" panose="05000000000000000000" charset="0"/>
              <a:buNone/>
            </a:pPr>
            <a:r>
              <a:rPr lang="en-US" altLang="zh-CN" sz="2000" i="1" dirty="0">
                <a:solidFill>
                  <a:schemeClr val="tx1">
                    <a:lumMod val="95000"/>
                    <a:lumOff val="5000"/>
                  </a:schemeClr>
                </a:solidFill>
                <a:sym typeface="+mn-ea"/>
              </a:rPr>
              <a:t>= {'r0': ['r0/00', 'r0/01', ..., 'r0/99'], 'r1': ['r1/00', 'r1/01', ..., 'r1/99'], ... }</a:t>
            </a:r>
          </a:p>
          <a:p>
            <a:pPr lvl="0" algn="just">
              <a:buFont typeface="Wingdings" panose="05000000000000000000" charset="0"/>
              <a:buChar char="l"/>
            </a:pPr>
            <a:endParaRPr lang="en-US" altLang="zh-CN" sz="2000" i="1" dirty="0">
              <a:solidFill>
                <a:schemeClr val="tx1">
                  <a:lumMod val="95000"/>
                  <a:lumOff val="5000"/>
                </a:schemeClr>
              </a:solidFill>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080000" y="-2540"/>
            <a:ext cx="7113270" cy="3084195"/>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9. Process Flow</a:t>
            </a:r>
            <a:br>
              <a:rPr lang="en-US" b="1"/>
            </a:br>
            <a:endParaRPr lang="zh-CN" altLang="en-US"/>
          </a:p>
        </p:txBody>
      </p:sp>
      <p:sp>
        <p:nvSpPr>
          <p:cNvPr id="20" name="矩形 19"/>
          <p:cNvSpPr/>
          <p:nvPr/>
        </p:nvSpPr>
        <p:spPr>
          <a:xfrm>
            <a:off x="5984240" y="1762125"/>
            <a:ext cx="90170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network</a:t>
            </a:r>
          </a:p>
        </p:txBody>
      </p:sp>
      <p:sp>
        <p:nvSpPr>
          <p:cNvPr id="22" name="矩形 21"/>
          <p:cNvSpPr/>
          <p:nvPr/>
        </p:nvSpPr>
        <p:spPr>
          <a:xfrm>
            <a:off x="5332730" y="861695"/>
            <a:ext cx="220408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router0, ..., </a:t>
            </a:r>
            <a:r>
              <a:rPr lang="en-US" altLang="zh-CN">
                <a:sym typeface="+mn-ea"/>
              </a:rPr>
              <a:t>router11</a:t>
            </a:r>
            <a:r>
              <a:rPr lang="en-US" altLang="zh-CN"/>
              <a:t> </a:t>
            </a:r>
          </a:p>
        </p:txBody>
      </p:sp>
      <p:cxnSp>
        <p:nvCxnSpPr>
          <p:cNvPr id="24" name="直接箭头连接符 23"/>
          <p:cNvCxnSpPr>
            <a:stCxn id="22" idx="2"/>
            <a:endCxn id="20" idx="0"/>
          </p:cNvCxnSpPr>
          <p:nvPr/>
        </p:nvCxnSpPr>
        <p:spPr>
          <a:xfrm>
            <a:off x="6440805" y="1180465"/>
            <a:ext cx="0" cy="58166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041265" y="1332865"/>
            <a:ext cx="1393825" cy="306705"/>
          </a:xfrm>
          <a:prstGeom prst="rect">
            <a:avLst/>
          </a:prstGeom>
          <a:noFill/>
        </p:spPr>
        <p:txBody>
          <a:bodyPr wrap="square" rtlCol="0">
            <a:spAutoFit/>
          </a:bodyPr>
          <a:lstStyle/>
          <a:p>
            <a:pPr algn="ctr"/>
            <a:r>
              <a:rPr lang="en-US" altLang="zh-CN">
                <a:sym typeface="+mn-ea"/>
              </a:rPr>
              <a:t>N interests / s</a:t>
            </a:r>
            <a:endParaRPr lang="en-US" altLang="zh-CN"/>
          </a:p>
        </p:txBody>
      </p:sp>
      <p:sp>
        <p:nvSpPr>
          <p:cNvPr id="123" name="文本框 122"/>
          <p:cNvSpPr txBox="1"/>
          <p:nvPr/>
        </p:nvSpPr>
        <p:spPr>
          <a:xfrm>
            <a:off x="5175250" y="176530"/>
            <a:ext cx="1319530" cy="368300"/>
          </a:xfrm>
          <a:prstGeom prst="rect">
            <a:avLst/>
          </a:prstGeom>
          <a:noFill/>
        </p:spPr>
        <p:txBody>
          <a:bodyPr wrap="square" rtlCol="0" anchor="t">
            <a:spAutoFit/>
          </a:bodyPr>
          <a:lstStyle/>
          <a:p>
            <a:pPr algn="ctr"/>
            <a:r>
              <a:rPr lang="en-US" sz="1800" b="1">
                <a:solidFill>
                  <a:srgbClr val="FF0000"/>
                </a:solidFill>
              </a:rPr>
              <a:t>Sever</a:t>
            </a:r>
          </a:p>
        </p:txBody>
      </p:sp>
      <p:sp>
        <p:nvSpPr>
          <p:cNvPr id="3" name="内容占位符 2"/>
          <p:cNvSpPr>
            <a:spLocks noGrp="1"/>
          </p:cNvSpPr>
          <p:nvPr>
            <p:ph idx="1"/>
          </p:nvPr>
        </p:nvSpPr>
        <p:spPr>
          <a:xfrm>
            <a:off x="407670" y="765175"/>
            <a:ext cx="4544060" cy="2713355"/>
          </a:xfrm>
        </p:spPr>
        <p:txBody>
          <a:bodyPr/>
          <a:lstStyle/>
          <a:p>
            <a:pPr algn="just">
              <a:buFont typeface="Wingdings" panose="05000000000000000000" pitchFamily="2" charset="2"/>
              <a:buChar char="l"/>
            </a:pPr>
            <a:r>
              <a:rPr lang="en-US" altLang="zh-CN" sz="3200" b="1">
                <a:sym typeface="+mn-ea"/>
              </a:rPr>
              <a:t>Sever</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As a </a:t>
            </a:r>
            <a:r>
              <a:rPr lang="en-US" altLang="zh-CN" sz="2000" b="1" dirty="0">
                <a:solidFill>
                  <a:schemeClr val="tx1">
                    <a:lumMod val="95000"/>
                    <a:lumOff val="5000"/>
                  </a:schemeClr>
                </a:solidFill>
                <a:sym typeface="+mn-ea"/>
              </a:rPr>
              <a:t>consumer</a:t>
            </a:r>
            <a:r>
              <a:rPr lang="en-US" altLang="zh-CN" sz="2000" dirty="0">
                <a:solidFill>
                  <a:schemeClr val="tx1">
                    <a:lumMod val="95000"/>
                    <a:lumOff val="5000"/>
                  </a:schemeClr>
                </a:solidFill>
                <a:sym typeface="+mn-ea"/>
              </a:rPr>
              <a:t>, router1can send out  </a:t>
            </a:r>
            <a:r>
              <a:rPr lang="en-US" altLang="zh-CN" sz="2000" i="1" dirty="0">
                <a:solidFill>
                  <a:schemeClr val="tx1">
                    <a:lumMod val="95000"/>
                    <a:lumOff val="5000"/>
                  </a:schemeClr>
                </a:solidFill>
                <a:sym typeface="+mn-ea"/>
              </a:rPr>
              <a:t>interest packet</a:t>
            </a:r>
            <a:r>
              <a:rPr lang="en-US" altLang="zh-CN" sz="2000" dirty="0">
                <a:solidFill>
                  <a:schemeClr val="tx1">
                    <a:lumMod val="95000"/>
                    <a:lumOff val="5000"/>
                  </a:schemeClr>
                </a:solidFill>
                <a:sym typeface="+mn-ea"/>
              </a:rPr>
              <a:t> to request any content name with a router name prefix, such as </a:t>
            </a:r>
            <a:r>
              <a:rPr lang="en-US" altLang="zh-CN" sz="2000" i="1" dirty="0">
                <a:solidFill>
                  <a:schemeClr val="tx1">
                    <a:lumMod val="95000"/>
                    <a:lumOff val="5000"/>
                  </a:schemeClr>
                </a:solidFill>
                <a:sym typeface="+mn-ea"/>
              </a:rPr>
              <a:t>'r1/88'</a:t>
            </a:r>
            <a:r>
              <a:rPr lang="en-US" altLang="zh-CN" sz="2000" dirty="0">
                <a:solidFill>
                  <a:schemeClr val="tx1">
                    <a:lumMod val="95000"/>
                    <a:lumOff val="5000"/>
                  </a:schemeClr>
                </a:solidFill>
                <a:sym typeface="+mn-ea"/>
              </a:rPr>
              <a:t>.</a:t>
            </a:r>
          </a:p>
          <a:p>
            <a:pPr algn="just">
              <a:buFont typeface="Wingdings" panose="05000000000000000000" pitchFamily="2" charset="2"/>
              <a:buChar char="l"/>
            </a:pPr>
            <a:r>
              <a:rPr lang="en-US" altLang="zh-CN" sz="2000" dirty="0">
                <a:solidFill>
                  <a:schemeClr val="tx1">
                    <a:lumMod val="95000"/>
                    <a:lumOff val="5000"/>
                  </a:schemeClr>
                </a:solidFill>
                <a:sym typeface="+mn-ea"/>
              </a:rPr>
              <a:t>All routers simultaneously send out </a:t>
            </a:r>
            <a:r>
              <a:rPr lang="en-US" altLang="zh-CN" sz="2000" b="1" i="1" dirty="0">
                <a:solidFill>
                  <a:srgbClr val="FF0000"/>
                </a:solidFill>
                <a:sym typeface="+mn-ea"/>
              </a:rPr>
              <a:t>N</a:t>
            </a:r>
            <a:r>
              <a:rPr lang="en-US" altLang="zh-CN" sz="2000" b="1" dirty="0">
                <a:solidFill>
                  <a:srgbClr val="FF0000"/>
                </a:solidFill>
                <a:sym typeface="+mn-ea"/>
              </a:rPr>
              <a:t> new interests / s</a:t>
            </a:r>
            <a:r>
              <a:rPr lang="en-US" altLang="zh-CN" sz="2000" dirty="0">
                <a:solidFill>
                  <a:schemeClr val="tx1">
                    <a:lumMod val="95000"/>
                    <a:lumOff val="5000"/>
                  </a:schemeClr>
                </a:solidFill>
                <a:sym typeface="+mn-ea"/>
              </a:rPr>
              <a:t> to the network. </a:t>
            </a:r>
            <a:endParaRPr lang="en-US" altLang="zh-CN" sz="2000" b="1" dirty="0">
              <a:solidFill>
                <a:schemeClr val="tx1">
                  <a:lumMod val="95000"/>
                  <a:lumOff val="5000"/>
                </a:schemeClr>
              </a:solidFill>
              <a:sym typeface="+mn-ea"/>
            </a:endParaRPr>
          </a:p>
          <a:p>
            <a:pPr algn="just">
              <a:buFont typeface="Wingdings" panose="05000000000000000000" pitchFamily="2" charset="2"/>
              <a:buChar char="l"/>
            </a:pPr>
            <a:endParaRPr lang="en-US" altLang="zh-CN" sz="2000" b="1" dirty="0">
              <a:solidFill>
                <a:schemeClr val="tx1">
                  <a:lumMod val="95000"/>
                  <a:lumOff val="5000"/>
                </a:schemeClr>
              </a:solidFill>
              <a:sym typeface="+mn-ea"/>
            </a:endParaRPr>
          </a:p>
        </p:txBody>
      </p:sp>
      <p:sp>
        <p:nvSpPr>
          <p:cNvPr id="6" name="内容占位符 2"/>
          <p:cNvSpPr>
            <a:spLocks noGrp="1"/>
          </p:cNvSpPr>
          <p:nvPr/>
        </p:nvSpPr>
        <p:spPr>
          <a:xfrm>
            <a:off x="407670" y="3423285"/>
            <a:ext cx="9843770" cy="337566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100000"/>
              </a:lnSpc>
              <a:spcBef>
                <a:spcPts val="1000"/>
              </a:spcBef>
              <a:spcAft>
                <a:spcPts val="0"/>
              </a:spcAft>
              <a:buClr>
                <a:schemeClr val="accent1"/>
              </a:buClr>
              <a:buSzPts val="1920"/>
              <a:buFont typeface="Noto Sans Symbols" panose="020B0502040504020204"/>
              <a:buChar char="▶"/>
              <a:defRPr sz="24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0200" algn="l" rtl="0">
              <a:lnSpc>
                <a:spcPct val="100000"/>
              </a:lnSpc>
              <a:spcBef>
                <a:spcPts val="1000"/>
              </a:spcBef>
              <a:spcAft>
                <a:spcPts val="0"/>
              </a:spcAft>
              <a:buClr>
                <a:schemeClr val="accent1"/>
              </a:buClr>
              <a:buSzPts val="1600"/>
              <a:buFont typeface="Noto Sans Symbols" panose="020B0502040504020204"/>
              <a:buChar char="▶"/>
              <a:defRPr sz="20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20040" algn="l" rtl="0">
              <a:lnSpc>
                <a:spcPct val="100000"/>
              </a:lnSpc>
              <a:spcBef>
                <a:spcPts val="1000"/>
              </a:spcBef>
              <a:spcAft>
                <a:spcPts val="0"/>
              </a:spcAft>
              <a:buClr>
                <a:schemeClr val="accent1"/>
              </a:buClr>
              <a:buSzPts val="1440"/>
              <a:buFont typeface="Noto Sans Symbols" panose="020B0502040504020204"/>
              <a:buChar char="▶"/>
              <a:defRPr sz="18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9pPr>
          </a:lstStyle>
          <a:p>
            <a:pPr algn="just">
              <a:buFont typeface="Wingdings" panose="05000000000000000000" pitchFamily="2" charset="2"/>
              <a:buChar char="l"/>
            </a:pPr>
            <a:r>
              <a:rPr lang="en-US" altLang="zh-CN" sz="2000" dirty="0">
                <a:solidFill>
                  <a:schemeClr val="tx1">
                    <a:lumMod val="95000"/>
                    <a:lumOff val="5000"/>
                  </a:schemeClr>
                </a:solidFill>
                <a:sym typeface="+mn-ea"/>
              </a:rPr>
              <a:t> </a:t>
            </a:r>
            <a:r>
              <a:rPr lang="en-US" altLang="zh-CN" sz="2000" i="1" dirty="0">
                <a:solidFill>
                  <a:schemeClr val="tx1">
                    <a:lumMod val="95000"/>
                    <a:lumOff val="5000"/>
                  </a:schemeClr>
                </a:solidFill>
                <a:sym typeface="+mn-ea"/>
              </a:rPr>
              <a:t>N</a:t>
            </a:r>
            <a:r>
              <a:rPr lang="en-US" altLang="zh-CN" sz="2000" dirty="0">
                <a:solidFill>
                  <a:schemeClr val="tx1">
                    <a:lumMod val="95000"/>
                    <a:lumOff val="5000"/>
                  </a:schemeClr>
                </a:solidFill>
                <a:sym typeface="+mn-ea"/>
              </a:rPr>
              <a:t> = </a:t>
            </a:r>
            <a:r>
              <a:rPr lang="en-US" altLang="zh-CN" sz="2000" i="1" dirty="0">
                <a:solidFill>
                  <a:schemeClr val="tx1">
                    <a:lumMod val="95000"/>
                    <a:lumOff val="5000"/>
                  </a:schemeClr>
                </a:solidFill>
                <a:sym typeface="+mn-ea"/>
              </a:rPr>
              <a:t>frequency</a:t>
            </a:r>
            <a:r>
              <a:rPr lang="en-US" altLang="zh-CN" sz="2000" dirty="0">
                <a:solidFill>
                  <a:schemeClr val="tx1">
                    <a:lumMod val="95000"/>
                    <a:lumOff val="5000"/>
                  </a:schemeClr>
                </a:solidFill>
                <a:sym typeface="+mn-ea"/>
              </a:rPr>
              <a:t>. You can read from the </a:t>
            </a:r>
            <a:r>
              <a:rPr lang="en-US" sz="2000" b="1" dirty="0" err="1">
                <a:latin typeface="Calibri" panose="020F0502020204030204" charset="0"/>
                <a:cs typeface="新細明體" panose="02020500000000000000" charset="-120"/>
                <a:sym typeface="+mn-ea"/>
              </a:rPr>
              <a:t>parameters </a:t>
            </a:r>
            <a:r>
              <a:rPr lang="en-US" sz="2000" dirty="0" err="1">
                <a:latin typeface="Calibri" panose="020F0502020204030204" charset="0"/>
                <a:cs typeface="新細明體" panose="02020500000000000000" charset="-120"/>
                <a:sym typeface="+mn-ea"/>
              </a:rPr>
              <a:t>and</a:t>
            </a:r>
            <a:r>
              <a:rPr lang="en-US" sz="2000" b="1" dirty="0" err="1">
                <a:latin typeface="Calibri" panose="020F0502020204030204" charset="0"/>
                <a:cs typeface="新細明體" panose="02020500000000000000" charset="-120"/>
                <a:sym typeface="+mn-ea"/>
              </a:rPr>
              <a:t> </a:t>
            </a:r>
            <a:r>
              <a:rPr lang="en-US" altLang="zh-CN" sz="2000" b="1" dirty="0">
                <a:solidFill>
                  <a:schemeClr val="tx1">
                    <a:lumMod val="95000"/>
                    <a:lumOff val="5000"/>
                  </a:schemeClr>
                </a:solidFill>
                <a:sym typeface="+mn-ea"/>
              </a:rPr>
              <a:t>interests </a:t>
            </a:r>
            <a:r>
              <a:rPr lang="en-US" altLang="zh-CN" sz="2000" dirty="0">
                <a:solidFill>
                  <a:schemeClr val="tx1">
                    <a:lumMod val="95000"/>
                    <a:lumOff val="5000"/>
                  </a:schemeClr>
                </a:solidFill>
                <a:sym typeface="+mn-ea"/>
              </a:rPr>
              <a:t>JSON file based on the </a:t>
            </a:r>
            <a:r>
              <a:rPr lang="en-US" altLang="zh-CN" sz="2000" i="1" dirty="0">
                <a:solidFill>
                  <a:schemeClr val="tx1">
                    <a:lumMod val="95000"/>
                    <a:lumOff val="5000"/>
                  </a:schemeClr>
                </a:solidFill>
                <a:sym typeface="+mn-ea"/>
              </a:rPr>
              <a:t>router name</a:t>
            </a:r>
            <a:r>
              <a:rPr lang="en-US" altLang="zh-CN" sz="2000" dirty="0">
                <a:solidFill>
                  <a:schemeClr val="tx1">
                    <a:lumMod val="95000"/>
                    <a:lumOff val="5000"/>
                  </a:schemeClr>
                </a:solidFill>
                <a:sym typeface="+mn-ea"/>
              </a:rPr>
              <a:t>. </a:t>
            </a:r>
            <a:r>
              <a:rPr lang="en-US" altLang="zh-CN" sz="2000" i="1" dirty="0">
                <a:solidFill>
                  <a:schemeClr val="tx1">
                    <a:lumMod val="95000"/>
                    <a:lumOff val="5000"/>
                  </a:schemeClr>
                </a:solidFill>
                <a:sym typeface="+mn-ea"/>
              </a:rPr>
              <a:t>interests</a:t>
            </a:r>
            <a:r>
              <a:rPr lang="en-US" altLang="zh-CN" sz="2000" dirty="0">
                <a:solidFill>
                  <a:schemeClr val="tx1">
                    <a:lumMod val="95000"/>
                    <a:lumOff val="5000"/>
                  </a:schemeClr>
                </a:solidFill>
                <a:sym typeface="+mn-ea"/>
              </a:rPr>
              <a:t> has only </a:t>
            </a:r>
            <a:r>
              <a:rPr lang="en-US" altLang="zh-CN" sz="2000" i="1" dirty="0">
                <a:solidFill>
                  <a:schemeClr val="tx1">
                    <a:lumMod val="95000"/>
                    <a:lumOff val="5000"/>
                  </a:schemeClr>
                </a:solidFill>
                <a:sym typeface="+mn-ea"/>
              </a:rPr>
              <a:t>interest_ID</a:t>
            </a:r>
            <a:r>
              <a:rPr lang="en-US" altLang="zh-CN" sz="2000" dirty="0">
                <a:solidFill>
                  <a:schemeClr val="tx1">
                    <a:lumMod val="95000"/>
                    <a:lumOff val="5000"/>
                  </a:schemeClr>
                </a:solidFill>
                <a:sym typeface="+mn-ea"/>
              </a:rPr>
              <a:t> and </a:t>
            </a:r>
            <a:r>
              <a:rPr lang="en-US" altLang="zh-CN" sz="2000" i="1" dirty="0">
                <a:solidFill>
                  <a:schemeClr val="tx1">
                    <a:lumMod val="95000"/>
                    <a:lumOff val="5000"/>
                  </a:schemeClr>
                </a:solidFill>
                <a:sym typeface="+mn-ea"/>
              </a:rPr>
              <a:t>content name</a:t>
            </a:r>
            <a:r>
              <a:rPr lang="en-US" altLang="zh-CN" sz="2000" dirty="0">
                <a:solidFill>
                  <a:schemeClr val="tx1">
                    <a:lumMod val="95000"/>
                    <a:lumOff val="5000"/>
                  </a:schemeClr>
                </a:solidFill>
                <a:sym typeface="+mn-ea"/>
              </a:rPr>
              <a:t>. You need to fill in other information according to the complete format of the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a:t>
            </a:r>
          </a:p>
          <a:p>
            <a:pPr>
              <a:buFont typeface="Wingdings" panose="05000000000000000000" pitchFamily="2" charset="2"/>
              <a:buChar char="l"/>
            </a:pPr>
            <a:r>
              <a:rPr lang="en-US" altLang="zh-CN" sz="2000" dirty="0">
                <a:solidFill>
                  <a:schemeClr val="tx1">
                    <a:lumMod val="95000"/>
                    <a:lumOff val="5000"/>
                  </a:schemeClr>
                </a:solidFill>
                <a:sym typeface="+mn-ea"/>
              </a:rPr>
              <a:t>interests format</a:t>
            </a:r>
          </a:p>
          <a:p>
            <a:pPr marL="106680" indent="0">
              <a:buFont typeface="Wingdings" panose="05000000000000000000" pitchFamily="2" charset="2"/>
              <a:buNone/>
            </a:pPr>
            <a:r>
              <a:rPr lang="en-US" altLang="zh-CN" sz="2000" i="1" dirty="0">
                <a:solidFill>
                  <a:schemeClr val="tx1">
                    <a:lumMod val="95000"/>
                    <a:lumOff val="5000"/>
                  </a:schemeClr>
                </a:solidFill>
                <a:sym typeface="+mn-ea"/>
              </a:rPr>
              <a:t>=</a:t>
            </a:r>
            <a:r>
              <a:rPr lang="zh-CN" altLang="en-US" sz="2000" i="1" dirty="0">
                <a:solidFill>
                  <a:schemeClr val="tx1">
                    <a:lumMod val="95000"/>
                    <a:lumOff val="5000"/>
                  </a:schemeClr>
                </a:solidFill>
                <a:sym typeface="+mn-ea"/>
              </a:rPr>
              <a:t>{"r0": [</a:t>
            </a:r>
            <a:r>
              <a:rPr lang="en-US" altLang="zh-CN" sz="2000" i="1" dirty="0">
                <a:solidFill>
                  <a:schemeClr val="tx1">
                    <a:lumMod val="95000"/>
                    <a:lumOff val="5000"/>
                  </a:schemeClr>
                </a:solidFill>
                <a:sym typeface="+mn-ea"/>
              </a:rPr>
              <a:t>{'</a:t>
            </a:r>
            <a:r>
              <a:rPr lang="zh-CN" altLang="en-US" sz="2000" i="1">
                <a:sym typeface="+mn-ea"/>
              </a:rPr>
              <a:t>interest</a:t>
            </a:r>
            <a:r>
              <a:rPr lang="en-US" altLang="zh-CN" sz="2000" i="1">
                <a:sym typeface="+mn-ea"/>
              </a:rPr>
              <a:t>_ID': 0</a:t>
            </a:r>
            <a:r>
              <a:rPr lang="en-US" altLang="zh-CN" sz="2000" i="1" dirty="0">
                <a:solidFill>
                  <a:schemeClr val="tx1">
                    <a:lumMod val="95000"/>
                    <a:lumOff val="5000"/>
                  </a:schemeClr>
                </a:solidFill>
                <a:sym typeface="+mn-ea"/>
              </a:rPr>
              <a:t>000,'content_name':'</a:t>
            </a:r>
            <a:r>
              <a:rPr lang="en-US" altLang="zh-CN" sz="2000" i="1" dirty="0">
                <a:solidFill>
                  <a:schemeClr val="tx1">
                    <a:lumMod val="95000"/>
                    <a:lumOff val="5000"/>
                  </a:schemeClr>
                </a:solidFill>
                <a:ea typeface="SimSun" panose="02010600030101010101" pitchFamily="2" charset="-122"/>
                <a:sym typeface="+mn-ea"/>
              </a:rPr>
              <a:t>r1/3</a:t>
            </a:r>
            <a:r>
              <a:rPr lang="en-US" altLang="zh-CN" sz="2000" i="1" dirty="0">
                <a:solidFill>
                  <a:schemeClr val="tx1">
                    <a:lumMod val="95000"/>
                    <a:lumOff val="5000"/>
                  </a:schemeClr>
                </a:solidFill>
                <a:sym typeface="+mn-ea"/>
              </a:rPr>
              <a:t>'}</a:t>
            </a:r>
            <a:r>
              <a:rPr lang="zh-CN" altLang="en-US" sz="2000" i="1" dirty="0">
                <a:solidFill>
                  <a:schemeClr val="tx1">
                    <a:lumMod val="95000"/>
                    <a:lumOff val="5000"/>
                  </a:schemeClr>
                </a:solidFill>
                <a:sym typeface="+mn-ea"/>
              </a:rPr>
              <a:t>, </a:t>
            </a:r>
            <a:r>
              <a:rPr lang="en-US" sz="2000" i="1" dirty="0">
                <a:solidFill>
                  <a:schemeClr val="tx1">
                    <a:lumMod val="95000"/>
                    <a:lumOff val="5000"/>
                  </a:schemeClr>
                </a:solidFill>
                <a:sym typeface="+mn-ea"/>
              </a:rPr>
              <a:t>...</a:t>
            </a:r>
            <a:r>
              <a:rPr lang="zh-CN" altLang="en-US" sz="2000" i="1" dirty="0">
                <a:solidFill>
                  <a:schemeClr val="tx1">
                    <a:lumMod val="95000"/>
                    <a:lumOff val="5000"/>
                  </a:schemeClr>
                </a:solidFill>
                <a:sym typeface="+mn-ea"/>
              </a:rPr>
              <a:t>],  "r1": [</a:t>
            </a:r>
            <a:r>
              <a:rPr lang="en-US" altLang="zh-CN" sz="2000" i="1" dirty="0">
                <a:solidFill>
                  <a:schemeClr val="tx1">
                    <a:lumMod val="95000"/>
                    <a:lumOff val="5000"/>
                  </a:schemeClr>
                </a:solidFill>
                <a:sym typeface="+mn-ea"/>
              </a:rPr>
              <a:t>{'</a:t>
            </a:r>
            <a:r>
              <a:rPr lang="zh-CN" altLang="en-US" sz="2000" i="1">
                <a:sym typeface="+mn-ea"/>
              </a:rPr>
              <a:t>interest</a:t>
            </a:r>
            <a:r>
              <a:rPr lang="en-US" altLang="zh-CN" sz="2000" i="1">
                <a:sym typeface="+mn-ea"/>
              </a:rPr>
              <a:t>_ID': 1</a:t>
            </a:r>
            <a:r>
              <a:rPr lang="en-US" altLang="zh-CN" sz="2000" i="1" dirty="0">
                <a:solidFill>
                  <a:schemeClr val="tx1">
                    <a:lumMod val="95000"/>
                    <a:lumOff val="5000"/>
                  </a:schemeClr>
                </a:solidFill>
                <a:sym typeface="+mn-ea"/>
              </a:rPr>
              <a:t>000,'content_name':'</a:t>
            </a:r>
            <a:r>
              <a:rPr lang="en-US" altLang="zh-CN" sz="2000" i="1" dirty="0">
                <a:solidFill>
                  <a:schemeClr val="tx1">
                    <a:lumMod val="95000"/>
                    <a:lumOff val="5000"/>
                  </a:schemeClr>
                </a:solidFill>
                <a:ea typeface="SimSun" panose="02010600030101010101" pitchFamily="2" charset="-122"/>
                <a:sym typeface="+mn-ea"/>
              </a:rPr>
              <a:t>r9/2</a:t>
            </a:r>
            <a:r>
              <a:rPr lang="en-US" altLang="zh-CN" sz="2000" i="1" dirty="0">
                <a:solidFill>
                  <a:schemeClr val="tx1">
                    <a:lumMod val="95000"/>
                    <a:lumOff val="5000"/>
                  </a:schemeClr>
                </a:solidFill>
                <a:sym typeface="+mn-ea"/>
              </a:rPr>
              <a:t>'}</a:t>
            </a:r>
            <a:r>
              <a:rPr lang="zh-CN" altLang="en-US" sz="2000" i="1" dirty="0">
                <a:solidFill>
                  <a:schemeClr val="tx1">
                    <a:lumMod val="95000"/>
                    <a:lumOff val="5000"/>
                  </a:schemeClr>
                </a:solidFill>
                <a:sym typeface="+mn-ea"/>
              </a:rPr>
              <a:t>, </a:t>
            </a:r>
            <a:r>
              <a:rPr lang="en-US" sz="2000" i="1" dirty="0">
                <a:solidFill>
                  <a:schemeClr val="tx1">
                    <a:lumMod val="95000"/>
                    <a:lumOff val="5000"/>
                  </a:schemeClr>
                </a:solidFill>
                <a:sym typeface="+mn-ea"/>
              </a:rPr>
              <a:t>...</a:t>
            </a:r>
            <a:r>
              <a:rPr lang="zh-CN" altLang="en-US" sz="2000" i="1" dirty="0">
                <a:solidFill>
                  <a:schemeClr val="tx1">
                    <a:lumMod val="95000"/>
                    <a:lumOff val="5000"/>
                  </a:schemeClr>
                </a:solidFill>
                <a:sym typeface="+mn-ea"/>
              </a:rPr>
              <a:t>], </a:t>
            </a:r>
            <a:r>
              <a:rPr lang="en-US" altLang="zh-CN" sz="2000" i="1" dirty="0">
                <a:solidFill>
                  <a:schemeClr val="tx1">
                    <a:lumMod val="95000"/>
                    <a:lumOff val="5000"/>
                  </a:schemeClr>
                </a:solidFill>
                <a:sym typeface="+mn-ea"/>
              </a:rPr>
              <a:t>... </a:t>
            </a:r>
            <a:r>
              <a:rPr lang="zh-CN" altLang="en-US" sz="2000" i="1" dirty="0">
                <a:solidFill>
                  <a:schemeClr val="tx1">
                    <a:lumMod val="95000"/>
                    <a:lumOff val="5000"/>
                  </a:schemeClr>
                </a:solidFill>
                <a:sym typeface="+mn-ea"/>
              </a:rPr>
              <a:t>"r11": [</a:t>
            </a:r>
            <a:r>
              <a:rPr lang="en-US" altLang="zh-CN" sz="2000" i="1" dirty="0">
                <a:solidFill>
                  <a:schemeClr val="tx1">
                    <a:lumMod val="95000"/>
                    <a:lumOff val="5000"/>
                  </a:schemeClr>
                </a:solidFill>
                <a:sym typeface="+mn-ea"/>
              </a:rPr>
              <a:t>{'</a:t>
            </a:r>
            <a:r>
              <a:rPr lang="zh-CN" altLang="en-US" sz="2000" i="1">
                <a:sym typeface="+mn-ea"/>
              </a:rPr>
              <a:t>interest</a:t>
            </a:r>
            <a:r>
              <a:rPr lang="en-US" altLang="zh-CN" sz="2000" i="1">
                <a:sym typeface="+mn-ea"/>
              </a:rPr>
              <a:t>_ID': 11</a:t>
            </a:r>
            <a:r>
              <a:rPr lang="en-US" altLang="zh-CN" sz="2000" i="1" dirty="0">
                <a:solidFill>
                  <a:schemeClr val="tx1">
                    <a:lumMod val="95000"/>
                    <a:lumOff val="5000"/>
                  </a:schemeClr>
                </a:solidFill>
                <a:sym typeface="+mn-ea"/>
              </a:rPr>
              <a:t>00,'content_name':'</a:t>
            </a:r>
            <a:r>
              <a:rPr lang="en-US" altLang="zh-CN" sz="2000" i="1" dirty="0">
                <a:solidFill>
                  <a:schemeClr val="tx1">
                    <a:lumMod val="95000"/>
                    <a:lumOff val="5000"/>
                  </a:schemeClr>
                </a:solidFill>
                <a:ea typeface="SimSun" panose="02010600030101010101" pitchFamily="2" charset="-122"/>
                <a:sym typeface="+mn-ea"/>
              </a:rPr>
              <a:t>r6/7</a:t>
            </a:r>
            <a:r>
              <a:rPr lang="en-US" altLang="zh-CN" sz="2000" i="1" dirty="0">
                <a:solidFill>
                  <a:schemeClr val="tx1">
                    <a:lumMod val="95000"/>
                    <a:lumOff val="5000"/>
                  </a:schemeClr>
                </a:solidFill>
                <a:sym typeface="+mn-ea"/>
              </a:rPr>
              <a:t>'}</a:t>
            </a:r>
            <a:r>
              <a:rPr lang="zh-CN" altLang="en-US" sz="2000" i="1" dirty="0">
                <a:solidFill>
                  <a:schemeClr val="tx1">
                    <a:lumMod val="95000"/>
                    <a:lumOff val="5000"/>
                  </a:schemeClr>
                </a:solidFill>
                <a:sym typeface="+mn-ea"/>
              </a:rPr>
              <a:t>, </a:t>
            </a:r>
            <a:r>
              <a:rPr lang="en-US" sz="2000" i="1" dirty="0">
                <a:solidFill>
                  <a:schemeClr val="tx1">
                    <a:lumMod val="95000"/>
                    <a:lumOff val="5000"/>
                  </a:schemeClr>
                </a:solidFill>
                <a:sym typeface="+mn-ea"/>
              </a:rPr>
              <a:t>...</a:t>
            </a:r>
            <a:r>
              <a:rPr lang="zh-CN" altLang="en-US" sz="2000" i="1" dirty="0">
                <a:solidFill>
                  <a:schemeClr val="tx1">
                    <a:lumMod val="95000"/>
                    <a:lumOff val="5000"/>
                  </a:schemeClr>
                </a:solidFill>
                <a:sym typeface="+mn-ea"/>
              </a:rPr>
              <a:t>]}</a:t>
            </a:r>
            <a:endParaRPr lang="en-US" altLang="zh-CN" sz="2000" i="1"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interest format</a:t>
            </a:r>
          </a:p>
          <a:p>
            <a:pPr marL="106680" indent="0" algn="just">
              <a:buFont typeface="Wingdings" panose="05000000000000000000" pitchFamily="2" charset="2"/>
              <a:buNone/>
            </a:pPr>
            <a:r>
              <a:rPr lang="en-US" altLang="zh-CN" sz="2000" i="1" dirty="0">
                <a:solidFill>
                  <a:schemeClr val="tx1">
                    <a:lumMod val="95000"/>
                    <a:lumOff val="5000"/>
                  </a:schemeClr>
                </a:solidFill>
                <a:sym typeface="+mn-ea"/>
              </a:rPr>
              <a:t>= {'type': 'interest', 'interest_ID': 0000, 'consumer_ID': 0, 'route_ID': 0, 'content_name': 'r0/00', 'interest_hop': 0, 'life_hop': 5, 'run_start_time': 0.0, 'path': 'p0/'}</a:t>
            </a:r>
            <a:endParaRPr lang="en-US" altLang="zh-CN" sz="2000" dirty="0">
              <a:solidFill>
                <a:schemeClr val="tx1">
                  <a:lumMod val="95000"/>
                  <a:lumOff val="5000"/>
                </a:schemeClr>
              </a:solidFill>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080000" y="-2540"/>
            <a:ext cx="7113270" cy="3084195"/>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9. Process Flow</a:t>
            </a:r>
            <a:br>
              <a:rPr lang="en-US" b="1"/>
            </a:br>
            <a:endParaRPr lang="zh-CN" altLang="en-US"/>
          </a:p>
        </p:txBody>
      </p:sp>
      <p:sp>
        <p:nvSpPr>
          <p:cNvPr id="20" name="矩形 19"/>
          <p:cNvSpPr/>
          <p:nvPr/>
        </p:nvSpPr>
        <p:spPr>
          <a:xfrm>
            <a:off x="5984240" y="1762125"/>
            <a:ext cx="90170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network</a:t>
            </a:r>
          </a:p>
        </p:txBody>
      </p:sp>
      <p:sp>
        <p:nvSpPr>
          <p:cNvPr id="22" name="矩形 21"/>
          <p:cNvSpPr/>
          <p:nvPr/>
        </p:nvSpPr>
        <p:spPr>
          <a:xfrm>
            <a:off x="5332730" y="861695"/>
            <a:ext cx="220408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router0, ..., </a:t>
            </a:r>
            <a:r>
              <a:rPr lang="en-US" altLang="zh-CN">
                <a:sym typeface="+mn-ea"/>
              </a:rPr>
              <a:t>router11</a:t>
            </a:r>
            <a:r>
              <a:rPr lang="en-US" altLang="zh-CN"/>
              <a:t> </a:t>
            </a:r>
          </a:p>
        </p:txBody>
      </p:sp>
      <p:cxnSp>
        <p:nvCxnSpPr>
          <p:cNvPr id="24" name="直接箭头连接符 23"/>
          <p:cNvCxnSpPr>
            <a:stCxn id="22" idx="2"/>
            <a:endCxn id="20" idx="0"/>
          </p:cNvCxnSpPr>
          <p:nvPr/>
        </p:nvCxnSpPr>
        <p:spPr>
          <a:xfrm>
            <a:off x="6440805" y="1180465"/>
            <a:ext cx="0" cy="58166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041265" y="1332865"/>
            <a:ext cx="1393825" cy="306705"/>
          </a:xfrm>
          <a:prstGeom prst="rect">
            <a:avLst/>
          </a:prstGeom>
          <a:noFill/>
        </p:spPr>
        <p:txBody>
          <a:bodyPr wrap="square" rtlCol="0">
            <a:spAutoFit/>
          </a:bodyPr>
          <a:lstStyle/>
          <a:p>
            <a:pPr algn="ctr"/>
            <a:r>
              <a:rPr lang="en-US" altLang="zh-CN">
                <a:sym typeface="+mn-ea"/>
              </a:rPr>
              <a:t>N interests / s</a:t>
            </a:r>
            <a:endParaRPr lang="en-US" altLang="zh-CN"/>
          </a:p>
        </p:txBody>
      </p:sp>
      <p:sp>
        <p:nvSpPr>
          <p:cNvPr id="123" name="文本框 122"/>
          <p:cNvSpPr txBox="1"/>
          <p:nvPr/>
        </p:nvSpPr>
        <p:spPr>
          <a:xfrm>
            <a:off x="5175250" y="176530"/>
            <a:ext cx="1319530" cy="368300"/>
          </a:xfrm>
          <a:prstGeom prst="rect">
            <a:avLst/>
          </a:prstGeom>
          <a:noFill/>
        </p:spPr>
        <p:txBody>
          <a:bodyPr wrap="square" rtlCol="0" anchor="t">
            <a:spAutoFit/>
          </a:bodyPr>
          <a:lstStyle/>
          <a:p>
            <a:pPr algn="ctr"/>
            <a:r>
              <a:rPr lang="en-US" sz="1800" b="1">
                <a:solidFill>
                  <a:srgbClr val="FF0000"/>
                </a:solidFill>
              </a:rPr>
              <a:t>Sever</a:t>
            </a:r>
          </a:p>
        </p:txBody>
      </p:sp>
      <p:sp>
        <p:nvSpPr>
          <p:cNvPr id="3" name="内容占位符 2"/>
          <p:cNvSpPr>
            <a:spLocks noGrp="1"/>
          </p:cNvSpPr>
          <p:nvPr>
            <p:ph idx="1"/>
          </p:nvPr>
        </p:nvSpPr>
        <p:spPr>
          <a:xfrm>
            <a:off x="407670" y="765175"/>
            <a:ext cx="4544060" cy="2316480"/>
          </a:xfrm>
        </p:spPr>
        <p:txBody>
          <a:bodyPr/>
          <a:lstStyle/>
          <a:p>
            <a:pPr algn="just">
              <a:buFont typeface="Wingdings" panose="05000000000000000000" pitchFamily="2" charset="2"/>
              <a:buChar char="l"/>
            </a:pPr>
            <a:r>
              <a:rPr lang="en-US" altLang="zh-CN" sz="3200" b="1">
                <a:sym typeface="+mn-ea"/>
              </a:rPr>
              <a:t>Sever</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Get N in turn from the </a:t>
            </a:r>
            <a:r>
              <a:rPr lang="en-US" altLang="zh-CN" sz="2000" i="1" dirty="0">
                <a:solidFill>
                  <a:schemeClr val="tx1">
                    <a:lumMod val="95000"/>
                    <a:lumOff val="5000"/>
                  </a:schemeClr>
                </a:solidFill>
                <a:sym typeface="+mn-ea"/>
              </a:rPr>
              <a:t>interests</a:t>
            </a:r>
            <a:r>
              <a:rPr lang="en-US" altLang="zh-CN" sz="2000" dirty="0">
                <a:solidFill>
                  <a:schemeClr val="tx1">
                    <a:lumMod val="95000"/>
                    <a:lumOff val="5000"/>
                  </a:schemeClr>
                </a:solidFill>
                <a:sym typeface="+mn-ea"/>
              </a:rPr>
              <a:t> belonging to this router. And package them </a:t>
            </a:r>
            <a:r>
              <a:rPr lang="en-US" altLang="zh-CN" sz="2000" i="1" dirty="0">
                <a:solidFill>
                  <a:schemeClr val="tx1">
                    <a:lumMod val="95000"/>
                    <a:lumOff val="5000"/>
                  </a:schemeClr>
                </a:solidFill>
                <a:sym typeface="+mn-ea"/>
              </a:rPr>
              <a:t>start_packets</a:t>
            </a:r>
            <a:r>
              <a:rPr lang="en-US" altLang="zh-CN" sz="2000" dirty="0">
                <a:solidFill>
                  <a:schemeClr val="tx1">
                    <a:lumMod val="95000"/>
                    <a:lumOff val="5000"/>
                  </a:schemeClr>
                </a:solidFill>
                <a:sym typeface="+mn-ea"/>
              </a:rPr>
              <a:t>, and then hand them to the server to send them to the network.</a:t>
            </a:r>
          </a:p>
        </p:txBody>
      </p:sp>
      <p:sp>
        <p:nvSpPr>
          <p:cNvPr id="6" name="内容占位符 2"/>
          <p:cNvSpPr>
            <a:spLocks noGrp="1"/>
          </p:cNvSpPr>
          <p:nvPr/>
        </p:nvSpPr>
        <p:spPr>
          <a:xfrm>
            <a:off x="407670" y="3178175"/>
            <a:ext cx="9843770" cy="337566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100000"/>
              </a:lnSpc>
              <a:spcBef>
                <a:spcPts val="1000"/>
              </a:spcBef>
              <a:spcAft>
                <a:spcPts val="0"/>
              </a:spcAft>
              <a:buClr>
                <a:schemeClr val="accent1"/>
              </a:buClr>
              <a:buSzPts val="1920"/>
              <a:buFont typeface="Noto Sans Symbols" panose="020B0502040504020204"/>
              <a:buChar char="▶"/>
              <a:defRPr sz="24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0200" algn="l" rtl="0">
              <a:lnSpc>
                <a:spcPct val="100000"/>
              </a:lnSpc>
              <a:spcBef>
                <a:spcPts val="1000"/>
              </a:spcBef>
              <a:spcAft>
                <a:spcPts val="0"/>
              </a:spcAft>
              <a:buClr>
                <a:schemeClr val="accent1"/>
              </a:buClr>
              <a:buSzPts val="1600"/>
              <a:buFont typeface="Noto Sans Symbols" panose="020B0502040504020204"/>
              <a:buChar char="▶"/>
              <a:defRPr sz="20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20040" algn="l" rtl="0">
              <a:lnSpc>
                <a:spcPct val="100000"/>
              </a:lnSpc>
              <a:spcBef>
                <a:spcPts val="1000"/>
              </a:spcBef>
              <a:spcAft>
                <a:spcPts val="0"/>
              </a:spcAft>
              <a:buClr>
                <a:schemeClr val="accent1"/>
              </a:buClr>
              <a:buSzPts val="1440"/>
              <a:buFont typeface="Noto Sans Symbols" panose="020B0502040504020204"/>
              <a:buChar char="▶"/>
              <a:defRPr sz="18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9pPr>
          </a:lstStyle>
          <a:p>
            <a:pPr algn="just">
              <a:buFont typeface="Wingdings" panose="05000000000000000000" pitchFamily="2" charset="2"/>
              <a:buChar char="l"/>
            </a:pPr>
            <a:r>
              <a:rPr lang="en-US" altLang="zh-CN" sz="2000" dirty="0">
                <a:solidFill>
                  <a:schemeClr val="tx1">
                    <a:lumMod val="95000"/>
                    <a:lumOff val="5000"/>
                  </a:schemeClr>
                </a:solidFill>
                <a:sym typeface="+mn-ea"/>
              </a:rPr>
              <a:t>Interest packets format sent by consumer</a:t>
            </a:r>
          </a:p>
          <a:p>
            <a:pPr algn="just">
              <a:buFont typeface="Wingdings" panose="05000000000000000000" pitchFamily="2" charset="2"/>
              <a:buChar char="l"/>
            </a:pPr>
            <a:r>
              <a:rPr lang="en-US" altLang="zh-CN" sz="2000" dirty="0">
                <a:solidFill>
                  <a:schemeClr val="tx1">
                    <a:lumMod val="95000"/>
                    <a:lumOff val="5000"/>
                  </a:schemeClr>
                </a:solidFill>
                <a:sym typeface="+mn-ea"/>
              </a:rPr>
              <a:t>start_packets </a:t>
            </a:r>
          </a:p>
          <a:p>
            <a:pPr marL="106680" lvl="0" indent="0">
              <a:buFont typeface="Wingdings" panose="05000000000000000000" charset="0"/>
              <a:buNone/>
            </a:pPr>
            <a:r>
              <a:rPr lang="en-US" altLang="zh-CN" sz="2000" i="1" dirty="0">
                <a:solidFill>
                  <a:schemeClr val="tx1">
                    <a:lumMod val="95000"/>
                    <a:lumOff val="5000"/>
                  </a:schemeClr>
                </a:solidFill>
                <a:sym typeface="+mn-ea"/>
              </a:rPr>
              <a:t>= [{'type': 'interest', 'interest_ID': '0300', 'consumer_ID': 3, 'route_ID': 3, 'content_name': 'r7/01', 'interest_hop': 0, 'life_hop': 5, 'run_start_time': 1615357629, 'path': 'p3/'}, </a:t>
            </a:r>
          </a:p>
          <a:p>
            <a:pPr marL="106680" lvl="0" indent="0">
              <a:buFont typeface="Wingdings" panose="05000000000000000000" charset="0"/>
              <a:buNone/>
            </a:pPr>
            <a:r>
              <a:rPr lang="en-US" altLang="zh-CN" sz="2000" i="1" dirty="0">
                <a:solidFill>
                  <a:schemeClr val="tx1">
                    <a:lumMod val="95000"/>
                    <a:lumOff val="5000"/>
                  </a:schemeClr>
                </a:solidFill>
                <a:sym typeface="+mn-ea"/>
              </a:rPr>
              <a:t>.....</a:t>
            </a:r>
          </a:p>
          <a:p>
            <a:pPr marL="106680" lvl="0" indent="0">
              <a:buFont typeface="Wingdings" panose="05000000000000000000" charset="0"/>
              <a:buNone/>
            </a:pPr>
            <a:r>
              <a:rPr lang="en-US" altLang="zh-CN" sz="2000" i="1" dirty="0">
                <a:solidFill>
                  <a:schemeClr val="tx1">
                    <a:lumMod val="95000"/>
                    <a:lumOff val="5000"/>
                  </a:schemeClr>
                </a:solidFill>
                <a:sym typeface="+mn-ea"/>
              </a:rPr>
              <a:t>{'type': 'interest', 'interest_ID': '0304', 'consumer_ID': 3, 'route_ID': 3, 'content_name': 'r11/8', 'interest_hop': 0, 'life_hop': 5, 'run_start_time': 1615357629, 'path': 'p3/'}]</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080000" y="-2540"/>
            <a:ext cx="7113270" cy="3084195"/>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9. Process Flow</a:t>
            </a:r>
            <a:br>
              <a:rPr lang="en-US" b="1"/>
            </a:br>
            <a:endParaRPr lang="zh-CN" altLang="en-US"/>
          </a:p>
        </p:txBody>
      </p:sp>
      <p:sp>
        <p:nvSpPr>
          <p:cNvPr id="8" name="矩形 7"/>
          <p:cNvSpPr/>
          <p:nvPr/>
        </p:nvSpPr>
        <p:spPr>
          <a:xfrm>
            <a:off x="7741920" y="1761490"/>
            <a:ext cx="77787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accept</a:t>
            </a:r>
          </a:p>
        </p:txBody>
      </p:sp>
      <p:cxnSp>
        <p:nvCxnSpPr>
          <p:cNvPr id="10" name="直接箭头连接符 9"/>
          <p:cNvCxnSpPr>
            <a:stCxn id="20" idx="3"/>
            <a:endCxn id="8" idx="1"/>
          </p:cNvCxnSpPr>
          <p:nvPr/>
        </p:nvCxnSpPr>
        <p:spPr>
          <a:xfrm flipV="1">
            <a:off x="6885940" y="1920875"/>
            <a:ext cx="85598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8802370" y="2627630"/>
            <a:ext cx="11899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sym typeface="+mn-ea"/>
              </a:rPr>
              <a:t>data queue</a:t>
            </a:r>
            <a:endParaRPr lang="en-US" altLang="zh-CN"/>
          </a:p>
        </p:txBody>
      </p:sp>
      <p:sp>
        <p:nvSpPr>
          <p:cNvPr id="14" name="菱形 13"/>
          <p:cNvSpPr/>
          <p:nvPr/>
        </p:nvSpPr>
        <p:spPr>
          <a:xfrm>
            <a:off x="8775700" y="1639570"/>
            <a:ext cx="1243330" cy="56324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type ?</a:t>
            </a:r>
          </a:p>
        </p:txBody>
      </p:sp>
      <p:cxnSp>
        <p:nvCxnSpPr>
          <p:cNvPr id="15" name="直接箭头连接符 14"/>
          <p:cNvCxnSpPr/>
          <p:nvPr/>
        </p:nvCxnSpPr>
        <p:spPr>
          <a:xfrm>
            <a:off x="8519795" y="1918335"/>
            <a:ext cx="255905" cy="571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9397365" y="2202815"/>
            <a:ext cx="0" cy="42481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984240" y="1762125"/>
            <a:ext cx="90170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network</a:t>
            </a:r>
          </a:p>
        </p:txBody>
      </p:sp>
      <p:sp>
        <p:nvSpPr>
          <p:cNvPr id="22" name="矩形 21"/>
          <p:cNvSpPr/>
          <p:nvPr/>
        </p:nvSpPr>
        <p:spPr>
          <a:xfrm>
            <a:off x="5332730" y="861695"/>
            <a:ext cx="220408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router0, ..., </a:t>
            </a:r>
            <a:r>
              <a:rPr lang="en-US" altLang="zh-CN">
                <a:sym typeface="+mn-ea"/>
              </a:rPr>
              <a:t>router11</a:t>
            </a:r>
            <a:r>
              <a:rPr lang="en-US" altLang="zh-CN"/>
              <a:t> </a:t>
            </a:r>
          </a:p>
        </p:txBody>
      </p:sp>
      <p:cxnSp>
        <p:nvCxnSpPr>
          <p:cNvPr id="24" name="直接箭头连接符 23"/>
          <p:cNvCxnSpPr>
            <a:stCxn id="22" idx="2"/>
            <a:endCxn id="20" idx="0"/>
          </p:cNvCxnSpPr>
          <p:nvPr/>
        </p:nvCxnSpPr>
        <p:spPr>
          <a:xfrm>
            <a:off x="6440805" y="1180465"/>
            <a:ext cx="0" cy="58166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949440" y="1569085"/>
            <a:ext cx="728345" cy="306705"/>
          </a:xfrm>
          <a:prstGeom prst="rect">
            <a:avLst/>
          </a:prstGeom>
          <a:noFill/>
        </p:spPr>
        <p:txBody>
          <a:bodyPr wrap="square" rtlCol="0">
            <a:spAutoFit/>
          </a:bodyPr>
          <a:lstStyle/>
          <a:p>
            <a:r>
              <a:rPr lang="en-US" altLang="zh-CN"/>
              <a:t>packet</a:t>
            </a:r>
          </a:p>
        </p:txBody>
      </p:sp>
      <p:sp>
        <p:nvSpPr>
          <p:cNvPr id="26" name="文本框 25"/>
          <p:cNvSpPr txBox="1"/>
          <p:nvPr/>
        </p:nvSpPr>
        <p:spPr>
          <a:xfrm>
            <a:off x="5041265" y="1332865"/>
            <a:ext cx="1393825" cy="306705"/>
          </a:xfrm>
          <a:prstGeom prst="rect">
            <a:avLst/>
          </a:prstGeom>
          <a:noFill/>
        </p:spPr>
        <p:txBody>
          <a:bodyPr wrap="square" rtlCol="0">
            <a:spAutoFit/>
          </a:bodyPr>
          <a:lstStyle/>
          <a:p>
            <a:pPr algn="ctr"/>
            <a:r>
              <a:rPr lang="en-US" altLang="zh-CN">
                <a:sym typeface="+mn-ea"/>
              </a:rPr>
              <a:t>N interests / s</a:t>
            </a:r>
            <a:endParaRPr lang="en-US" altLang="zh-CN"/>
          </a:p>
        </p:txBody>
      </p:sp>
      <p:sp>
        <p:nvSpPr>
          <p:cNvPr id="30" name="文本框 29"/>
          <p:cNvSpPr txBox="1"/>
          <p:nvPr/>
        </p:nvSpPr>
        <p:spPr>
          <a:xfrm>
            <a:off x="9475470" y="2202815"/>
            <a:ext cx="570865" cy="306705"/>
          </a:xfrm>
          <a:prstGeom prst="rect">
            <a:avLst/>
          </a:prstGeom>
          <a:noFill/>
        </p:spPr>
        <p:txBody>
          <a:bodyPr wrap="square" rtlCol="0">
            <a:spAutoFit/>
          </a:bodyPr>
          <a:lstStyle/>
          <a:p>
            <a:r>
              <a:rPr lang="en-US" altLang="zh-CN">
                <a:sym typeface="+mn-ea"/>
              </a:rPr>
              <a:t>data</a:t>
            </a:r>
            <a:endParaRPr lang="en-US" altLang="zh-CN"/>
          </a:p>
        </p:txBody>
      </p:sp>
      <p:sp>
        <p:nvSpPr>
          <p:cNvPr id="123" name="文本框 122"/>
          <p:cNvSpPr txBox="1"/>
          <p:nvPr/>
        </p:nvSpPr>
        <p:spPr>
          <a:xfrm>
            <a:off x="5175250" y="176530"/>
            <a:ext cx="1319530" cy="368300"/>
          </a:xfrm>
          <a:prstGeom prst="rect">
            <a:avLst/>
          </a:prstGeom>
          <a:noFill/>
        </p:spPr>
        <p:txBody>
          <a:bodyPr wrap="square" rtlCol="0" anchor="t">
            <a:spAutoFit/>
          </a:bodyPr>
          <a:lstStyle/>
          <a:p>
            <a:pPr algn="ctr"/>
            <a:r>
              <a:rPr lang="en-US" sz="1800" b="1">
                <a:solidFill>
                  <a:srgbClr val="FF0000"/>
                </a:solidFill>
              </a:rPr>
              <a:t>Sever</a:t>
            </a:r>
          </a:p>
        </p:txBody>
      </p:sp>
      <p:sp>
        <p:nvSpPr>
          <p:cNvPr id="133" name="椭圆形标注 132"/>
          <p:cNvSpPr/>
          <p:nvPr/>
        </p:nvSpPr>
        <p:spPr>
          <a:xfrm>
            <a:off x="10137140" y="2366010"/>
            <a:ext cx="1786890" cy="555625"/>
          </a:xfrm>
          <a:prstGeom prst="wedgeEllipseCallout">
            <a:avLst>
              <a:gd name="adj1" fmla="val -57491"/>
              <a:gd name="adj2" fmla="val 3108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queue_size</a:t>
            </a:r>
          </a:p>
          <a:p>
            <a:pPr algn="ctr"/>
            <a:r>
              <a:rPr lang="en-US" altLang="zh-CN"/>
              <a:t>drop data</a:t>
            </a:r>
          </a:p>
        </p:txBody>
      </p:sp>
      <p:sp>
        <p:nvSpPr>
          <p:cNvPr id="3" name="内容占位符 2"/>
          <p:cNvSpPr>
            <a:spLocks noGrp="1"/>
          </p:cNvSpPr>
          <p:nvPr>
            <p:ph idx="1"/>
          </p:nvPr>
        </p:nvSpPr>
        <p:spPr>
          <a:xfrm>
            <a:off x="407670" y="765175"/>
            <a:ext cx="4544060" cy="1942465"/>
          </a:xfrm>
        </p:spPr>
        <p:txBody>
          <a:bodyPr/>
          <a:lstStyle/>
          <a:p>
            <a:pPr algn="just">
              <a:buFont typeface="Wingdings" panose="05000000000000000000" pitchFamily="2" charset="2"/>
              <a:buChar char="l"/>
            </a:pPr>
            <a:r>
              <a:rPr lang="en-US" altLang="zh-CN" sz="3200" b="1">
                <a:sym typeface="+mn-ea"/>
              </a:rPr>
              <a:t>Sever</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When the accept receives a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it needs to read the </a:t>
            </a:r>
            <a:r>
              <a:rPr lang="en-US" altLang="zh-CN" sz="2000" i="1" dirty="0">
                <a:solidFill>
                  <a:schemeClr val="tx1">
                    <a:lumMod val="95000"/>
                    <a:lumOff val="5000"/>
                  </a:schemeClr>
                </a:solidFill>
                <a:sym typeface="+mn-ea"/>
              </a:rPr>
              <a:t>type</a:t>
            </a:r>
            <a:r>
              <a:rPr lang="en-US" altLang="zh-CN" sz="2000" dirty="0">
                <a:solidFill>
                  <a:schemeClr val="tx1">
                    <a:lumMod val="95000"/>
                    <a:lumOff val="5000"/>
                  </a:schemeClr>
                </a:solidFill>
                <a:sym typeface="+mn-ea"/>
              </a:rPr>
              <a:t> of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and determine whether it is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 or </a:t>
            </a:r>
            <a:r>
              <a:rPr lang="en-US" altLang="zh-CN" sz="2000" i="1" dirty="0">
                <a:solidFill>
                  <a:schemeClr val="tx1">
                    <a:lumMod val="95000"/>
                    <a:lumOff val="5000"/>
                  </a:schemeClr>
                </a:solidFill>
                <a:sym typeface="+mn-ea"/>
              </a:rPr>
              <a:t>data</a:t>
            </a:r>
            <a:r>
              <a:rPr lang="en-US" altLang="zh-CN" sz="2000" dirty="0">
                <a:solidFill>
                  <a:schemeClr val="tx1">
                    <a:lumMod val="95000"/>
                    <a:lumOff val="5000"/>
                  </a:schemeClr>
                </a:solidFill>
                <a:sym typeface="+mn-ea"/>
              </a:rPr>
              <a:t>.</a:t>
            </a:r>
          </a:p>
        </p:txBody>
      </p:sp>
      <p:sp>
        <p:nvSpPr>
          <p:cNvPr id="2" name="内容占位符 2"/>
          <p:cNvSpPr>
            <a:spLocks noGrp="1"/>
          </p:cNvSpPr>
          <p:nvPr/>
        </p:nvSpPr>
        <p:spPr>
          <a:xfrm>
            <a:off x="407670" y="3142615"/>
            <a:ext cx="10253345" cy="372999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100000"/>
              </a:lnSpc>
              <a:spcBef>
                <a:spcPts val="1000"/>
              </a:spcBef>
              <a:spcAft>
                <a:spcPts val="0"/>
              </a:spcAft>
              <a:buClr>
                <a:schemeClr val="accent1"/>
              </a:buClr>
              <a:buSzPts val="1920"/>
              <a:buFont typeface="Noto Sans Symbols" panose="020B0502040504020204"/>
              <a:buChar char="▶"/>
              <a:defRPr sz="24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0200" algn="l" rtl="0">
              <a:lnSpc>
                <a:spcPct val="100000"/>
              </a:lnSpc>
              <a:spcBef>
                <a:spcPts val="1000"/>
              </a:spcBef>
              <a:spcAft>
                <a:spcPts val="0"/>
              </a:spcAft>
              <a:buClr>
                <a:schemeClr val="accent1"/>
              </a:buClr>
              <a:buSzPts val="1600"/>
              <a:buFont typeface="Noto Sans Symbols" panose="020B0502040504020204"/>
              <a:buChar char="▶"/>
              <a:defRPr sz="20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20040" algn="l" rtl="0">
              <a:lnSpc>
                <a:spcPct val="100000"/>
              </a:lnSpc>
              <a:spcBef>
                <a:spcPts val="1000"/>
              </a:spcBef>
              <a:spcAft>
                <a:spcPts val="0"/>
              </a:spcAft>
              <a:buClr>
                <a:schemeClr val="accent1"/>
              </a:buClr>
              <a:buSzPts val="1440"/>
              <a:buFont typeface="Noto Sans Symbols" panose="020B0502040504020204"/>
              <a:buChar char="▶"/>
              <a:defRPr sz="18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9pPr>
          </a:lstStyle>
          <a:p>
            <a:pPr lvl="0">
              <a:buFont typeface="Wingdings" panose="05000000000000000000" charset="0"/>
              <a:buChar char="l"/>
            </a:pPr>
            <a:r>
              <a:rPr lang="en-US" altLang="zh-CN" sz="2000" dirty="0">
                <a:solidFill>
                  <a:schemeClr val="tx1">
                    <a:lumMod val="95000"/>
                    <a:lumOff val="5000"/>
                  </a:schemeClr>
                </a:solidFill>
                <a:sym typeface="+mn-ea"/>
              </a:rPr>
              <a:t>If it is a </a:t>
            </a:r>
            <a:r>
              <a:rPr lang="en-US" altLang="zh-CN" sz="2000" i="1" dirty="0">
                <a:solidFill>
                  <a:schemeClr val="tx1">
                    <a:lumMod val="95000"/>
                    <a:lumOff val="5000"/>
                  </a:schemeClr>
                </a:solidFill>
                <a:sym typeface="+mn-ea"/>
              </a:rPr>
              <a:t>data packet</a:t>
            </a:r>
            <a:r>
              <a:rPr lang="en-US" altLang="zh-CN" sz="2000" dirty="0">
                <a:solidFill>
                  <a:schemeClr val="tx1">
                    <a:lumMod val="95000"/>
                    <a:lumOff val="5000"/>
                  </a:schemeClr>
                </a:solidFill>
                <a:sym typeface="+mn-ea"/>
              </a:rPr>
              <a:t>, you need to determine whether the </a:t>
            </a:r>
            <a:r>
              <a:rPr lang="en-US" altLang="zh-CN" sz="2000" i="1" dirty="0">
                <a:solidFill>
                  <a:schemeClr val="tx1">
                    <a:lumMod val="95000"/>
                    <a:lumOff val="5000"/>
                  </a:schemeClr>
                </a:solidFill>
                <a:sym typeface="+mn-ea"/>
              </a:rPr>
              <a:t>data_queue </a:t>
            </a:r>
            <a:r>
              <a:rPr lang="en-US" altLang="zh-CN" sz="2000" dirty="0">
                <a:solidFill>
                  <a:schemeClr val="tx1">
                    <a:lumMod val="95000"/>
                    <a:lumOff val="5000"/>
                  </a:schemeClr>
                </a:solidFill>
                <a:sym typeface="+mn-ea"/>
              </a:rPr>
              <a:t>size is greater than the </a:t>
            </a:r>
            <a:r>
              <a:rPr lang="en-US" altLang="zh-CN" sz="2000" i="1" dirty="0">
                <a:solidFill>
                  <a:schemeClr val="tx1">
                    <a:lumMod val="95000"/>
                    <a:lumOff val="5000"/>
                  </a:schemeClr>
                </a:solidFill>
                <a:sym typeface="+mn-ea"/>
              </a:rPr>
              <a:t>queue_size</a:t>
            </a:r>
            <a:r>
              <a:rPr lang="en-US" altLang="zh-CN" sz="2000" dirty="0">
                <a:solidFill>
                  <a:schemeClr val="tx1">
                    <a:lumMod val="95000"/>
                    <a:lumOff val="5000"/>
                  </a:schemeClr>
                </a:solidFill>
                <a:sym typeface="+mn-ea"/>
              </a:rPr>
              <a:t>. You can read the </a:t>
            </a:r>
            <a:r>
              <a:rPr lang="en-US" altLang="zh-CN" sz="2000" i="1" dirty="0">
                <a:solidFill>
                  <a:schemeClr val="tx1">
                    <a:lumMod val="95000"/>
                    <a:lumOff val="5000"/>
                  </a:schemeClr>
                </a:solidFill>
                <a:sym typeface="+mn-ea"/>
              </a:rPr>
              <a:t>queue_size</a:t>
            </a:r>
            <a:r>
              <a:rPr lang="en-US" altLang="zh-CN" sz="2000" dirty="0">
                <a:solidFill>
                  <a:schemeClr val="tx1">
                    <a:lumMod val="95000"/>
                    <a:lumOff val="5000"/>
                  </a:schemeClr>
                </a:solidFill>
                <a:sym typeface="+mn-ea"/>
              </a:rPr>
              <a:t> from the </a:t>
            </a:r>
            <a:r>
              <a:rPr lang="en-US" altLang="zh-CN" sz="2000" b="1" dirty="0">
                <a:solidFill>
                  <a:schemeClr val="tx1">
                    <a:lumMod val="95000"/>
                    <a:lumOff val="5000"/>
                  </a:schemeClr>
                </a:solidFill>
                <a:sym typeface="+mn-ea"/>
              </a:rPr>
              <a:t>parameter</a:t>
            </a:r>
            <a:r>
              <a:rPr lang="en-US" altLang="zh-CN" sz="2000" dirty="0">
                <a:solidFill>
                  <a:schemeClr val="tx1">
                    <a:lumMod val="95000"/>
                    <a:lumOff val="5000"/>
                  </a:schemeClr>
                </a:solidFill>
                <a:sym typeface="+mn-ea"/>
              </a:rPr>
              <a:t> JSON file.</a:t>
            </a:r>
          </a:p>
          <a:p>
            <a:pPr lvl="0">
              <a:buFont typeface="Wingdings" panose="05000000000000000000" charset="0"/>
              <a:buChar char="l"/>
            </a:pPr>
            <a:r>
              <a:rPr lang="en-US" altLang="zh-CN" sz="2000" dirty="0">
                <a:solidFill>
                  <a:schemeClr val="tx1">
                    <a:lumMod val="95000"/>
                    <a:lumOff val="5000"/>
                  </a:schemeClr>
                </a:solidFill>
                <a:sym typeface="+mn-ea"/>
              </a:rPr>
              <a:t>If it is YES, it indicates that the </a:t>
            </a:r>
            <a:r>
              <a:rPr lang="en-US" altLang="zh-CN" sz="2000" i="1" dirty="0">
                <a:solidFill>
                  <a:schemeClr val="tx1">
                    <a:lumMod val="95000"/>
                    <a:lumOff val="5000"/>
                  </a:schemeClr>
                </a:solidFill>
                <a:sym typeface="+mn-ea"/>
              </a:rPr>
              <a:t>data_queue</a:t>
            </a:r>
            <a:r>
              <a:rPr lang="en-US" altLang="zh-CN" sz="2000" dirty="0">
                <a:solidFill>
                  <a:schemeClr val="tx1">
                    <a:lumMod val="95000"/>
                    <a:lumOff val="5000"/>
                  </a:schemeClr>
                </a:solidFill>
                <a:sym typeface="+mn-ea"/>
              </a:rPr>
              <a:t> is full, and the received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is droped and not stored in the </a:t>
            </a:r>
            <a:r>
              <a:rPr lang="en-US" altLang="zh-CN" sz="2000" i="1" dirty="0">
                <a:solidFill>
                  <a:schemeClr val="tx1">
                    <a:lumMod val="95000"/>
                    <a:lumOff val="5000"/>
                  </a:schemeClr>
                </a:solidFill>
                <a:sym typeface="+mn-ea"/>
              </a:rPr>
              <a:t>data_queue</a:t>
            </a:r>
            <a:r>
              <a:rPr lang="en-US" altLang="zh-CN" sz="2000" dirty="0">
                <a:solidFill>
                  <a:schemeClr val="tx1">
                    <a:lumMod val="95000"/>
                    <a:lumOff val="5000"/>
                  </a:schemeClr>
                </a:solidFill>
                <a:sym typeface="+mn-ea"/>
              </a:rPr>
              <a:t>. </a:t>
            </a:r>
          </a:p>
          <a:p>
            <a:pPr lvl="0">
              <a:buFont typeface="Wingdings" panose="05000000000000000000" charset="0"/>
              <a:buChar char="l"/>
            </a:pPr>
            <a:r>
              <a:rPr lang="en-US" altLang="zh-CN" sz="2000" dirty="0">
                <a:solidFill>
                  <a:schemeClr val="tx1">
                    <a:lumMod val="95000"/>
                    <a:lumOff val="5000"/>
                  </a:schemeClr>
                </a:solidFill>
                <a:sym typeface="+mn-ea"/>
              </a:rPr>
              <a:t>If NO, then store the received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in the </a:t>
            </a:r>
            <a:r>
              <a:rPr lang="en-US" altLang="zh-CN" sz="2000" i="1" dirty="0">
                <a:solidFill>
                  <a:schemeClr val="tx1">
                    <a:lumMod val="95000"/>
                    <a:lumOff val="5000"/>
                  </a:schemeClr>
                </a:solidFill>
                <a:sym typeface="+mn-ea"/>
              </a:rPr>
              <a:t>data_queue</a:t>
            </a:r>
            <a:r>
              <a:rPr lang="en-US" altLang="zh-CN" sz="2000" dirty="0">
                <a:solidFill>
                  <a:schemeClr val="tx1">
                    <a:lumMod val="95000"/>
                    <a:lumOff val="5000"/>
                  </a:schemeClr>
                </a:solidFill>
                <a:sym typeface="+mn-ea"/>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080000" y="-2540"/>
            <a:ext cx="7113270" cy="3084195"/>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9. Process Flow</a:t>
            </a:r>
            <a:br>
              <a:rPr lang="en-US" b="1"/>
            </a:br>
            <a:endParaRPr lang="zh-CN" altLang="en-US"/>
          </a:p>
        </p:txBody>
      </p:sp>
      <p:sp>
        <p:nvSpPr>
          <p:cNvPr id="8" name="矩形 7"/>
          <p:cNvSpPr/>
          <p:nvPr/>
        </p:nvSpPr>
        <p:spPr>
          <a:xfrm>
            <a:off x="7741920" y="1761490"/>
            <a:ext cx="77787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accept</a:t>
            </a:r>
          </a:p>
        </p:txBody>
      </p:sp>
      <p:cxnSp>
        <p:nvCxnSpPr>
          <p:cNvPr id="10" name="直接箭头连接符 9"/>
          <p:cNvCxnSpPr>
            <a:stCxn id="20" idx="3"/>
            <a:endCxn id="8" idx="1"/>
          </p:cNvCxnSpPr>
          <p:nvPr/>
        </p:nvCxnSpPr>
        <p:spPr>
          <a:xfrm flipV="1">
            <a:off x="6885940" y="1920875"/>
            <a:ext cx="85598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0717530" y="96012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interest</a:t>
            </a:r>
          </a:p>
        </p:txBody>
      </p:sp>
      <p:sp>
        <p:nvSpPr>
          <p:cNvPr id="14" name="菱形 13"/>
          <p:cNvSpPr/>
          <p:nvPr/>
        </p:nvSpPr>
        <p:spPr>
          <a:xfrm>
            <a:off x="8775700" y="1639570"/>
            <a:ext cx="1243330" cy="56324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type ?</a:t>
            </a:r>
          </a:p>
        </p:txBody>
      </p:sp>
      <p:cxnSp>
        <p:nvCxnSpPr>
          <p:cNvPr id="15" name="直接箭头连接符 14"/>
          <p:cNvCxnSpPr/>
          <p:nvPr/>
        </p:nvCxnSpPr>
        <p:spPr>
          <a:xfrm>
            <a:off x="8519795" y="1918335"/>
            <a:ext cx="255905" cy="571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4" idx="0"/>
            <a:endCxn id="27" idx="2"/>
          </p:cNvCxnSpPr>
          <p:nvPr/>
        </p:nvCxnSpPr>
        <p:spPr>
          <a:xfrm flipV="1">
            <a:off x="9397365" y="1439545"/>
            <a:ext cx="1270" cy="20002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984240" y="1762125"/>
            <a:ext cx="90170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network</a:t>
            </a:r>
          </a:p>
        </p:txBody>
      </p:sp>
      <p:sp>
        <p:nvSpPr>
          <p:cNvPr id="22" name="矩形 21"/>
          <p:cNvSpPr/>
          <p:nvPr/>
        </p:nvSpPr>
        <p:spPr>
          <a:xfrm>
            <a:off x="5332730" y="861695"/>
            <a:ext cx="220408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router0, ..., </a:t>
            </a:r>
            <a:r>
              <a:rPr lang="en-US" altLang="zh-CN">
                <a:sym typeface="+mn-ea"/>
              </a:rPr>
              <a:t>router11</a:t>
            </a:r>
            <a:r>
              <a:rPr lang="en-US" altLang="zh-CN"/>
              <a:t> </a:t>
            </a:r>
          </a:p>
        </p:txBody>
      </p:sp>
      <p:cxnSp>
        <p:nvCxnSpPr>
          <p:cNvPr id="24" name="直接箭头连接符 23"/>
          <p:cNvCxnSpPr>
            <a:stCxn id="22" idx="2"/>
            <a:endCxn id="20" idx="0"/>
          </p:cNvCxnSpPr>
          <p:nvPr/>
        </p:nvCxnSpPr>
        <p:spPr>
          <a:xfrm>
            <a:off x="6440805" y="1180465"/>
            <a:ext cx="0" cy="58166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949440" y="1569085"/>
            <a:ext cx="728345" cy="306705"/>
          </a:xfrm>
          <a:prstGeom prst="rect">
            <a:avLst/>
          </a:prstGeom>
          <a:noFill/>
        </p:spPr>
        <p:txBody>
          <a:bodyPr wrap="square" rtlCol="0">
            <a:spAutoFit/>
          </a:bodyPr>
          <a:lstStyle/>
          <a:p>
            <a:r>
              <a:rPr lang="en-US" altLang="zh-CN"/>
              <a:t>packet</a:t>
            </a:r>
          </a:p>
        </p:txBody>
      </p:sp>
      <p:sp>
        <p:nvSpPr>
          <p:cNvPr id="26" name="文本框 25"/>
          <p:cNvSpPr txBox="1"/>
          <p:nvPr/>
        </p:nvSpPr>
        <p:spPr>
          <a:xfrm>
            <a:off x="5041265" y="1332865"/>
            <a:ext cx="1393825" cy="306705"/>
          </a:xfrm>
          <a:prstGeom prst="rect">
            <a:avLst/>
          </a:prstGeom>
          <a:noFill/>
        </p:spPr>
        <p:txBody>
          <a:bodyPr wrap="square" rtlCol="0">
            <a:spAutoFit/>
          </a:bodyPr>
          <a:lstStyle/>
          <a:p>
            <a:pPr algn="ctr"/>
            <a:r>
              <a:rPr lang="en-US" altLang="zh-CN">
                <a:sym typeface="+mn-ea"/>
              </a:rPr>
              <a:t>N interests / s</a:t>
            </a:r>
            <a:endParaRPr lang="en-US" altLang="zh-CN"/>
          </a:p>
        </p:txBody>
      </p:sp>
      <p:sp>
        <p:nvSpPr>
          <p:cNvPr id="27" name="菱形 26"/>
          <p:cNvSpPr/>
          <p:nvPr/>
        </p:nvSpPr>
        <p:spPr>
          <a:xfrm>
            <a:off x="8323580" y="799465"/>
            <a:ext cx="2149475" cy="640080"/>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life_hop&gt;5 ?</a:t>
            </a:r>
          </a:p>
        </p:txBody>
      </p:sp>
      <p:cxnSp>
        <p:nvCxnSpPr>
          <p:cNvPr id="28" name="直接箭头连接符 27"/>
          <p:cNvCxnSpPr>
            <a:stCxn id="27" idx="3"/>
            <a:endCxn id="12" idx="1"/>
          </p:cNvCxnSpPr>
          <p:nvPr/>
        </p:nvCxnSpPr>
        <p:spPr>
          <a:xfrm>
            <a:off x="10478770" y="1119505"/>
            <a:ext cx="244475" cy="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9495790" y="1386205"/>
            <a:ext cx="837565" cy="306705"/>
          </a:xfrm>
          <a:prstGeom prst="rect">
            <a:avLst/>
          </a:prstGeom>
          <a:noFill/>
        </p:spPr>
        <p:txBody>
          <a:bodyPr wrap="square" rtlCol="0">
            <a:spAutoFit/>
          </a:bodyPr>
          <a:lstStyle/>
          <a:p>
            <a:r>
              <a:rPr lang="en-US" altLang="zh-CN">
                <a:sym typeface="+mn-ea"/>
              </a:rPr>
              <a:t>interest</a:t>
            </a:r>
            <a:endParaRPr lang="en-US" altLang="zh-CN"/>
          </a:p>
        </p:txBody>
      </p:sp>
      <p:sp>
        <p:nvSpPr>
          <p:cNvPr id="31" name="矩形 30"/>
          <p:cNvSpPr/>
          <p:nvPr/>
        </p:nvSpPr>
        <p:spPr>
          <a:xfrm>
            <a:off x="8727440" y="15240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p>
        </p:txBody>
      </p:sp>
      <p:cxnSp>
        <p:nvCxnSpPr>
          <p:cNvPr id="32" name="直接箭头连接符 31"/>
          <p:cNvCxnSpPr>
            <a:stCxn id="27" idx="0"/>
            <a:endCxn id="31" idx="2"/>
          </p:cNvCxnSpPr>
          <p:nvPr/>
        </p:nvCxnSpPr>
        <p:spPr>
          <a:xfrm flipV="1">
            <a:off x="9404350" y="471170"/>
            <a:ext cx="0" cy="32829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9451975" y="478155"/>
            <a:ext cx="479425" cy="306705"/>
          </a:xfrm>
          <a:prstGeom prst="rect">
            <a:avLst/>
          </a:prstGeom>
          <a:noFill/>
        </p:spPr>
        <p:txBody>
          <a:bodyPr wrap="square" rtlCol="0">
            <a:spAutoFit/>
          </a:bodyPr>
          <a:lstStyle/>
          <a:p>
            <a:r>
              <a:rPr lang="en-US" altLang="zh-CN">
                <a:sym typeface="+mn-ea"/>
              </a:rPr>
              <a:t>NO</a:t>
            </a:r>
            <a:endParaRPr lang="en-US" altLang="zh-CN"/>
          </a:p>
        </p:txBody>
      </p:sp>
      <p:sp>
        <p:nvSpPr>
          <p:cNvPr id="34" name="文本框 33"/>
          <p:cNvSpPr txBox="1"/>
          <p:nvPr/>
        </p:nvSpPr>
        <p:spPr>
          <a:xfrm>
            <a:off x="10193020" y="70294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23" name="文本框 122"/>
          <p:cNvSpPr txBox="1"/>
          <p:nvPr/>
        </p:nvSpPr>
        <p:spPr>
          <a:xfrm>
            <a:off x="5175250" y="176530"/>
            <a:ext cx="1319530" cy="368300"/>
          </a:xfrm>
          <a:prstGeom prst="rect">
            <a:avLst/>
          </a:prstGeom>
          <a:noFill/>
        </p:spPr>
        <p:txBody>
          <a:bodyPr wrap="square" rtlCol="0" anchor="t">
            <a:spAutoFit/>
          </a:bodyPr>
          <a:lstStyle/>
          <a:p>
            <a:pPr algn="ctr"/>
            <a:r>
              <a:rPr lang="en-US" sz="1800" b="1">
                <a:solidFill>
                  <a:srgbClr val="FF0000"/>
                </a:solidFill>
              </a:rPr>
              <a:t>Sever</a:t>
            </a:r>
          </a:p>
        </p:txBody>
      </p:sp>
      <p:sp>
        <p:nvSpPr>
          <p:cNvPr id="134" name="椭圆形标注 133"/>
          <p:cNvSpPr/>
          <p:nvPr/>
        </p:nvSpPr>
        <p:spPr>
          <a:xfrm>
            <a:off x="6940550" y="229235"/>
            <a:ext cx="1786890" cy="555625"/>
          </a:xfrm>
          <a:prstGeom prst="wedgeEllipseCallout">
            <a:avLst>
              <a:gd name="adj1" fmla="val 49786"/>
              <a:gd name="adj2" fmla="val -3217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queue_size</a:t>
            </a:r>
          </a:p>
          <a:p>
            <a:pPr algn="ctr"/>
            <a:r>
              <a:rPr lang="en-US" altLang="zh-CN"/>
              <a:t>drop interest</a:t>
            </a:r>
          </a:p>
        </p:txBody>
      </p:sp>
      <p:sp>
        <p:nvSpPr>
          <p:cNvPr id="3" name="内容占位符 2"/>
          <p:cNvSpPr>
            <a:spLocks noGrp="1"/>
          </p:cNvSpPr>
          <p:nvPr>
            <p:ph idx="1"/>
          </p:nvPr>
        </p:nvSpPr>
        <p:spPr>
          <a:xfrm>
            <a:off x="407670" y="765175"/>
            <a:ext cx="4544060" cy="2316480"/>
          </a:xfrm>
        </p:spPr>
        <p:txBody>
          <a:bodyPr/>
          <a:lstStyle/>
          <a:p>
            <a:pPr algn="just">
              <a:buFont typeface="Wingdings" panose="05000000000000000000" pitchFamily="2" charset="2"/>
              <a:buChar char="l"/>
            </a:pPr>
            <a:r>
              <a:rPr lang="en-US" altLang="zh-CN" sz="3200" b="1">
                <a:sym typeface="+mn-ea"/>
              </a:rPr>
              <a:t>Sever</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If it is a </a:t>
            </a:r>
            <a:r>
              <a:rPr lang="en-US" altLang="zh-CN" sz="2000" i="1" dirty="0">
                <a:solidFill>
                  <a:schemeClr val="tx1">
                    <a:lumMod val="95000"/>
                    <a:lumOff val="5000"/>
                  </a:schemeClr>
                </a:solidFill>
                <a:sym typeface="+mn-ea"/>
              </a:rPr>
              <a:t>interest packet</a:t>
            </a:r>
            <a:r>
              <a:rPr lang="en-US" altLang="zh-CN" sz="2000" dirty="0">
                <a:solidFill>
                  <a:schemeClr val="tx1">
                    <a:lumMod val="95000"/>
                    <a:lumOff val="5000"/>
                  </a:schemeClr>
                </a:solidFill>
                <a:sym typeface="+mn-ea"/>
              </a:rPr>
              <a:t>, you need to read the </a:t>
            </a:r>
            <a:r>
              <a:rPr lang="en-US" altLang="zh-CN" sz="2000" i="1" dirty="0">
                <a:solidFill>
                  <a:schemeClr val="tx1">
                    <a:lumMod val="95000"/>
                    <a:lumOff val="5000"/>
                  </a:schemeClr>
                </a:solidFill>
                <a:sym typeface="+mn-ea"/>
              </a:rPr>
              <a:t>life_hop</a:t>
            </a:r>
            <a:r>
              <a:rPr lang="en-US" altLang="zh-CN" sz="2000" dirty="0">
                <a:solidFill>
                  <a:schemeClr val="tx1">
                    <a:lumMod val="95000"/>
                    <a:lumOff val="5000"/>
                  </a:schemeClr>
                </a:solidFill>
                <a:sym typeface="+mn-ea"/>
              </a:rPr>
              <a:t> from the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a:t>
            </a:r>
          </a:p>
          <a:p>
            <a:pPr algn="just">
              <a:buFont typeface="Wingdings" panose="05000000000000000000" pitchFamily="2" charset="2"/>
              <a:buChar char="l"/>
            </a:pPr>
            <a:r>
              <a:rPr lang="en-US" altLang="zh-CN" sz="2000" dirty="0">
                <a:solidFill>
                  <a:schemeClr val="tx1">
                    <a:lumMod val="95000"/>
                    <a:lumOff val="5000"/>
                  </a:schemeClr>
                </a:solidFill>
                <a:sym typeface="+mn-ea"/>
              </a:rPr>
              <a:t>Then see if it is greater than 5. If YES, then drop the </a:t>
            </a:r>
            <a:r>
              <a:rPr lang="en-US" altLang="zh-CN" sz="2000" i="1" dirty="0">
                <a:solidFill>
                  <a:schemeClr val="tx1">
                    <a:lumMod val="95000"/>
                    <a:lumOff val="5000"/>
                  </a:schemeClr>
                </a:solidFill>
                <a:sym typeface="+mn-ea"/>
              </a:rPr>
              <a:t>interest packet</a:t>
            </a:r>
            <a:r>
              <a:rPr lang="en-US" altLang="zh-CN" sz="2000" dirty="0">
                <a:solidFill>
                  <a:schemeClr val="tx1">
                    <a:lumMod val="95000"/>
                    <a:lumOff val="5000"/>
                  </a:schemeClr>
                </a:solidFill>
                <a:sym typeface="+mn-ea"/>
              </a:rPr>
              <a:t>. Because we set an </a:t>
            </a:r>
            <a:r>
              <a:rPr lang="en-US" altLang="zh-CN" sz="2000" i="1" dirty="0">
                <a:solidFill>
                  <a:schemeClr val="tx1">
                    <a:lumMod val="95000"/>
                    <a:lumOff val="5000"/>
                  </a:schemeClr>
                </a:solidFill>
                <a:sym typeface="+mn-ea"/>
              </a:rPr>
              <a:t>interest packet</a:t>
            </a:r>
            <a:r>
              <a:rPr lang="en-US" altLang="zh-CN" sz="2000" dirty="0">
                <a:solidFill>
                  <a:schemeClr val="tx1">
                    <a:lumMod val="95000"/>
                    <a:lumOff val="5000"/>
                  </a:schemeClr>
                </a:solidFill>
                <a:sym typeface="+mn-ea"/>
              </a:rPr>
              <a:t> to have a life cycle of only 5 hops in the network.</a:t>
            </a:r>
          </a:p>
        </p:txBody>
      </p:sp>
      <p:sp>
        <p:nvSpPr>
          <p:cNvPr id="2" name="内容占位符 2"/>
          <p:cNvSpPr>
            <a:spLocks noGrp="1"/>
          </p:cNvSpPr>
          <p:nvPr/>
        </p:nvSpPr>
        <p:spPr>
          <a:xfrm>
            <a:off x="407670" y="3442335"/>
            <a:ext cx="10253345" cy="210185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100000"/>
              </a:lnSpc>
              <a:spcBef>
                <a:spcPts val="1000"/>
              </a:spcBef>
              <a:spcAft>
                <a:spcPts val="0"/>
              </a:spcAft>
              <a:buClr>
                <a:schemeClr val="accent1"/>
              </a:buClr>
              <a:buSzPts val="1920"/>
              <a:buFont typeface="Noto Sans Symbols" panose="020B0502040504020204"/>
              <a:buChar char="▶"/>
              <a:defRPr sz="24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0200" algn="l" rtl="0">
              <a:lnSpc>
                <a:spcPct val="100000"/>
              </a:lnSpc>
              <a:spcBef>
                <a:spcPts val="1000"/>
              </a:spcBef>
              <a:spcAft>
                <a:spcPts val="0"/>
              </a:spcAft>
              <a:buClr>
                <a:schemeClr val="accent1"/>
              </a:buClr>
              <a:buSzPts val="1600"/>
              <a:buFont typeface="Noto Sans Symbols" panose="020B0502040504020204"/>
              <a:buChar char="▶"/>
              <a:defRPr sz="20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20040" algn="l" rtl="0">
              <a:lnSpc>
                <a:spcPct val="100000"/>
              </a:lnSpc>
              <a:spcBef>
                <a:spcPts val="1000"/>
              </a:spcBef>
              <a:spcAft>
                <a:spcPts val="0"/>
              </a:spcAft>
              <a:buClr>
                <a:schemeClr val="accent1"/>
              </a:buClr>
              <a:buSzPts val="1440"/>
              <a:buFont typeface="Noto Sans Symbols" panose="020B0502040504020204"/>
              <a:buChar char="▶"/>
              <a:defRPr sz="18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9pPr>
          </a:lstStyle>
          <a:p>
            <a:pPr lvl="0">
              <a:buFont typeface="Wingdings" panose="05000000000000000000" charset="0"/>
              <a:buChar char="l"/>
            </a:pPr>
            <a:r>
              <a:rPr lang="en-US" altLang="zh-CN" sz="2000" dirty="0">
                <a:solidFill>
                  <a:schemeClr val="tx1">
                    <a:lumMod val="95000"/>
                    <a:lumOff val="5000"/>
                  </a:schemeClr>
                </a:solidFill>
                <a:sym typeface="+mn-ea"/>
              </a:rPr>
              <a:t>If NO, you need to determine whether the </a:t>
            </a:r>
            <a:r>
              <a:rPr lang="en-US" altLang="zh-CN" sz="2000" i="1" dirty="0">
                <a:solidFill>
                  <a:schemeClr val="tx1">
                    <a:lumMod val="95000"/>
                    <a:lumOff val="5000"/>
                  </a:schemeClr>
                </a:solidFill>
                <a:sym typeface="+mn-ea"/>
              </a:rPr>
              <a:t>interest_queue </a:t>
            </a:r>
            <a:r>
              <a:rPr lang="en-US" altLang="zh-CN" sz="2000" dirty="0">
                <a:solidFill>
                  <a:schemeClr val="tx1">
                    <a:lumMod val="95000"/>
                    <a:lumOff val="5000"/>
                  </a:schemeClr>
                </a:solidFill>
                <a:sym typeface="+mn-ea"/>
              </a:rPr>
              <a:t>size is greater than the </a:t>
            </a:r>
            <a:r>
              <a:rPr lang="en-US" altLang="zh-CN" sz="2000" i="1" dirty="0">
                <a:solidFill>
                  <a:schemeClr val="tx1">
                    <a:lumMod val="95000"/>
                    <a:lumOff val="5000"/>
                  </a:schemeClr>
                </a:solidFill>
                <a:sym typeface="+mn-ea"/>
              </a:rPr>
              <a:t>queue_size</a:t>
            </a:r>
            <a:r>
              <a:rPr lang="en-US" altLang="zh-CN" sz="2000" dirty="0">
                <a:solidFill>
                  <a:schemeClr val="tx1">
                    <a:lumMod val="95000"/>
                    <a:lumOff val="5000"/>
                  </a:schemeClr>
                </a:solidFill>
                <a:sym typeface="+mn-ea"/>
              </a:rPr>
              <a:t>. You can read the </a:t>
            </a:r>
            <a:r>
              <a:rPr lang="en-US" altLang="zh-CN" sz="2000" i="1" dirty="0">
                <a:solidFill>
                  <a:schemeClr val="tx1">
                    <a:lumMod val="95000"/>
                    <a:lumOff val="5000"/>
                  </a:schemeClr>
                </a:solidFill>
                <a:sym typeface="+mn-ea"/>
              </a:rPr>
              <a:t>queue_size</a:t>
            </a:r>
            <a:r>
              <a:rPr lang="en-US" altLang="zh-CN" sz="2000" dirty="0">
                <a:solidFill>
                  <a:schemeClr val="tx1">
                    <a:lumMod val="95000"/>
                    <a:lumOff val="5000"/>
                  </a:schemeClr>
                </a:solidFill>
                <a:sym typeface="+mn-ea"/>
              </a:rPr>
              <a:t> from the </a:t>
            </a:r>
            <a:r>
              <a:rPr lang="en-US" altLang="zh-CN" sz="2000" b="1" dirty="0">
                <a:solidFill>
                  <a:schemeClr val="tx1">
                    <a:lumMod val="95000"/>
                    <a:lumOff val="5000"/>
                  </a:schemeClr>
                </a:solidFill>
                <a:sym typeface="+mn-ea"/>
              </a:rPr>
              <a:t>parameter</a:t>
            </a:r>
            <a:r>
              <a:rPr lang="en-US" altLang="zh-CN" sz="2000" dirty="0">
                <a:solidFill>
                  <a:schemeClr val="tx1">
                    <a:lumMod val="95000"/>
                    <a:lumOff val="5000"/>
                  </a:schemeClr>
                </a:solidFill>
                <a:sym typeface="+mn-ea"/>
              </a:rPr>
              <a:t> JSON file.</a:t>
            </a:r>
          </a:p>
          <a:p>
            <a:pPr lvl="0">
              <a:buFont typeface="Wingdings" panose="05000000000000000000" charset="0"/>
              <a:buChar char="l"/>
            </a:pPr>
            <a:r>
              <a:rPr lang="en-US" altLang="zh-CN" sz="2000" dirty="0">
                <a:solidFill>
                  <a:schemeClr val="tx1">
                    <a:lumMod val="95000"/>
                    <a:lumOff val="5000"/>
                  </a:schemeClr>
                </a:solidFill>
                <a:sym typeface="+mn-ea"/>
              </a:rPr>
              <a:t>If it is YES, it indicates that the </a:t>
            </a:r>
            <a:r>
              <a:rPr lang="en-US" altLang="zh-CN" sz="2000" i="1" dirty="0">
                <a:solidFill>
                  <a:schemeClr val="tx1">
                    <a:lumMod val="95000"/>
                    <a:lumOff val="5000"/>
                  </a:schemeClr>
                </a:solidFill>
                <a:sym typeface="+mn-ea"/>
              </a:rPr>
              <a:t>interest_queue</a:t>
            </a:r>
            <a:r>
              <a:rPr lang="en-US" altLang="zh-CN" sz="2000" dirty="0">
                <a:solidFill>
                  <a:schemeClr val="tx1">
                    <a:lumMod val="95000"/>
                    <a:lumOff val="5000"/>
                  </a:schemeClr>
                </a:solidFill>
                <a:sym typeface="+mn-ea"/>
              </a:rPr>
              <a:t> is full, and the received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is droped and not stored in the </a:t>
            </a:r>
            <a:r>
              <a:rPr lang="en-US" altLang="zh-CN" sz="2000" i="1" dirty="0">
                <a:solidFill>
                  <a:schemeClr val="tx1">
                    <a:lumMod val="95000"/>
                    <a:lumOff val="5000"/>
                  </a:schemeClr>
                </a:solidFill>
                <a:sym typeface="+mn-ea"/>
              </a:rPr>
              <a:t>interest_queue</a:t>
            </a:r>
            <a:r>
              <a:rPr lang="en-US" altLang="zh-CN" sz="2000" dirty="0">
                <a:solidFill>
                  <a:schemeClr val="tx1">
                    <a:lumMod val="95000"/>
                    <a:lumOff val="5000"/>
                  </a:schemeClr>
                </a:solidFill>
                <a:sym typeface="+mn-ea"/>
              </a:rPr>
              <a:t>. </a:t>
            </a:r>
          </a:p>
          <a:p>
            <a:pPr lvl="0">
              <a:buFont typeface="Wingdings" panose="05000000000000000000" charset="0"/>
              <a:buChar char="l"/>
            </a:pPr>
            <a:r>
              <a:rPr lang="en-US" altLang="zh-CN" sz="2000" dirty="0">
                <a:solidFill>
                  <a:schemeClr val="tx1">
                    <a:lumMod val="95000"/>
                    <a:lumOff val="5000"/>
                  </a:schemeClr>
                </a:solidFill>
                <a:sym typeface="+mn-ea"/>
              </a:rPr>
              <a:t>If NO, then store the received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in the </a:t>
            </a:r>
            <a:r>
              <a:rPr lang="en-US" altLang="zh-CN" sz="2000" i="1" dirty="0">
                <a:solidFill>
                  <a:schemeClr val="tx1">
                    <a:lumMod val="95000"/>
                    <a:lumOff val="5000"/>
                  </a:schemeClr>
                </a:solidFill>
                <a:sym typeface="+mn-ea"/>
              </a:rPr>
              <a:t>interest_queue</a:t>
            </a:r>
            <a:r>
              <a:rPr lang="en-US" altLang="zh-CN" sz="2000" dirty="0">
                <a:solidFill>
                  <a:schemeClr val="tx1">
                    <a:lumMod val="95000"/>
                    <a:lumOff val="5000"/>
                  </a:schemeClr>
                </a:solidFill>
                <a:sym typeface="+mn-ea"/>
              </a:rPr>
              <a:t>.</a:t>
            </a:r>
          </a:p>
        </p:txBody>
      </p:sp>
      <p:sp>
        <p:nvSpPr>
          <p:cNvPr id="5" name="矩形 4"/>
          <p:cNvSpPr/>
          <p:nvPr/>
        </p:nvSpPr>
        <p:spPr>
          <a:xfrm>
            <a:off x="8802370" y="2627630"/>
            <a:ext cx="11899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sym typeface="+mn-ea"/>
              </a:rPr>
              <a:t>data queue</a:t>
            </a:r>
            <a:endParaRPr lang="en-US" altLang="zh-CN"/>
          </a:p>
        </p:txBody>
      </p:sp>
      <p:cxnSp>
        <p:nvCxnSpPr>
          <p:cNvPr id="6" name="直接箭头连接符 5"/>
          <p:cNvCxnSpPr/>
          <p:nvPr/>
        </p:nvCxnSpPr>
        <p:spPr>
          <a:xfrm>
            <a:off x="9397365" y="2202815"/>
            <a:ext cx="0" cy="42481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9475470" y="2202815"/>
            <a:ext cx="570865" cy="306705"/>
          </a:xfrm>
          <a:prstGeom prst="rect">
            <a:avLst/>
          </a:prstGeom>
          <a:noFill/>
        </p:spPr>
        <p:txBody>
          <a:bodyPr wrap="square" rtlCol="0">
            <a:spAutoFit/>
          </a:bodyPr>
          <a:lstStyle/>
          <a:p>
            <a:r>
              <a:rPr lang="en-US" altLang="zh-CN">
                <a:sym typeface="+mn-ea"/>
              </a:rPr>
              <a:t>data</a:t>
            </a:r>
            <a:endParaRPr lang="en-US" altLang="zh-CN"/>
          </a:p>
        </p:txBody>
      </p:sp>
      <p:sp>
        <p:nvSpPr>
          <p:cNvPr id="9" name="椭圆形标注 8"/>
          <p:cNvSpPr/>
          <p:nvPr/>
        </p:nvSpPr>
        <p:spPr>
          <a:xfrm>
            <a:off x="10137140" y="2366010"/>
            <a:ext cx="1786890" cy="555625"/>
          </a:xfrm>
          <a:prstGeom prst="wedgeEllipseCallout">
            <a:avLst>
              <a:gd name="adj1" fmla="val -57491"/>
              <a:gd name="adj2" fmla="val 3108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queue_size</a:t>
            </a:r>
          </a:p>
          <a:p>
            <a:pPr algn="ctr"/>
            <a:r>
              <a:rPr lang="en-US" altLang="zh-CN"/>
              <a:t>drop data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080000" y="-13970"/>
            <a:ext cx="7113270" cy="3084195"/>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9. Process Flow</a:t>
            </a:r>
            <a:br>
              <a:rPr lang="en-US" b="1"/>
            </a:br>
            <a:endParaRPr lang="zh-CN" altLang="en-US"/>
          </a:p>
        </p:txBody>
      </p:sp>
      <p:sp>
        <p:nvSpPr>
          <p:cNvPr id="8" name="矩形 7"/>
          <p:cNvSpPr/>
          <p:nvPr/>
        </p:nvSpPr>
        <p:spPr>
          <a:xfrm>
            <a:off x="7741920" y="1750060"/>
            <a:ext cx="77787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accept</a:t>
            </a:r>
          </a:p>
        </p:txBody>
      </p:sp>
      <p:cxnSp>
        <p:nvCxnSpPr>
          <p:cNvPr id="10" name="直接箭头连接符 9"/>
          <p:cNvCxnSpPr>
            <a:stCxn id="20" idx="3"/>
            <a:endCxn id="8" idx="1"/>
          </p:cNvCxnSpPr>
          <p:nvPr/>
        </p:nvCxnSpPr>
        <p:spPr>
          <a:xfrm flipV="1">
            <a:off x="6885940" y="1909445"/>
            <a:ext cx="85598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0717530" y="9486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interest</a:t>
            </a:r>
          </a:p>
        </p:txBody>
      </p:sp>
      <p:sp>
        <p:nvSpPr>
          <p:cNvPr id="13" name="矩形 12"/>
          <p:cNvSpPr/>
          <p:nvPr/>
        </p:nvSpPr>
        <p:spPr>
          <a:xfrm>
            <a:off x="8802370" y="2616200"/>
            <a:ext cx="11899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sym typeface="+mn-ea"/>
              </a:rPr>
              <a:t>data queue</a:t>
            </a:r>
            <a:endParaRPr lang="en-US" altLang="zh-CN"/>
          </a:p>
        </p:txBody>
      </p:sp>
      <p:sp>
        <p:nvSpPr>
          <p:cNvPr id="14" name="菱形 13"/>
          <p:cNvSpPr/>
          <p:nvPr/>
        </p:nvSpPr>
        <p:spPr>
          <a:xfrm>
            <a:off x="8775700" y="1628140"/>
            <a:ext cx="1243330" cy="56324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type ?</a:t>
            </a:r>
          </a:p>
        </p:txBody>
      </p:sp>
      <p:cxnSp>
        <p:nvCxnSpPr>
          <p:cNvPr id="15" name="直接箭头连接符 14"/>
          <p:cNvCxnSpPr/>
          <p:nvPr/>
        </p:nvCxnSpPr>
        <p:spPr>
          <a:xfrm>
            <a:off x="8519795" y="1906905"/>
            <a:ext cx="255905" cy="571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4" idx="0"/>
            <a:endCxn id="27" idx="2"/>
          </p:cNvCxnSpPr>
          <p:nvPr/>
        </p:nvCxnSpPr>
        <p:spPr>
          <a:xfrm flipV="1">
            <a:off x="9397365" y="1428115"/>
            <a:ext cx="1270" cy="20002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9397365" y="2191385"/>
            <a:ext cx="0" cy="42481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984240" y="1750695"/>
            <a:ext cx="90170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network</a:t>
            </a:r>
          </a:p>
        </p:txBody>
      </p:sp>
      <p:sp>
        <p:nvSpPr>
          <p:cNvPr id="22" name="矩形 21"/>
          <p:cNvSpPr/>
          <p:nvPr/>
        </p:nvSpPr>
        <p:spPr>
          <a:xfrm>
            <a:off x="5332730" y="850265"/>
            <a:ext cx="2204085"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router0, ..., </a:t>
            </a:r>
            <a:r>
              <a:rPr lang="en-US" altLang="zh-CN">
                <a:sym typeface="+mn-ea"/>
              </a:rPr>
              <a:t>router11</a:t>
            </a:r>
            <a:r>
              <a:rPr lang="en-US" altLang="zh-CN"/>
              <a:t> </a:t>
            </a:r>
          </a:p>
        </p:txBody>
      </p:sp>
      <p:cxnSp>
        <p:nvCxnSpPr>
          <p:cNvPr id="24" name="直接箭头连接符 23"/>
          <p:cNvCxnSpPr>
            <a:stCxn id="22" idx="2"/>
            <a:endCxn id="20" idx="0"/>
          </p:cNvCxnSpPr>
          <p:nvPr/>
        </p:nvCxnSpPr>
        <p:spPr>
          <a:xfrm>
            <a:off x="6440805" y="1169035"/>
            <a:ext cx="0" cy="58166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949440" y="1557655"/>
            <a:ext cx="728345" cy="306705"/>
          </a:xfrm>
          <a:prstGeom prst="rect">
            <a:avLst/>
          </a:prstGeom>
          <a:noFill/>
        </p:spPr>
        <p:txBody>
          <a:bodyPr wrap="square" rtlCol="0">
            <a:spAutoFit/>
          </a:bodyPr>
          <a:lstStyle/>
          <a:p>
            <a:r>
              <a:rPr lang="en-US" altLang="zh-CN"/>
              <a:t>packet</a:t>
            </a:r>
          </a:p>
        </p:txBody>
      </p:sp>
      <p:sp>
        <p:nvSpPr>
          <p:cNvPr id="26" name="文本框 25"/>
          <p:cNvSpPr txBox="1"/>
          <p:nvPr/>
        </p:nvSpPr>
        <p:spPr>
          <a:xfrm>
            <a:off x="5041265" y="1321435"/>
            <a:ext cx="1393825" cy="306705"/>
          </a:xfrm>
          <a:prstGeom prst="rect">
            <a:avLst/>
          </a:prstGeom>
          <a:noFill/>
        </p:spPr>
        <p:txBody>
          <a:bodyPr wrap="square" rtlCol="0">
            <a:spAutoFit/>
          </a:bodyPr>
          <a:lstStyle/>
          <a:p>
            <a:pPr algn="ctr"/>
            <a:r>
              <a:rPr lang="en-US" altLang="zh-CN">
                <a:sym typeface="+mn-ea"/>
              </a:rPr>
              <a:t>N interests / s</a:t>
            </a:r>
            <a:endParaRPr lang="en-US" altLang="zh-CN"/>
          </a:p>
        </p:txBody>
      </p:sp>
      <p:sp>
        <p:nvSpPr>
          <p:cNvPr id="27" name="菱形 26"/>
          <p:cNvSpPr/>
          <p:nvPr/>
        </p:nvSpPr>
        <p:spPr>
          <a:xfrm>
            <a:off x="8323580" y="788035"/>
            <a:ext cx="2149475" cy="640080"/>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life_hop&gt;5 ?</a:t>
            </a:r>
          </a:p>
        </p:txBody>
      </p:sp>
      <p:cxnSp>
        <p:nvCxnSpPr>
          <p:cNvPr id="28" name="直接箭头连接符 27"/>
          <p:cNvCxnSpPr>
            <a:stCxn id="27" idx="3"/>
            <a:endCxn id="12" idx="1"/>
          </p:cNvCxnSpPr>
          <p:nvPr/>
        </p:nvCxnSpPr>
        <p:spPr>
          <a:xfrm>
            <a:off x="10478770" y="1108075"/>
            <a:ext cx="244475" cy="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9495790" y="1374775"/>
            <a:ext cx="837565" cy="306705"/>
          </a:xfrm>
          <a:prstGeom prst="rect">
            <a:avLst/>
          </a:prstGeom>
          <a:noFill/>
        </p:spPr>
        <p:txBody>
          <a:bodyPr wrap="square" rtlCol="0">
            <a:spAutoFit/>
          </a:bodyPr>
          <a:lstStyle/>
          <a:p>
            <a:r>
              <a:rPr lang="en-US" altLang="zh-CN">
                <a:sym typeface="+mn-ea"/>
              </a:rPr>
              <a:t>interest</a:t>
            </a:r>
            <a:endParaRPr lang="en-US" altLang="zh-CN"/>
          </a:p>
        </p:txBody>
      </p:sp>
      <p:sp>
        <p:nvSpPr>
          <p:cNvPr id="30" name="文本框 29"/>
          <p:cNvSpPr txBox="1"/>
          <p:nvPr/>
        </p:nvSpPr>
        <p:spPr>
          <a:xfrm>
            <a:off x="9475470" y="2191385"/>
            <a:ext cx="570865" cy="306705"/>
          </a:xfrm>
          <a:prstGeom prst="rect">
            <a:avLst/>
          </a:prstGeom>
          <a:noFill/>
        </p:spPr>
        <p:txBody>
          <a:bodyPr wrap="square" rtlCol="0">
            <a:spAutoFit/>
          </a:bodyPr>
          <a:lstStyle/>
          <a:p>
            <a:r>
              <a:rPr lang="en-US" altLang="zh-CN">
                <a:sym typeface="+mn-ea"/>
              </a:rPr>
              <a:t>data</a:t>
            </a:r>
            <a:endParaRPr lang="en-US" altLang="zh-CN"/>
          </a:p>
        </p:txBody>
      </p:sp>
      <p:sp>
        <p:nvSpPr>
          <p:cNvPr id="31" name="矩形 30"/>
          <p:cNvSpPr/>
          <p:nvPr/>
        </p:nvSpPr>
        <p:spPr>
          <a:xfrm>
            <a:off x="8727440" y="14097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p>
        </p:txBody>
      </p:sp>
      <p:cxnSp>
        <p:nvCxnSpPr>
          <p:cNvPr id="32" name="直接箭头连接符 31"/>
          <p:cNvCxnSpPr>
            <a:stCxn id="27" idx="0"/>
            <a:endCxn id="31" idx="2"/>
          </p:cNvCxnSpPr>
          <p:nvPr/>
        </p:nvCxnSpPr>
        <p:spPr>
          <a:xfrm flipV="1">
            <a:off x="9404350" y="459740"/>
            <a:ext cx="0" cy="32829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9451975" y="466725"/>
            <a:ext cx="479425" cy="306705"/>
          </a:xfrm>
          <a:prstGeom prst="rect">
            <a:avLst/>
          </a:prstGeom>
          <a:noFill/>
        </p:spPr>
        <p:txBody>
          <a:bodyPr wrap="square" rtlCol="0">
            <a:spAutoFit/>
          </a:bodyPr>
          <a:lstStyle/>
          <a:p>
            <a:r>
              <a:rPr lang="en-US" altLang="zh-CN">
                <a:sym typeface="+mn-ea"/>
              </a:rPr>
              <a:t>NO</a:t>
            </a:r>
            <a:endParaRPr lang="en-US" altLang="zh-CN"/>
          </a:p>
        </p:txBody>
      </p:sp>
      <p:sp>
        <p:nvSpPr>
          <p:cNvPr id="34" name="文本框 33"/>
          <p:cNvSpPr txBox="1"/>
          <p:nvPr/>
        </p:nvSpPr>
        <p:spPr>
          <a:xfrm>
            <a:off x="10193020" y="69151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23" name="文本框 122"/>
          <p:cNvSpPr txBox="1"/>
          <p:nvPr/>
        </p:nvSpPr>
        <p:spPr>
          <a:xfrm>
            <a:off x="5175250" y="165100"/>
            <a:ext cx="1319530" cy="368300"/>
          </a:xfrm>
          <a:prstGeom prst="rect">
            <a:avLst/>
          </a:prstGeom>
          <a:noFill/>
        </p:spPr>
        <p:txBody>
          <a:bodyPr wrap="square" rtlCol="0" anchor="t">
            <a:spAutoFit/>
          </a:bodyPr>
          <a:lstStyle/>
          <a:p>
            <a:pPr algn="ctr"/>
            <a:r>
              <a:rPr lang="en-US" sz="1800" b="1">
                <a:solidFill>
                  <a:srgbClr val="FF0000"/>
                </a:solidFill>
              </a:rPr>
              <a:t>Sever</a:t>
            </a:r>
          </a:p>
        </p:txBody>
      </p:sp>
      <p:sp>
        <p:nvSpPr>
          <p:cNvPr id="133" name="椭圆形标注 132"/>
          <p:cNvSpPr/>
          <p:nvPr/>
        </p:nvSpPr>
        <p:spPr>
          <a:xfrm>
            <a:off x="10137140" y="2354580"/>
            <a:ext cx="1786890" cy="555625"/>
          </a:xfrm>
          <a:prstGeom prst="wedgeEllipseCallout">
            <a:avLst>
              <a:gd name="adj1" fmla="val -57491"/>
              <a:gd name="adj2" fmla="val 3108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queue_size</a:t>
            </a:r>
          </a:p>
          <a:p>
            <a:pPr algn="ctr"/>
            <a:r>
              <a:rPr lang="en-US" altLang="zh-CN"/>
              <a:t>drop data</a:t>
            </a:r>
          </a:p>
        </p:txBody>
      </p:sp>
      <p:sp>
        <p:nvSpPr>
          <p:cNvPr id="134" name="椭圆形标注 133"/>
          <p:cNvSpPr/>
          <p:nvPr/>
        </p:nvSpPr>
        <p:spPr>
          <a:xfrm>
            <a:off x="6940550" y="217805"/>
            <a:ext cx="1786890" cy="555625"/>
          </a:xfrm>
          <a:prstGeom prst="wedgeEllipseCallout">
            <a:avLst>
              <a:gd name="adj1" fmla="val 49786"/>
              <a:gd name="adj2" fmla="val -3217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&gt; queue_size</a:t>
            </a:r>
          </a:p>
          <a:p>
            <a:pPr algn="ctr"/>
            <a:r>
              <a:rPr lang="en-US" altLang="zh-CN"/>
              <a:t>drop interest</a:t>
            </a:r>
          </a:p>
        </p:txBody>
      </p:sp>
      <p:sp>
        <p:nvSpPr>
          <p:cNvPr id="3" name="内容占位符 2"/>
          <p:cNvSpPr>
            <a:spLocks noGrp="1"/>
          </p:cNvSpPr>
          <p:nvPr>
            <p:ph idx="1"/>
          </p:nvPr>
        </p:nvSpPr>
        <p:spPr>
          <a:xfrm>
            <a:off x="407670" y="765175"/>
            <a:ext cx="4544060" cy="3612515"/>
          </a:xfrm>
        </p:spPr>
        <p:txBody>
          <a:bodyPr/>
          <a:lstStyle/>
          <a:p>
            <a:pPr algn="just">
              <a:buFont typeface="Wingdings" panose="05000000000000000000" pitchFamily="2" charset="2"/>
              <a:buChar char="l"/>
            </a:pPr>
            <a:r>
              <a:rPr lang="en-US" altLang="zh-CN" sz="3200" b="1">
                <a:sym typeface="+mn-ea"/>
              </a:rPr>
              <a:t>Sever</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After the simulator runs for a fixed period of time, it exits. You can read </a:t>
            </a:r>
            <a:r>
              <a:rPr lang="en-US" altLang="zh-CN" sz="2000" i="1" dirty="0">
                <a:solidFill>
                  <a:schemeClr val="tx1">
                    <a:lumMod val="95000"/>
                    <a:lumOff val="5000"/>
                  </a:schemeClr>
                </a:solidFill>
                <a:sym typeface="+mn-ea"/>
              </a:rPr>
              <a:t>run_time</a:t>
            </a:r>
            <a:r>
              <a:rPr lang="en-US" altLang="zh-CN" sz="2000" dirty="0">
                <a:solidFill>
                  <a:schemeClr val="tx1">
                    <a:lumMod val="95000"/>
                    <a:lumOff val="5000"/>
                  </a:schemeClr>
                </a:solidFill>
                <a:sym typeface="+mn-ea"/>
              </a:rPr>
              <a:t> from the </a:t>
            </a:r>
            <a:r>
              <a:rPr lang="en-US" altLang="zh-CN" sz="2000" b="1" dirty="0">
                <a:solidFill>
                  <a:schemeClr val="tx1">
                    <a:lumMod val="95000"/>
                    <a:lumOff val="5000"/>
                  </a:schemeClr>
                </a:solidFill>
                <a:sym typeface="+mn-ea"/>
              </a:rPr>
              <a:t>parameters</a:t>
            </a:r>
            <a:r>
              <a:rPr lang="en-US" altLang="zh-CN" sz="2000" dirty="0">
                <a:solidFill>
                  <a:schemeClr val="tx1">
                    <a:lumMod val="95000"/>
                    <a:lumOff val="5000"/>
                  </a:schemeClr>
                </a:solidFill>
                <a:sym typeface="+mn-ea"/>
              </a:rPr>
              <a:t> JSON file.</a:t>
            </a:r>
          </a:p>
          <a:p>
            <a:pPr algn="just">
              <a:buFont typeface="Wingdings" panose="05000000000000000000" pitchFamily="2" charset="2"/>
              <a:buChar char="l"/>
            </a:pPr>
            <a:r>
              <a:rPr lang="en-US" altLang="zh-CN" sz="2000" dirty="0">
                <a:solidFill>
                  <a:schemeClr val="tx1">
                    <a:lumMod val="95000"/>
                    <a:lumOff val="5000"/>
                  </a:schemeClr>
                </a:solidFill>
                <a:sym typeface="+mn-ea"/>
              </a:rPr>
              <a:t>The server monitors whether a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is received in real time.  </a:t>
            </a:r>
          </a:p>
          <a:p>
            <a:pPr algn="just">
              <a:buFont typeface="Wingdings" panose="05000000000000000000" pitchFamily="2" charset="2"/>
              <a:buChar char="l"/>
            </a:pPr>
            <a:r>
              <a:rPr lang="en-US" altLang="zh-CN" sz="2000" dirty="0">
                <a:solidFill>
                  <a:schemeClr val="tx1">
                    <a:lumMod val="95000"/>
                    <a:lumOff val="5000"/>
                  </a:schemeClr>
                </a:solidFill>
                <a:sym typeface="+mn-ea"/>
              </a:rPr>
              <a:t>The router takes the first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from the </a:t>
            </a:r>
            <a:r>
              <a:rPr lang="en-US" altLang="zh-CN" sz="2000" i="1" dirty="0">
                <a:solidFill>
                  <a:schemeClr val="tx1">
                    <a:lumMod val="95000"/>
                    <a:lumOff val="5000"/>
                  </a:schemeClr>
                </a:solidFill>
                <a:sym typeface="+mn-ea"/>
              </a:rPr>
              <a:t>interest_queue</a:t>
            </a:r>
            <a:r>
              <a:rPr lang="en-US" altLang="zh-CN" sz="2000" dirty="0">
                <a:solidFill>
                  <a:schemeClr val="tx1">
                    <a:lumMod val="95000"/>
                    <a:lumOff val="5000"/>
                  </a:schemeClr>
                </a:solidFill>
                <a:sym typeface="+mn-ea"/>
              </a:rPr>
              <a:t> and </a:t>
            </a:r>
            <a:r>
              <a:rPr lang="en-US" altLang="zh-CN" sz="2000" i="1" dirty="0">
                <a:solidFill>
                  <a:schemeClr val="tx1">
                    <a:lumMod val="95000"/>
                    <a:lumOff val="5000"/>
                  </a:schemeClr>
                </a:solidFill>
                <a:sym typeface="+mn-ea"/>
              </a:rPr>
              <a:t>data_queue</a:t>
            </a:r>
            <a:r>
              <a:rPr lang="en-US" altLang="zh-CN" sz="2000" dirty="0">
                <a:solidFill>
                  <a:schemeClr val="tx1">
                    <a:lumMod val="95000"/>
                    <a:lumOff val="5000"/>
                  </a:schemeClr>
                </a:solidFill>
                <a:sym typeface="+mn-ea"/>
              </a:rPr>
              <a:t> for processing each time.</a:t>
            </a:r>
          </a:p>
          <a:p>
            <a:pPr marL="106680" indent="0" algn="just">
              <a:buFont typeface="Wingdings" panose="05000000000000000000" pitchFamily="2" charset="2"/>
              <a:buNone/>
            </a:pPr>
            <a:endParaRPr lang="en-US" altLang="zh-CN" sz="2000" dirty="0">
              <a:solidFill>
                <a:schemeClr val="tx1">
                  <a:lumMod val="95000"/>
                  <a:lumOff val="5000"/>
                </a:schemeClr>
              </a:solidFill>
              <a:sym typeface="+mn-ea"/>
            </a:endParaRPr>
          </a:p>
        </p:txBody>
      </p:sp>
      <p:sp>
        <p:nvSpPr>
          <p:cNvPr id="2" name="内容占位符 2"/>
          <p:cNvSpPr>
            <a:spLocks noGrp="1"/>
          </p:cNvSpPr>
          <p:nvPr/>
        </p:nvSpPr>
        <p:spPr>
          <a:xfrm>
            <a:off x="407670" y="3399155"/>
            <a:ext cx="9148445" cy="3399155"/>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100000"/>
              </a:lnSpc>
              <a:spcBef>
                <a:spcPts val="1000"/>
              </a:spcBef>
              <a:spcAft>
                <a:spcPts val="0"/>
              </a:spcAft>
              <a:buClr>
                <a:schemeClr val="accent1"/>
              </a:buClr>
              <a:buSzPts val="1920"/>
              <a:buFont typeface="Noto Sans Symbols" panose="020B0502040504020204"/>
              <a:buChar char="▶"/>
              <a:defRPr sz="24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0200" algn="l" rtl="0">
              <a:lnSpc>
                <a:spcPct val="100000"/>
              </a:lnSpc>
              <a:spcBef>
                <a:spcPts val="1000"/>
              </a:spcBef>
              <a:spcAft>
                <a:spcPts val="0"/>
              </a:spcAft>
              <a:buClr>
                <a:schemeClr val="accent1"/>
              </a:buClr>
              <a:buSzPts val="1600"/>
              <a:buFont typeface="Noto Sans Symbols" panose="020B0502040504020204"/>
              <a:buChar char="▶"/>
              <a:defRPr sz="20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20040" algn="l" rtl="0">
              <a:lnSpc>
                <a:spcPct val="100000"/>
              </a:lnSpc>
              <a:spcBef>
                <a:spcPts val="1000"/>
              </a:spcBef>
              <a:spcAft>
                <a:spcPts val="0"/>
              </a:spcAft>
              <a:buClr>
                <a:schemeClr val="accent1"/>
              </a:buClr>
              <a:buSzPts val="1440"/>
              <a:buFont typeface="Noto Sans Symbols" panose="020B0502040504020204"/>
              <a:buChar char="▶"/>
              <a:defRPr sz="18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09880" algn="l" rtl="0">
              <a:lnSpc>
                <a:spcPct val="100000"/>
              </a:lnSpc>
              <a:spcBef>
                <a:spcPts val="1000"/>
              </a:spcBef>
              <a:spcAft>
                <a:spcPts val="0"/>
              </a:spcAft>
              <a:buClr>
                <a:schemeClr val="accent1"/>
              </a:buClr>
              <a:buSzPts val="1280"/>
              <a:buFont typeface="Noto Sans Symbols" panose="020B0502040504020204"/>
              <a:buChar char="▶"/>
              <a:defRPr sz="16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20040" algn="l" rtl="0">
              <a:lnSpc>
                <a:spcPct val="100000"/>
              </a:lnSpc>
              <a:spcBef>
                <a:spcPts val="1000"/>
              </a:spcBef>
              <a:spcAft>
                <a:spcPts val="0"/>
              </a:spcAft>
              <a:buClr>
                <a:schemeClr val="accent1"/>
              </a:buClr>
              <a:buSzPts val="1440"/>
              <a:buFont typeface="Noto Sans Symbols" panose="020B0502040504020204"/>
              <a:buChar char="▶"/>
              <a:defRPr sz="1200" b="0" i="0" u="none" strike="noStrike" cap="none">
                <a:solidFill>
                  <a:srgbClr val="3F3F3F"/>
                </a:solidFill>
                <a:latin typeface="Times New Roman" panose="02020603050405020304"/>
                <a:ea typeface="Times New Roman" panose="02020603050405020304"/>
                <a:cs typeface="Times New Roman" panose="02020603050405020304"/>
                <a:sym typeface="Times New Roman" panose="02020603050405020304"/>
              </a:defRPr>
            </a:lvl9pPr>
          </a:lstStyle>
          <a:p>
            <a:pPr algn="just">
              <a:buFont typeface="Wingdings" panose="05000000000000000000" pitchFamily="2" charset="2"/>
              <a:buChar char="l"/>
            </a:pPr>
            <a:endParaRPr lang="en-US" altLang="zh-CN" sz="2000" dirty="0">
              <a:solidFill>
                <a:schemeClr val="tx1">
                  <a:lumMod val="95000"/>
                  <a:lumOff val="5000"/>
                </a:schemeClr>
              </a:solidFill>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398135" y="7620"/>
            <a:ext cx="1898650" cy="1244600"/>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6976110" y="-19050"/>
            <a:ext cx="5203825" cy="691832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9. Process Flow</a:t>
            </a:r>
            <a:endParaRPr lang="zh-CN" altLang="en-US"/>
          </a:p>
        </p:txBody>
      </p:sp>
      <p:sp>
        <p:nvSpPr>
          <p:cNvPr id="35" name="矩形 34"/>
          <p:cNvSpPr/>
          <p:nvPr/>
        </p:nvSpPr>
        <p:spPr>
          <a:xfrm>
            <a:off x="7739380" y="763905"/>
            <a:ext cx="103568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ps</a:t>
            </a:r>
          </a:p>
        </p:txBody>
      </p:sp>
      <p:cxnSp>
        <p:nvCxnSpPr>
          <p:cNvPr id="52" name="直接箭头连接符 51"/>
          <p:cNvCxnSpPr>
            <a:stCxn id="31" idx="3"/>
            <a:endCxn id="35" idx="1"/>
          </p:cNvCxnSpPr>
          <p:nvPr/>
        </p:nvCxnSpPr>
        <p:spPr>
          <a:xfrm>
            <a:off x="6854190" y="922655"/>
            <a:ext cx="88519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6858635" y="308610"/>
            <a:ext cx="880745" cy="521970"/>
          </a:xfrm>
          <a:prstGeom prst="rect">
            <a:avLst/>
          </a:prstGeom>
          <a:noFill/>
        </p:spPr>
        <p:txBody>
          <a:bodyPr wrap="square" rtlCol="0">
            <a:spAutoFit/>
          </a:bodyPr>
          <a:lstStyle/>
          <a:p>
            <a:pPr algn="ctr"/>
            <a:r>
              <a:rPr lang="en-US" altLang="zh-CN">
                <a:sym typeface="+mn-ea"/>
              </a:rPr>
              <a:t>interest (name)</a:t>
            </a:r>
            <a:endParaRPr lang="en-US" altLang="zh-CN"/>
          </a:p>
        </p:txBody>
      </p:sp>
      <p:sp>
        <p:nvSpPr>
          <p:cNvPr id="68" name="菱形 67"/>
          <p:cNvSpPr/>
          <p:nvPr/>
        </p:nvSpPr>
        <p:spPr>
          <a:xfrm>
            <a:off x="8996680" y="64452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p>
        </p:txBody>
      </p:sp>
      <p:cxnSp>
        <p:nvCxnSpPr>
          <p:cNvPr id="69" name="直接箭头连接符 68"/>
          <p:cNvCxnSpPr>
            <a:stCxn id="35" idx="3"/>
            <a:endCxn id="68" idx="1"/>
          </p:cNvCxnSpPr>
          <p:nvPr/>
        </p:nvCxnSpPr>
        <p:spPr>
          <a:xfrm>
            <a:off x="8775065" y="923290"/>
            <a:ext cx="221615" cy="31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0" name="矩形 69"/>
          <p:cNvSpPr/>
          <p:nvPr/>
        </p:nvSpPr>
        <p:spPr>
          <a:xfrm>
            <a:off x="8952230" y="977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return data</a:t>
            </a:r>
          </a:p>
        </p:txBody>
      </p:sp>
      <p:cxnSp>
        <p:nvCxnSpPr>
          <p:cNvPr id="71" name="直接箭头连接符 70"/>
          <p:cNvCxnSpPr>
            <a:stCxn id="68" idx="0"/>
            <a:endCxn id="70" idx="2"/>
          </p:cNvCxnSpPr>
          <p:nvPr/>
        </p:nvCxnSpPr>
        <p:spPr>
          <a:xfrm flipV="1">
            <a:off x="9624060" y="416560"/>
            <a:ext cx="5080" cy="22796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2" name="文本框 71"/>
          <p:cNvSpPr txBox="1"/>
          <p:nvPr/>
        </p:nvSpPr>
        <p:spPr>
          <a:xfrm>
            <a:off x="8996045" y="41656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21" name="文本框 120"/>
          <p:cNvSpPr txBox="1"/>
          <p:nvPr/>
        </p:nvSpPr>
        <p:spPr>
          <a:xfrm>
            <a:off x="10200005" y="612140"/>
            <a:ext cx="1979930" cy="645160"/>
          </a:xfrm>
          <a:prstGeom prst="rect">
            <a:avLst/>
          </a:prstGeom>
          <a:noFill/>
        </p:spPr>
        <p:txBody>
          <a:bodyPr wrap="square" rtlCol="0" anchor="t">
            <a:spAutoFit/>
          </a:bodyPr>
          <a:lstStyle/>
          <a:p>
            <a:pPr algn="ctr"/>
            <a:r>
              <a:rPr lang="zh-CN" altLang="en-US" sz="1800" b="1">
                <a:solidFill>
                  <a:srgbClr val="FF0000"/>
                </a:solidFill>
              </a:rPr>
              <a:t>Router </a:t>
            </a:r>
          </a:p>
          <a:p>
            <a:pPr algn="ctr"/>
            <a:r>
              <a:rPr lang="zh-CN" altLang="en-US" sz="1800" b="1">
                <a:solidFill>
                  <a:srgbClr val="FF0000"/>
                </a:solidFill>
              </a:rPr>
              <a:t>process interest</a:t>
            </a:r>
          </a:p>
        </p:txBody>
      </p:sp>
      <p:sp>
        <p:nvSpPr>
          <p:cNvPr id="3" name="内容占位符 2"/>
          <p:cNvSpPr>
            <a:spLocks noGrp="1"/>
          </p:cNvSpPr>
          <p:nvPr>
            <p:ph idx="1"/>
          </p:nvPr>
        </p:nvSpPr>
        <p:spPr>
          <a:xfrm>
            <a:off x="407670" y="765175"/>
            <a:ext cx="6550660" cy="6095365"/>
          </a:xfrm>
        </p:spPr>
        <p:txBody>
          <a:bodyPr/>
          <a:lstStyle/>
          <a:p>
            <a:pPr algn="just">
              <a:buFont typeface="Wingdings" panose="05000000000000000000" pitchFamily="2" charset="2"/>
              <a:buChar char="l"/>
            </a:pPr>
            <a:r>
              <a:rPr lang="en-US" altLang="zh-CN" sz="3200" b="1">
                <a:sym typeface="+mn-ea"/>
              </a:rPr>
              <a:t>Interest</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The router takes the first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from the </a:t>
            </a:r>
            <a:r>
              <a:rPr lang="en-US" altLang="zh-CN" sz="2000" i="1" dirty="0">
                <a:solidFill>
                  <a:schemeClr val="tx1">
                    <a:lumMod val="95000"/>
                    <a:lumOff val="5000"/>
                  </a:schemeClr>
                </a:solidFill>
                <a:sym typeface="+mn-ea"/>
              </a:rPr>
              <a:t>interest_queue</a:t>
            </a:r>
            <a:r>
              <a:rPr lang="en-US" altLang="zh-CN" sz="2000" dirty="0">
                <a:solidFill>
                  <a:schemeClr val="tx1">
                    <a:lumMod val="95000"/>
                    <a:lumOff val="5000"/>
                  </a:schemeClr>
                </a:solidFill>
                <a:sym typeface="+mn-ea"/>
              </a:rPr>
              <a:t> for processing each time.</a:t>
            </a:r>
          </a:p>
          <a:p>
            <a:pPr algn="just">
              <a:buFont typeface="Wingdings" panose="05000000000000000000" pitchFamily="2" charset="2"/>
              <a:buChar char="l"/>
            </a:pPr>
            <a:r>
              <a:rPr lang="en-US" altLang="zh-CN" sz="2000" dirty="0">
                <a:solidFill>
                  <a:schemeClr val="tx1">
                    <a:lumMod val="95000"/>
                    <a:lumOff val="5000"/>
                  </a:schemeClr>
                </a:solidFill>
                <a:sym typeface="+mn-ea"/>
              </a:rPr>
              <a:t>The router gets </a:t>
            </a:r>
            <a:r>
              <a:rPr lang="en-US" altLang="zh-CN" sz="2000" i="1" dirty="0">
                <a:solidFill>
                  <a:schemeClr val="tx1">
                    <a:lumMod val="95000"/>
                    <a:lumOff val="5000"/>
                  </a:schemeClr>
                </a:solidFill>
                <a:sym typeface="+mn-ea"/>
              </a:rPr>
              <a:t>name</a:t>
            </a:r>
            <a:r>
              <a:rPr lang="en-US" altLang="zh-CN" sz="2000" dirty="0">
                <a:solidFill>
                  <a:schemeClr val="tx1">
                    <a:lumMod val="95000"/>
                    <a:lumOff val="5000"/>
                  </a:schemeClr>
                </a:solidFill>
                <a:sym typeface="+mn-ea"/>
              </a:rPr>
              <a:t> from packet. Go to </a:t>
            </a:r>
            <a:r>
              <a:rPr lang="en-US" altLang="zh-CN" sz="2000" b="1" i="1" dirty="0">
                <a:solidFill>
                  <a:schemeClr val="tx1">
                    <a:lumMod val="95000"/>
                    <a:lumOff val="5000"/>
                  </a:schemeClr>
                </a:solidFill>
                <a:sym typeface="+mn-ea"/>
              </a:rPr>
              <a:t>ps</a:t>
            </a:r>
            <a:r>
              <a:rPr lang="en-US" altLang="zh-CN" sz="2000" i="1" dirty="0">
                <a:solidFill>
                  <a:schemeClr val="tx1">
                    <a:lumMod val="95000"/>
                    <a:lumOff val="5000"/>
                  </a:schemeClr>
                </a:solidFill>
                <a:sym typeface="+mn-ea"/>
              </a:rPr>
              <a:t> (p</a:t>
            </a:r>
            <a:r>
              <a:rPr lang="en-US" altLang="zh-CN" sz="2000" i="1" dirty="0">
                <a:solidFill>
                  <a:schemeClr val="tx1"/>
                </a:solidFill>
                <a:sym typeface="+mn-ea"/>
              </a:rPr>
              <a:t>roducer store</a:t>
            </a:r>
            <a:r>
              <a:rPr lang="en-US" altLang="zh-CN" sz="2000" i="1" dirty="0">
                <a:solidFill>
                  <a:schemeClr val="tx1"/>
                </a:solidFill>
                <a:ea typeface="SimSun" panose="02010600030101010101" pitchFamily="2" charset="-122"/>
                <a:sym typeface="+mn-ea"/>
              </a:rPr>
              <a:t>)</a:t>
            </a:r>
            <a:r>
              <a:rPr lang="en-US" altLang="zh-CN" sz="2000" dirty="0">
                <a:solidFill>
                  <a:schemeClr val="tx1">
                    <a:lumMod val="95000"/>
                    <a:lumOff val="5000"/>
                  </a:schemeClr>
                </a:solidFill>
                <a:sym typeface="+mn-ea"/>
              </a:rPr>
              <a:t> to find if there is matching </a:t>
            </a:r>
            <a:r>
              <a:rPr lang="en-US" altLang="zh-CN" sz="2000" i="1" dirty="0">
                <a:solidFill>
                  <a:schemeClr val="tx1">
                    <a:lumMod val="95000"/>
                    <a:lumOff val="5000"/>
                  </a:schemeClr>
                </a:solidFill>
                <a:sym typeface="+mn-ea"/>
              </a:rPr>
              <a:t>data</a:t>
            </a:r>
            <a:r>
              <a:rPr lang="en-US" altLang="zh-CN" sz="2000" dirty="0">
                <a:solidFill>
                  <a:schemeClr val="tx1">
                    <a:lumMod val="95000"/>
                    <a:lumOff val="5000"/>
                  </a:schemeClr>
                </a:solidFill>
                <a:sym typeface="+mn-ea"/>
              </a:rPr>
              <a:t>. </a:t>
            </a:r>
          </a:p>
          <a:p>
            <a:pPr algn="just">
              <a:buFont typeface="Wingdings" panose="05000000000000000000" pitchFamily="2" charset="2"/>
              <a:buChar char="l"/>
            </a:pPr>
            <a:r>
              <a:rPr lang="zh-CN" altLang="en-US" sz="2000" b="1" i="1" dirty="0">
                <a:solidFill>
                  <a:schemeClr val="tx1">
                    <a:lumMod val="95000"/>
                    <a:lumOff val="5000"/>
                  </a:schemeClr>
                </a:solidFill>
                <a:sym typeface="+mn-ea"/>
              </a:rPr>
              <a:t>ps</a:t>
            </a:r>
            <a:r>
              <a:rPr lang="zh-CN" altLang="en-US" sz="2000" dirty="0">
                <a:solidFill>
                  <a:schemeClr val="tx1">
                    <a:lumMod val="95000"/>
                    <a:lumOff val="5000"/>
                  </a:schemeClr>
                </a:solidFill>
                <a:sym typeface="+mn-ea"/>
              </a:rPr>
              <a:t> stores 100 content published by each producer</a:t>
            </a:r>
            <a:r>
              <a:rPr lang="en-US" altLang="zh-CN" sz="2000" dirty="0">
                <a:solidFill>
                  <a:schemeClr val="tx1">
                    <a:lumMod val="95000"/>
                    <a:lumOff val="5000"/>
                  </a:schemeClr>
                </a:solidFill>
                <a:sym typeface="+mn-ea"/>
              </a:rPr>
              <a:t>, such as </a:t>
            </a:r>
            <a:r>
              <a:rPr lang="en-US" altLang="zh-CN" sz="2000" i="1" dirty="0">
                <a:solidFill>
                  <a:schemeClr val="tx1">
                    <a:lumMod val="95000"/>
                    <a:lumOff val="5000"/>
                  </a:schemeClr>
                </a:solidFill>
                <a:sym typeface="+mn-ea"/>
              </a:rPr>
              <a:t>'r0/00-99'</a:t>
            </a:r>
            <a:r>
              <a:rPr lang="en-US" altLang="zh-CN" sz="2000" dirty="0">
                <a:solidFill>
                  <a:schemeClr val="tx1">
                    <a:lumMod val="95000"/>
                    <a:lumOff val="5000"/>
                  </a:schemeClr>
                </a:solidFill>
                <a:sym typeface="+mn-ea"/>
              </a:rPr>
              <a:t>. You can read from the </a:t>
            </a:r>
            <a:r>
              <a:rPr lang="en-US" altLang="zh-CN" sz="2000" b="1" dirty="0">
                <a:solidFill>
                  <a:schemeClr val="tx1">
                    <a:lumMod val="95000"/>
                    <a:lumOff val="5000"/>
                  </a:schemeClr>
                </a:solidFill>
                <a:sym typeface="+mn-ea"/>
              </a:rPr>
              <a:t>producer_contents </a:t>
            </a:r>
            <a:r>
              <a:rPr lang="en-US" altLang="zh-CN" sz="2000" dirty="0">
                <a:solidFill>
                  <a:schemeClr val="tx1">
                    <a:lumMod val="95000"/>
                    <a:lumOff val="5000"/>
                  </a:schemeClr>
                </a:solidFill>
                <a:sym typeface="+mn-ea"/>
              </a:rPr>
              <a:t>JSON file. </a:t>
            </a:r>
          </a:p>
          <a:p>
            <a:pPr algn="just">
              <a:buFont typeface="Wingdings" panose="05000000000000000000" pitchFamily="2" charset="2"/>
              <a:buChar char="l"/>
            </a:pPr>
            <a:r>
              <a:rPr lang="zh-CN" altLang="en-US" sz="2000" b="1" i="1" dirty="0">
                <a:solidFill>
                  <a:schemeClr val="tx1">
                    <a:lumMod val="95000"/>
                    <a:lumOff val="5000"/>
                  </a:schemeClr>
                </a:solidFill>
                <a:sym typeface="+mn-ea"/>
              </a:rPr>
              <a:t>ps</a:t>
            </a:r>
            <a:r>
              <a:rPr lang="zh-CN" altLang="en-US" sz="2000" i="1" dirty="0">
                <a:solidFill>
                  <a:schemeClr val="tx1">
                    <a:lumMod val="95000"/>
                    <a:lumOff val="5000"/>
                  </a:schemeClr>
                </a:solidFill>
                <a:sym typeface="+mn-ea"/>
              </a:rPr>
              <a:t> </a:t>
            </a:r>
            <a:r>
              <a:rPr lang="en-US" altLang="zh-CN" sz="2000" dirty="0">
                <a:solidFill>
                  <a:schemeClr val="tx1">
                    <a:lumMod val="95000"/>
                    <a:lumOff val="5000"/>
                  </a:schemeClr>
                </a:solidFill>
                <a:sym typeface="+mn-ea"/>
              </a:rPr>
              <a:t>format</a:t>
            </a:r>
          </a:p>
          <a:p>
            <a:pPr marL="106680" indent="0" algn="just">
              <a:buFont typeface="Wingdings" panose="05000000000000000000" pitchFamily="2" charset="2"/>
              <a:buNone/>
            </a:pPr>
            <a:r>
              <a:rPr lang="zh-CN" altLang="en-US" sz="2000" i="1" dirty="0">
                <a:solidFill>
                  <a:schemeClr val="tx1">
                    <a:lumMod val="95000"/>
                    <a:lumOff val="5000"/>
                  </a:schemeClr>
                </a:solidFill>
                <a:sym typeface="+mn-ea"/>
              </a:rPr>
              <a:t>= [content_name, ...]</a:t>
            </a:r>
          </a:p>
          <a:p>
            <a:pPr algn="just">
              <a:buFont typeface="Wingdings" panose="05000000000000000000" pitchFamily="2" charset="2"/>
              <a:buChar char="l"/>
            </a:pPr>
            <a:r>
              <a:rPr lang="en-US" altLang="zh-CN" sz="2000" dirty="0">
                <a:solidFill>
                  <a:schemeClr val="tx1">
                    <a:lumMod val="95000"/>
                    <a:lumOff val="5000"/>
                  </a:schemeClr>
                </a:solidFill>
                <a:sym typeface="+mn-ea"/>
              </a:rPr>
              <a:t>If it hits, </a:t>
            </a:r>
            <a:r>
              <a:rPr lang="en-US" altLang="zh-CN" sz="2000" i="1" dirty="0">
                <a:solidFill>
                  <a:schemeClr val="tx1">
                    <a:lumMod val="95000"/>
                    <a:lumOff val="5000"/>
                  </a:schemeClr>
                </a:solidFill>
                <a:sym typeface="+mn-ea"/>
              </a:rPr>
              <a:t>data packet</a:t>
            </a:r>
            <a:r>
              <a:rPr lang="en-US" altLang="zh-CN" sz="2000" dirty="0">
                <a:solidFill>
                  <a:schemeClr val="tx1">
                    <a:lumMod val="95000"/>
                    <a:lumOff val="5000"/>
                  </a:schemeClr>
                </a:solidFill>
                <a:sym typeface="+mn-ea"/>
              </a:rPr>
              <a:t> is returned.  </a:t>
            </a:r>
          </a:p>
          <a:p>
            <a:pPr algn="just">
              <a:buFont typeface="Wingdings" panose="05000000000000000000" pitchFamily="2" charset="2"/>
              <a:buChar char="l"/>
            </a:pPr>
            <a:endParaRPr lang="en-US" altLang="zh-CN" sz="2000" dirty="0">
              <a:solidFill>
                <a:schemeClr val="tx1">
                  <a:lumMod val="95000"/>
                  <a:lumOff val="5000"/>
                </a:schemeClr>
              </a:solidFill>
              <a:sym typeface="+mn-ea"/>
            </a:endParaRPr>
          </a:p>
        </p:txBody>
      </p:sp>
      <p:sp>
        <p:nvSpPr>
          <p:cNvPr id="8" name="椭圆形标注 7"/>
          <p:cNvSpPr/>
          <p:nvPr/>
        </p:nvSpPr>
        <p:spPr>
          <a:xfrm>
            <a:off x="10523220" y="97790"/>
            <a:ext cx="975360" cy="442595"/>
          </a:xfrm>
          <a:prstGeom prst="wedgeEllipseCallout">
            <a:avLst>
              <a:gd name="adj1" fmla="val -131315"/>
              <a:gd name="adj2" fmla="val 58608"/>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p>
        </p:txBody>
      </p:sp>
      <p:sp>
        <p:nvSpPr>
          <p:cNvPr id="31" name="矩形 30"/>
          <p:cNvSpPr/>
          <p:nvPr/>
        </p:nvSpPr>
        <p:spPr>
          <a:xfrm>
            <a:off x="5511800" y="76327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398135" y="7620"/>
            <a:ext cx="1898650" cy="1244600"/>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6976110" y="-19050"/>
            <a:ext cx="5203825" cy="691832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9. Process Flow</a:t>
            </a:r>
            <a:endParaRPr lang="zh-CN" altLang="en-US"/>
          </a:p>
        </p:txBody>
      </p:sp>
      <p:sp>
        <p:nvSpPr>
          <p:cNvPr id="35" name="矩形 34"/>
          <p:cNvSpPr/>
          <p:nvPr/>
        </p:nvSpPr>
        <p:spPr>
          <a:xfrm>
            <a:off x="7739380" y="763905"/>
            <a:ext cx="103568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ps</a:t>
            </a:r>
          </a:p>
        </p:txBody>
      </p:sp>
      <p:cxnSp>
        <p:nvCxnSpPr>
          <p:cNvPr id="52" name="直接箭头连接符 51"/>
          <p:cNvCxnSpPr>
            <a:stCxn id="31" idx="3"/>
            <a:endCxn id="35" idx="1"/>
          </p:cNvCxnSpPr>
          <p:nvPr/>
        </p:nvCxnSpPr>
        <p:spPr>
          <a:xfrm>
            <a:off x="6854190" y="922655"/>
            <a:ext cx="88519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6858635" y="308610"/>
            <a:ext cx="880745" cy="521970"/>
          </a:xfrm>
          <a:prstGeom prst="rect">
            <a:avLst/>
          </a:prstGeom>
          <a:noFill/>
        </p:spPr>
        <p:txBody>
          <a:bodyPr wrap="square" rtlCol="0">
            <a:spAutoFit/>
          </a:bodyPr>
          <a:lstStyle/>
          <a:p>
            <a:pPr algn="ctr"/>
            <a:r>
              <a:rPr lang="en-US" altLang="zh-CN">
                <a:sym typeface="+mn-ea"/>
              </a:rPr>
              <a:t>interest (name)</a:t>
            </a:r>
            <a:endParaRPr lang="en-US" altLang="zh-CN"/>
          </a:p>
        </p:txBody>
      </p:sp>
      <p:sp>
        <p:nvSpPr>
          <p:cNvPr id="68" name="菱形 67"/>
          <p:cNvSpPr/>
          <p:nvPr/>
        </p:nvSpPr>
        <p:spPr>
          <a:xfrm>
            <a:off x="8996680" y="64452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p>
        </p:txBody>
      </p:sp>
      <p:cxnSp>
        <p:nvCxnSpPr>
          <p:cNvPr id="69" name="直接箭头连接符 68"/>
          <p:cNvCxnSpPr>
            <a:stCxn id="35" idx="3"/>
            <a:endCxn id="68" idx="1"/>
          </p:cNvCxnSpPr>
          <p:nvPr/>
        </p:nvCxnSpPr>
        <p:spPr>
          <a:xfrm>
            <a:off x="8775065" y="923290"/>
            <a:ext cx="221615" cy="31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0" name="矩形 69"/>
          <p:cNvSpPr/>
          <p:nvPr/>
        </p:nvSpPr>
        <p:spPr>
          <a:xfrm>
            <a:off x="8952230" y="977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return data</a:t>
            </a:r>
          </a:p>
        </p:txBody>
      </p:sp>
      <p:cxnSp>
        <p:nvCxnSpPr>
          <p:cNvPr id="71" name="直接箭头连接符 70"/>
          <p:cNvCxnSpPr>
            <a:stCxn id="68" idx="0"/>
            <a:endCxn id="70" idx="2"/>
          </p:cNvCxnSpPr>
          <p:nvPr/>
        </p:nvCxnSpPr>
        <p:spPr>
          <a:xfrm flipV="1">
            <a:off x="9624060" y="416560"/>
            <a:ext cx="5080" cy="22796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2" name="文本框 71"/>
          <p:cNvSpPr txBox="1"/>
          <p:nvPr/>
        </p:nvSpPr>
        <p:spPr>
          <a:xfrm>
            <a:off x="8996045" y="41656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21" name="文本框 120"/>
          <p:cNvSpPr txBox="1"/>
          <p:nvPr/>
        </p:nvSpPr>
        <p:spPr>
          <a:xfrm>
            <a:off x="10200005" y="612140"/>
            <a:ext cx="1979930" cy="645160"/>
          </a:xfrm>
          <a:prstGeom prst="rect">
            <a:avLst/>
          </a:prstGeom>
          <a:noFill/>
        </p:spPr>
        <p:txBody>
          <a:bodyPr wrap="square" rtlCol="0" anchor="t">
            <a:spAutoFit/>
          </a:bodyPr>
          <a:lstStyle/>
          <a:p>
            <a:pPr algn="ctr"/>
            <a:r>
              <a:rPr lang="zh-CN" altLang="en-US" sz="1800" b="1">
                <a:solidFill>
                  <a:srgbClr val="FF0000"/>
                </a:solidFill>
              </a:rPr>
              <a:t>Router </a:t>
            </a:r>
          </a:p>
          <a:p>
            <a:pPr algn="ctr"/>
            <a:r>
              <a:rPr lang="zh-CN" altLang="en-US" sz="1800" b="1">
                <a:solidFill>
                  <a:srgbClr val="FF0000"/>
                </a:solidFill>
              </a:rPr>
              <a:t>process interest</a:t>
            </a:r>
          </a:p>
        </p:txBody>
      </p:sp>
      <p:sp>
        <p:nvSpPr>
          <p:cNvPr id="3" name="内容占位符 2"/>
          <p:cNvSpPr>
            <a:spLocks noGrp="1"/>
          </p:cNvSpPr>
          <p:nvPr>
            <p:ph idx="1"/>
          </p:nvPr>
        </p:nvSpPr>
        <p:spPr>
          <a:xfrm>
            <a:off x="407670" y="765175"/>
            <a:ext cx="6550660" cy="6095365"/>
          </a:xfrm>
        </p:spPr>
        <p:txBody>
          <a:bodyPr/>
          <a:lstStyle/>
          <a:p>
            <a:pPr algn="just">
              <a:buFont typeface="Wingdings" panose="05000000000000000000" pitchFamily="2" charset="2"/>
              <a:buChar char="l"/>
            </a:pPr>
            <a:r>
              <a:rPr lang="en-US" altLang="zh-CN" sz="3200" b="1">
                <a:sym typeface="+mn-ea"/>
              </a:rPr>
              <a:t>Interest</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Create a data packet.</a:t>
            </a:r>
          </a:p>
          <a:p>
            <a:pPr algn="just">
              <a:buFont typeface="Wingdings" panose="05000000000000000000" pitchFamily="2" charset="2"/>
              <a:buChar char="l"/>
            </a:pPr>
            <a:r>
              <a:rPr lang="en-US" altLang="zh-CN" sz="2000" i="1" dirty="0">
                <a:solidFill>
                  <a:schemeClr val="tx1">
                    <a:lumMod val="95000"/>
                    <a:lumOff val="5000"/>
                  </a:schemeClr>
                </a:solidFill>
                <a:sym typeface="+mn-ea"/>
              </a:rPr>
              <a:t>data packet</a:t>
            </a:r>
            <a:r>
              <a:rPr lang="en-US" altLang="zh-CN" sz="2000" dirty="0">
                <a:solidFill>
                  <a:schemeClr val="tx1">
                    <a:lumMod val="95000"/>
                    <a:lumOff val="5000"/>
                  </a:schemeClr>
                </a:solidFill>
                <a:sym typeface="+mn-ea"/>
              </a:rPr>
              <a:t> format</a:t>
            </a:r>
          </a:p>
          <a:p>
            <a:pPr marL="106680" indent="0" algn="just">
              <a:buFont typeface="Wingdings" panose="05000000000000000000" pitchFamily="2" charset="2"/>
              <a:buNone/>
            </a:pPr>
            <a:r>
              <a:rPr lang="en-US" altLang="zh-CN" sz="2000" i="1" dirty="0">
                <a:solidFill>
                  <a:schemeClr val="tx1">
                    <a:lumMod val="95000"/>
                    <a:lumOff val="5000"/>
                  </a:schemeClr>
                </a:solidFill>
                <a:sym typeface="+mn-ea"/>
              </a:rPr>
              <a:t>= [[5, {'type': 'data', 'consumer_ID': 0, 'route_ID': 9, 'content_name': 'r9/01', 'content_data': 'content_name' + str(current time), 'data_hop': 1, 'run_start_time': 1615357618, 'path': 'p9/'}]]</a:t>
            </a:r>
          </a:p>
          <a:p>
            <a:pPr algn="just">
              <a:buFont typeface="Wingdings" panose="05000000000000000000" pitchFamily="2" charset="2"/>
            </a:pPr>
            <a:r>
              <a:rPr lang="en-US" altLang="zh-CN" sz="2000" dirty="0">
                <a:solidFill>
                  <a:schemeClr val="tx1">
                    <a:lumMod val="95000"/>
                    <a:lumOff val="5000"/>
                  </a:schemeClr>
                </a:solidFill>
                <a:sym typeface="+mn-ea"/>
              </a:rPr>
              <a:t>The first element 5 of the list represents the </a:t>
            </a:r>
            <a:r>
              <a:rPr lang="en-US" altLang="zh-CN" sz="2000" i="1" dirty="0">
                <a:solidFill>
                  <a:schemeClr val="tx1">
                    <a:lumMod val="95000"/>
                    <a:lumOff val="5000"/>
                  </a:schemeClr>
                </a:solidFill>
                <a:sym typeface="+mn-ea"/>
              </a:rPr>
              <a:t>incoming interface </a:t>
            </a:r>
            <a:r>
              <a:rPr lang="en-US" altLang="zh-CN" sz="2000" dirty="0">
                <a:solidFill>
                  <a:schemeClr val="tx1">
                    <a:lumMod val="95000"/>
                    <a:lumOff val="5000"/>
                  </a:schemeClr>
                </a:solidFill>
                <a:sym typeface="+mn-ea"/>
              </a:rPr>
              <a:t>(it is </a:t>
            </a:r>
            <a:r>
              <a:rPr lang="en-US" altLang="zh-CN" sz="2000" i="1" dirty="0">
                <a:solidFill>
                  <a:schemeClr val="tx1">
                    <a:lumMod val="95000"/>
                    <a:lumOff val="5000"/>
                  </a:schemeClr>
                </a:solidFill>
                <a:sym typeface="+mn-ea"/>
              </a:rPr>
              <a:t>router_ID</a:t>
            </a:r>
            <a:r>
              <a:rPr lang="en-US" altLang="zh-CN" sz="2000" dirty="0">
                <a:solidFill>
                  <a:schemeClr val="tx1">
                    <a:lumMod val="95000"/>
                    <a:lumOff val="5000"/>
                  </a:schemeClr>
                </a:solidFill>
                <a:sym typeface="+mn-ea"/>
              </a:rPr>
              <a:t> in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 of the </a:t>
            </a:r>
            <a:r>
              <a:rPr lang="en-US" altLang="zh-CN" sz="2000" i="1" dirty="0">
                <a:solidFill>
                  <a:schemeClr val="tx1">
                    <a:lumMod val="95000"/>
                    <a:lumOff val="5000"/>
                  </a:schemeClr>
                </a:solidFill>
                <a:sym typeface="+mn-ea"/>
              </a:rPr>
              <a:t>interest.</a:t>
            </a:r>
          </a:p>
          <a:p>
            <a:pPr algn="just">
              <a:buFont typeface="Wingdings" panose="05000000000000000000" pitchFamily="2" charset="2"/>
            </a:pPr>
            <a:r>
              <a:rPr lang="en-US" altLang="zh-CN" sz="2000" dirty="0">
                <a:solidFill>
                  <a:schemeClr val="tx1">
                    <a:lumMod val="95000"/>
                    <a:lumOff val="5000"/>
                  </a:schemeClr>
                </a:solidFill>
                <a:sym typeface="+mn-ea"/>
              </a:rPr>
              <a:t>The second element of the list is a dictionary, which represents a </a:t>
            </a:r>
            <a:r>
              <a:rPr lang="en-US" altLang="zh-CN" sz="2000" i="1" dirty="0">
                <a:solidFill>
                  <a:schemeClr val="tx1">
                    <a:lumMod val="95000"/>
                    <a:lumOff val="5000"/>
                  </a:schemeClr>
                </a:solidFill>
                <a:sym typeface="+mn-ea"/>
              </a:rPr>
              <a:t>data packet</a:t>
            </a:r>
            <a:r>
              <a:rPr lang="en-US" altLang="zh-CN" sz="2000" dirty="0">
                <a:solidFill>
                  <a:schemeClr val="tx1">
                    <a:lumMod val="95000"/>
                    <a:lumOff val="5000"/>
                  </a:schemeClr>
                </a:solidFill>
                <a:sym typeface="+mn-ea"/>
              </a:rPr>
              <a:t>.</a:t>
            </a:r>
          </a:p>
          <a:p>
            <a:pPr algn="just">
              <a:buFont typeface="Wingdings" panose="05000000000000000000" pitchFamily="2" charset="2"/>
            </a:pPr>
            <a:r>
              <a:rPr lang="en-US" altLang="zh-CN" sz="2000" i="1" dirty="0">
                <a:solidFill>
                  <a:schemeClr val="tx1">
                    <a:lumMod val="95000"/>
                    <a:lumOff val="5000"/>
                  </a:schemeClr>
                </a:solidFill>
                <a:sym typeface="+mn-ea"/>
              </a:rPr>
              <a:t>content_data </a:t>
            </a:r>
            <a:r>
              <a:rPr lang="en-US" altLang="zh-CN" sz="2000" dirty="0">
                <a:solidFill>
                  <a:schemeClr val="tx1">
                    <a:lumMod val="95000"/>
                    <a:lumOff val="5000"/>
                  </a:schemeClr>
                </a:solidFill>
                <a:sym typeface="+mn-ea"/>
              </a:rPr>
              <a:t>format</a:t>
            </a:r>
            <a:endParaRPr lang="en-US" altLang="zh-CN" sz="2000" i="1" dirty="0">
              <a:solidFill>
                <a:schemeClr val="tx1">
                  <a:lumMod val="95000"/>
                  <a:lumOff val="5000"/>
                </a:schemeClr>
              </a:solidFill>
              <a:sym typeface="+mn-ea"/>
            </a:endParaRPr>
          </a:p>
          <a:p>
            <a:pPr marL="106680" indent="0" algn="just">
              <a:buFont typeface="Wingdings" panose="05000000000000000000" pitchFamily="2" charset="2"/>
              <a:buNone/>
            </a:pPr>
            <a:r>
              <a:rPr lang="en-US" altLang="zh-CN" sz="2000" i="1" dirty="0">
                <a:solidFill>
                  <a:schemeClr val="tx1">
                    <a:lumMod val="95000"/>
                    <a:lumOff val="5000"/>
                  </a:schemeClr>
                </a:solidFill>
                <a:sym typeface="+mn-ea"/>
              </a:rPr>
              <a:t>= 'content_name' + str(current time)</a:t>
            </a:r>
          </a:p>
          <a:p>
            <a:pPr algn="just">
              <a:buFont typeface="Wingdings" panose="05000000000000000000" pitchFamily="2" charset="2"/>
            </a:pPr>
            <a:endParaRPr lang="en-US" altLang="zh-CN" sz="2000" i="1" dirty="0">
              <a:solidFill>
                <a:schemeClr val="tx1">
                  <a:lumMod val="95000"/>
                  <a:lumOff val="5000"/>
                </a:schemeClr>
              </a:solidFill>
              <a:sym typeface="+mn-ea"/>
            </a:endParaRPr>
          </a:p>
        </p:txBody>
      </p:sp>
      <p:sp>
        <p:nvSpPr>
          <p:cNvPr id="8" name="椭圆形标注 7"/>
          <p:cNvSpPr/>
          <p:nvPr/>
        </p:nvSpPr>
        <p:spPr>
          <a:xfrm>
            <a:off x="10523220" y="97790"/>
            <a:ext cx="975360" cy="442595"/>
          </a:xfrm>
          <a:prstGeom prst="wedgeEllipseCallout">
            <a:avLst>
              <a:gd name="adj1" fmla="val -131315"/>
              <a:gd name="adj2" fmla="val 58608"/>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p>
        </p:txBody>
      </p:sp>
      <p:sp>
        <p:nvSpPr>
          <p:cNvPr id="31" name="矩形 30"/>
          <p:cNvSpPr/>
          <p:nvPr/>
        </p:nvSpPr>
        <p:spPr>
          <a:xfrm>
            <a:off x="5511800" y="76327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398135" y="7620"/>
            <a:ext cx="1898650" cy="1244600"/>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6976110" y="-29845"/>
            <a:ext cx="5203825" cy="691832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9. Process Flow</a:t>
            </a:r>
            <a:endParaRPr lang="zh-CN" altLang="en-US"/>
          </a:p>
        </p:txBody>
      </p:sp>
      <p:sp>
        <p:nvSpPr>
          <p:cNvPr id="35" name="矩形 34"/>
          <p:cNvSpPr/>
          <p:nvPr/>
        </p:nvSpPr>
        <p:spPr>
          <a:xfrm>
            <a:off x="7739380" y="763905"/>
            <a:ext cx="103568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ps</a:t>
            </a:r>
          </a:p>
        </p:txBody>
      </p:sp>
      <p:cxnSp>
        <p:nvCxnSpPr>
          <p:cNvPr id="52" name="直接箭头连接符 51"/>
          <p:cNvCxnSpPr>
            <a:stCxn id="31" idx="3"/>
            <a:endCxn id="35" idx="1"/>
          </p:cNvCxnSpPr>
          <p:nvPr/>
        </p:nvCxnSpPr>
        <p:spPr>
          <a:xfrm>
            <a:off x="6854190" y="922655"/>
            <a:ext cx="88519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6858635" y="308610"/>
            <a:ext cx="880745" cy="521970"/>
          </a:xfrm>
          <a:prstGeom prst="rect">
            <a:avLst/>
          </a:prstGeom>
          <a:noFill/>
        </p:spPr>
        <p:txBody>
          <a:bodyPr wrap="square" rtlCol="0">
            <a:spAutoFit/>
          </a:bodyPr>
          <a:lstStyle/>
          <a:p>
            <a:pPr algn="ctr"/>
            <a:r>
              <a:rPr lang="en-US" altLang="zh-CN">
                <a:sym typeface="+mn-ea"/>
              </a:rPr>
              <a:t>interest (name)</a:t>
            </a:r>
            <a:endParaRPr lang="en-US" altLang="zh-CN"/>
          </a:p>
        </p:txBody>
      </p:sp>
      <p:sp>
        <p:nvSpPr>
          <p:cNvPr id="68" name="菱形 67"/>
          <p:cNvSpPr/>
          <p:nvPr/>
        </p:nvSpPr>
        <p:spPr>
          <a:xfrm>
            <a:off x="8996680" y="64452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p>
        </p:txBody>
      </p:sp>
      <p:cxnSp>
        <p:nvCxnSpPr>
          <p:cNvPr id="69" name="直接箭头连接符 68"/>
          <p:cNvCxnSpPr>
            <a:stCxn id="35" idx="3"/>
            <a:endCxn id="68" idx="1"/>
          </p:cNvCxnSpPr>
          <p:nvPr/>
        </p:nvCxnSpPr>
        <p:spPr>
          <a:xfrm>
            <a:off x="8775065" y="923290"/>
            <a:ext cx="221615" cy="31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0" name="矩形 69"/>
          <p:cNvSpPr/>
          <p:nvPr/>
        </p:nvSpPr>
        <p:spPr>
          <a:xfrm>
            <a:off x="8952230" y="977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return data</a:t>
            </a:r>
          </a:p>
        </p:txBody>
      </p:sp>
      <p:cxnSp>
        <p:nvCxnSpPr>
          <p:cNvPr id="71" name="直接箭头连接符 70"/>
          <p:cNvCxnSpPr>
            <a:stCxn id="68" idx="0"/>
            <a:endCxn id="70" idx="2"/>
          </p:cNvCxnSpPr>
          <p:nvPr/>
        </p:nvCxnSpPr>
        <p:spPr>
          <a:xfrm flipV="1">
            <a:off x="9624060" y="416560"/>
            <a:ext cx="5080" cy="22796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2" name="文本框 71"/>
          <p:cNvSpPr txBox="1"/>
          <p:nvPr/>
        </p:nvSpPr>
        <p:spPr>
          <a:xfrm>
            <a:off x="8996045" y="41656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21" name="文本框 120"/>
          <p:cNvSpPr txBox="1"/>
          <p:nvPr/>
        </p:nvSpPr>
        <p:spPr>
          <a:xfrm>
            <a:off x="10200005" y="612140"/>
            <a:ext cx="1979930" cy="645160"/>
          </a:xfrm>
          <a:prstGeom prst="rect">
            <a:avLst/>
          </a:prstGeom>
          <a:noFill/>
        </p:spPr>
        <p:txBody>
          <a:bodyPr wrap="square" rtlCol="0" anchor="t">
            <a:spAutoFit/>
          </a:bodyPr>
          <a:lstStyle/>
          <a:p>
            <a:pPr algn="ctr"/>
            <a:r>
              <a:rPr lang="zh-CN" altLang="en-US" sz="1800" b="1">
                <a:solidFill>
                  <a:srgbClr val="FF0000"/>
                </a:solidFill>
              </a:rPr>
              <a:t>Router </a:t>
            </a:r>
          </a:p>
          <a:p>
            <a:pPr algn="ctr"/>
            <a:r>
              <a:rPr lang="zh-CN" altLang="en-US" sz="1800" b="1">
                <a:solidFill>
                  <a:srgbClr val="FF0000"/>
                </a:solidFill>
              </a:rPr>
              <a:t>process interest</a:t>
            </a:r>
          </a:p>
        </p:txBody>
      </p:sp>
      <p:sp>
        <p:nvSpPr>
          <p:cNvPr id="3" name="内容占位符 2"/>
          <p:cNvSpPr>
            <a:spLocks noGrp="1"/>
          </p:cNvSpPr>
          <p:nvPr>
            <p:ph idx="1"/>
          </p:nvPr>
        </p:nvSpPr>
        <p:spPr>
          <a:xfrm>
            <a:off x="407670" y="765175"/>
            <a:ext cx="6550660" cy="6095365"/>
          </a:xfrm>
        </p:spPr>
        <p:txBody>
          <a:bodyPr/>
          <a:lstStyle/>
          <a:p>
            <a:pPr algn="just">
              <a:buFont typeface="Wingdings" panose="05000000000000000000" pitchFamily="2" charset="2"/>
              <a:buChar char="l"/>
            </a:pPr>
            <a:r>
              <a:rPr lang="en-US" altLang="zh-CN" sz="3200" b="1">
                <a:sym typeface="+mn-ea"/>
              </a:rPr>
              <a:t>Interest</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Output 'Interest hit in PS' to CSV.</a:t>
            </a:r>
          </a:p>
          <a:p>
            <a:pPr algn="just">
              <a:buFont typeface="Wingdings" panose="05000000000000000000" pitchFamily="2" charset="2"/>
              <a:buChar char="l"/>
            </a:pPr>
            <a:r>
              <a:rPr lang="en-US" altLang="zh-CN" sz="2000" dirty="0">
                <a:solidFill>
                  <a:schemeClr val="tx1">
                    <a:lumMod val="95000"/>
                    <a:lumOff val="5000"/>
                  </a:schemeClr>
                </a:solidFill>
                <a:sym typeface="+mn-ea"/>
              </a:rPr>
              <a:t>Interest Output.CSV format</a:t>
            </a:r>
            <a:endParaRPr lang="en-US" altLang="zh-CN" sz="2000" i="1" dirty="0">
              <a:solidFill>
                <a:schemeClr val="tx1">
                  <a:lumMod val="95000"/>
                  <a:lumOff val="5000"/>
                </a:schemeClr>
              </a:solidFill>
              <a:sym typeface="+mn-ea"/>
            </a:endParaRPr>
          </a:p>
          <a:p>
            <a:pPr marL="106680" indent="0" algn="l">
              <a:buFont typeface="Wingdings" panose="05000000000000000000" pitchFamily="2" charset="2"/>
              <a:buNone/>
            </a:pPr>
            <a:r>
              <a:rPr lang="en-US" altLang="zh-CN" sz="2000" i="1" dirty="0">
                <a:solidFill>
                  <a:schemeClr val="tx1">
                    <a:lumMod val="95000"/>
                    <a:lumOff val="5000"/>
                  </a:schemeClr>
                </a:solidFill>
                <a:sym typeface="+mn-ea"/>
              </a:rPr>
              <a:t>= [</a:t>
            </a:r>
          </a:p>
          <a:p>
            <a:pPr marL="106680" indent="0" algn="l">
              <a:buFont typeface="Wingdings" panose="05000000000000000000" pitchFamily="2" charset="2"/>
              <a:buNone/>
            </a:pPr>
            <a:r>
              <a:rPr lang="en-US" altLang="zh-CN" sz="2000" i="1" dirty="0">
                <a:solidFill>
                  <a:schemeClr val="tx1">
                    <a:lumMod val="95000"/>
                    <a:lumOff val="5000"/>
                  </a:schemeClr>
                </a:solidFill>
                <a:sym typeface="+mn-ea"/>
              </a:rPr>
              <a:t>"Time"=str(int(time.time()-interest['run_start_time']), "Type"=interest['type'], "Interest_ID"='I'+str(interest['interest_ID']), "Consumer_ID"='C'+str(interest['consumer_ID']), "Route_ID"='R'+str(interest['route_ID']), "Content_name"=interest['content_name'], "Interest_hop"=interest['interest_hop'], "Path"=interest['path'],                                  "Result"='Interest</a:t>
            </a:r>
            <a:r>
              <a:rPr lang="en-US" altLang="zh-CN" sz="2000" dirty="0">
                <a:solidFill>
                  <a:schemeClr val="tx1">
                    <a:lumMod val="95000"/>
                    <a:lumOff val="5000"/>
                  </a:schemeClr>
                </a:solidFill>
                <a:sym typeface="+mn-ea"/>
              </a:rPr>
              <a:t> </a:t>
            </a:r>
            <a:r>
              <a:rPr lang="en-US" altLang="zh-CN" sz="2000" i="1" dirty="0">
                <a:solidFill>
                  <a:schemeClr val="tx1">
                    <a:lumMod val="95000"/>
                    <a:lumOff val="5000"/>
                  </a:schemeClr>
                </a:solidFill>
                <a:sym typeface="+mn-ea"/>
              </a:rPr>
              <a:t>hit in PS',                                        "Hit"=1,                                                                        "Miss"=0</a:t>
            </a:r>
          </a:p>
          <a:p>
            <a:pPr marL="106680" indent="0" algn="l">
              <a:buFont typeface="Wingdings" panose="05000000000000000000" pitchFamily="2" charset="2"/>
              <a:buNone/>
            </a:pPr>
            <a:r>
              <a:rPr lang="en-US" altLang="zh-CN" sz="2000" i="1" dirty="0">
                <a:solidFill>
                  <a:schemeClr val="tx1">
                    <a:lumMod val="95000"/>
                    <a:lumOff val="5000"/>
                  </a:schemeClr>
                </a:solidFill>
                <a:sym typeface="+mn-ea"/>
              </a:rPr>
              <a:t>]</a:t>
            </a:r>
          </a:p>
        </p:txBody>
      </p:sp>
      <p:sp>
        <p:nvSpPr>
          <p:cNvPr id="8" name="椭圆形标注 7"/>
          <p:cNvSpPr/>
          <p:nvPr/>
        </p:nvSpPr>
        <p:spPr>
          <a:xfrm>
            <a:off x="10523220" y="97790"/>
            <a:ext cx="975360" cy="442595"/>
          </a:xfrm>
          <a:prstGeom prst="wedgeEllipseCallout">
            <a:avLst>
              <a:gd name="adj1" fmla="val -131315"/>
              <a:gd name="adj2" fmla="val 58608"/>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p>
        </p:txBody>
      </p:sp>
      <p:sp>
        <p:nvSpPr>
          <p:cNvPr id="31" name="矩形 30"/>
          <p:cNvSpPr/>
          <p:nvPr/>
        </p:nvSpPr>
        <p:spPr>
          <a:xfrm>
            <a:off x="5511800" y="76327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398135" y="7620"/>
            <a:ext cx="1898650" cy="1244600"/>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6976110" y="-19050"/>
            <a:ext cx="5203825" cy="691832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9. Process Flow</a:t>
            </a:r>
            <a:endParaRPr lang="zh-CN" altLang="en-US"/>
          </a:p>
        </p:txBody>
      </p:sp>
      <p:sp>
        <p:nvSpPr>
          <p:cNvPr id="35" name="矩形 34"/>
          <p:cNvSpPr/>
          <p:nvPr/>
        </p:nvSpPr>
        <p:spPr>
          <a:xfrm>
            <a:off x="7739380" y="763905"/>
            <a:ext cx="103568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ps</a:t>
            </a:r>
          </a:p>
        </p:txBody>
      </p:sp>
      <p:cxnSp>
        <p:nvCxnSpPr>
          <p:cNvPr id="52" name="直接箭头连接符 51"/>
          <p:cNvCxnSpPr>
            <a:stCxn id="31" idx="3"/>
            <a:endCxn id="35" idx="1"/>
          </p:cNvCxnSpPr>
          <p:nvPr/>
        </p:nvCxnSpPr>
        <p:spPr>
          <a:xfrm>
            <a:off x="6854190" y="922655"/>
            <a:ext cx="88519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6858635" y="308610"/>
            <a:ext cx="880745" cy="521970"/>
          </a:xfrm>
          <a:prstGeom prst="rect">
            <a:avLst/>
          </a:prstGeom>
          <a:noFill/>
        </p:spPr>
        <p:txBody>
          <a:bodyPr wrap="square" rtlCol="0">
            <a:spAutoFit/>
          </a:bodyPr>
          <a:lstStyle/>
          <a:p>
            <a:pPr algn="ctr"/>
            <a:r>
              <a:rPr lang="en-US" altLang="zh-CN">
                <a:sym typeface="+mn-ea"/>
              </a:rPr>
              <a:t>interest (name)</a:t>
            </a:r>
            <a:endParaRPr lang="en-US" altLang="zh-CN"/>
          </a:p>
        </p:txBody>
      </p:sp>
      <p:sp>
        <p:nvSpPr>
          <p:cNvPr id="68" name="菱形 67"/>
          <p:cNvSpPr/>
          <p:nvPr/>
        </p:nvSpPr>
        <p:spPr>
          <a:xfrm>
            <a:off x="8996680" y="64452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p>
        </p:txBody>
      </p:sp>
      <p:cxnSp>
        <p:nvCxnSpPr>
          <p:cNvPr id="69" name="直接箭头连接符 68"/>
          <p:cNvCxnSpPr>
            <a:stCxn id="35" idx="3"/>
            <a:endCxn id="68" idx="1"/>
          </p:cNvCxnSpPr>
          <p:nvPr/>
        </p:nvCxnSpPr>
        <p:spPr>
          <a:xfrm>
            <a:off x="8775065" y="923290"/>
            <a:ext cx="221615" cy="31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21" name="文本框 120"/>
          <p:cNvSpPr txBox="1"/>
          <p:nvPr/>
        </p:nvSpPr>
        <p:spPr>
          <a:xfrm>
            <a:off x="10200005" y="612140"/>
            <a:ext cx="1979930" cy="645160"/>
          </a:xfrm>
          <a:prstGeom prst="rect">
            <a:avLst/>
          </a:prstGeom>
          <a:noFill/>
        </p:spPr>
        <p:txBody>
          <a:bodyPr wrap="square" rtlCol="0" anchor="t">
            <a:spAutoFit/>
          </a:bodyPr>
          <a:lstStyle/>
          <a:p>
            <a:pPr algn="ctr"/>
            <a:r>
              <a:rPr lang="zh-CN" altLang="en-US" sz="1800" b="1">
                <a:solidFill>
                  <a:srgbClr val="FF0000"/>
                </a:solidFill>
              </a:rPr>
              <a:t>Router </a:t>
            </a:r>
          </a:p>
          <a:p>
            <a:pPr algn="ctr"/>
            <a:r>
              <a:rPr lang="zh-CN" altLang="en-US" sz="1800" b="1">
                <a:solidFill>
                  <a:srgbClr val="FF0000"/>
                </a:solidFill>
              </a:rPr>
              <a:t>process interest</a:t>
            </a:r>
          </a:p>
        </p:txBody>
      </p:sp>
      <p:sp>
        <p:nvSpPr>
          <p:cNvPr id="3" name="内容占位符 2"/>
          <p:cNvSpPr>
            <a:spLocks noGrp="1"/>
          </p:cNvSpPr>
          <p:nvPr>
            <p:ph idx="1"/>
          </p:nvPr>
        </p:nvSpPr>
        <p:spPr>
          <a:xfrm>
            <a:off x="407670" y="765175"/>
            <a:ext cx="6550660" cy="6095365"/>
          </a:xfrm>
        </p:spPr>
        <p:txBody>
          <a:bodyPr/>
          <a:lstStyle/>
          <a:p>
            <a:pPr algn="just">
              <a:buFont typeface="Wingdings" panose="05000000000000000000" pitchFamily="2" charset="2"/>
              <a:buChar char="l"/>
            </a:pPr>
            <a:r>
              <a:rPr lang="en-US" altLang="zh-CN" sz="3200" b="1">
                <a:sym typeface="+mn-ea"/>
              </a:rPr>
              <a:t>Interest</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If miss in </a:t>
            </a:r>
            <a:r>
              <a:rPr lang="en-US" altLang="zh-CN" sz="2000" i="1" dirty="0">
                <a:solidFill>
                  <a:schemeClr val="tx1">
                    <a:lumMod val="95000"/>
                    <a:lumOff val="5000"/>
                  </a:schemeClr>
                </a:solidFill>
                <a:sym typeface="+mn-ea"/>
              </a:rPr>
              <a:t>ps</a:t>
            </a:r>
            <a:r>
              <a:rPr lang="en-US" altLang="zh-CN" sz="2000" dirty="0">
                <a:solidFill>
                  <a:schemeClr val="tx1">
                    <a:lumMod val="95000"/>
                    <a:lumOff val="5000"/>
                  </a:schemeClr>
                </a:solidFill>
                <a:sym typeface="+mn-ea"/>
              </a:rPr>
              <a:t>, output </a:t>
            </a:r>
            <a:r>
              <a:rPr lang="en-US" altLang="zh-CN" sz="2000" i="1" dirty="0">
                <a:solidFill>
                  <a:schemeClr val="tx1">
                    <a:lumMod val="95000"/>
                    <a:lumOff val="5000"/>
                  </a:schemeClr>
                </a:solidFill>
                <a:sym typeface="+mn-ea"/>
              </a:rPr>
              <a:t>'Interest miss in PS'</a:t>
            </a:r>
            <a:r>
              <a:rPr lang="en-US" altLang="zh-CN" sz="2000" dirty="0">
                <a:solidFill>
                  <a:schemeClr val="tx1">
                    <a:lumMod val="95000"/>
                    <a:lumOff val="5000"/>
                  </a:schemeClr>
                </a:solidFill>
                <a:sym typeface="+mn-ea"/>
              </a:rPr>
              <a:t> to CSV. The format following above.</a:t>
            </a:r>
          </a:p>
          <a:p>
            <a:pPr algn="just">
              <a:buFont typeface="Wingdings" panose="05000000000000000000" pitchFamily="2" charset="2"/>
              <a:buChar char="l"/>
            </a:pPr>
            <a:r>
              <a:rPr lang="en-US" altLang="zh-CN" sz="2000" dirty="0">
                <a:solidFill>
                  <a:schemeClr val="tx1">
                    <a:lumMod val="95000"/>
                    <a:lumOff val="5000"/>
                  </a:schemeClr>
                </a:solidFill>
                <a:sym typeface="+mn-ea"/>
              </a:rPr>
              <a:t>And go to </a:t>
            </a:r>
            <a:r>
              <a:rPr lang="en-US" altLang="zh-CN" sz="2000" i="1" dirty="0">
                <a:solidFill>
                  <a:schemeClr val="tx1">
                    <a:lumMod val="95000"/>
                    <a:lumOff val="5000"/>
                  </a:schemeClr>
                </a:solidFill>
                <a:sym typeface="+mn-ea"/>
              </a:rPr>
              <a:t>pit</a:t>
            </a:r>
            <a:r>
              <a:rPr lang="en-US" altLang="zh-CN" sz="2000" dirty="0">
                <a:solidFill>
                  <a:schemeClr val="tx1">
                    <a:lumMod val="95000"/>
                    <a:lumOff val="5000"/>
                  </a:schemeClr>
                </a:solidFill>
                <a:sym typeface="+mn-ea"/>
              </a:rPr>
              <a:t> to find a matching </a:t>
            </a:r>
            <a:r>
              <a:rPr lang="en-US" altLang="zh-CN" sz="2000" i="1" dirty="0">
                <a:solidFill>
                  <a:schemeClr val="tx1">
                    <a:lumMod val="95000"/>
                    <a:lumOff val="5000"/>
                  </a:schemeClr>
                </a:solidFill>
                <a:sym typeface="+mn-ea"/>
              </a:rPr>
              <a:t>entry </a:t>
            </a:r>
            <a:r>
              <a:rPr lang="en-US" altLang="zh-CN" sz="2000" dirty="0">
                <a:solidFill>
                  <a:schemeClr val="tx1">
                    <a:lumMod val="95000"/>
                    <a:lumOff val="5000"/>
                  </a:schemeClr>
                </a:solidFill>
                <a:sym typeface="+mn-ea"/>
              </a:rPr>
              <a:t>by</a:t>
            </a:r>
            <a:r>
              <a:rPr lang="en-US" altLang="zh-CN" sz="2000" i="1" dirty="0">
                <a:solidFill>
                  <a:schemeClr val="tx1">
                    <a:lumMod val="95000"/>
                    <a:lumOff val="5000"/>
                  </a:schemeClr>
                </a:solidFill>
                <a:sym typeface="+mn-ea"/>
              </a:rPr>
              <a:t> </a:t>
            </a:r>
            <a:r>
              <a:rPr lang="zh-CN" altLang="en-US" sz="2000" i="1" dirty="0">
                <a:solidFill>
                  <a:schemeClr val="tx1">
                    <a:lumMod val="95000"/>
                    <a:lumOff val="5000"/>
                  </a:schemeClr>
                </a:solidFill>
                <a:sym typeface="+mn-ea"/>
              </a:rPr>
              <a:t>content_name</a:t>
            </a:r>
            <a:r>
              <a:rPr lang="en-US" altLang="zh-CN" sz="2000" dirty="0">
                <a:solidFill>
                  <a:schemeClr val="tx1">
                    <a:lumMod val="95000"/>
                    <a:lumOff val="5000"/>
                  </a:schemeClr>
                </a:solidFill>
                <a:sym typeface="+mn-ea"/>
              </a:rPr>
              <a:t>. </a:t>
            </a:r>
          </a:p>
          <a:p>
            <a:pPr>
              <a:buFont typeface="Wingdings" panose="05000000000000000000" pitchFamily="2" charset="2"/>
              <a:buChar char="l"/>
            </a:pPr>
            <a:r>
              <a:rPr lang="zh-CN" altLang="en-US" sz="2000" b="1" i="1" dirty="0">
                <a:solidFill>
                  <a:schemeClr val="tx1">
                    <a:lumMod val="95000"/>
                    <a:lumOff val="5000"/>
                  </a:schemeClr>
                </a:solidFill>
                <a:sym typeface="+mn-ea"/>
              </a:rPr>
              <a:t>pit</a:t>
            </a: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format</a:t>
            </a:r>
            <a:endParaRPr lang="zh-CN" altLang="en-US" sz="2000" b="1"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 {'content_name': [[inface, ...], [outface, ...]], ... }</a:t>
            </a:r>
          </a:p>
          <a:p>
            <a:pPr>
              <a:buFont typeface="Wingdings" panose="05000000000000000000" pitchFamily="2" charset="2"/>
              <a:buChar char="l"/>
            </a:pPr>
            <a:r>
              <a:rPr lang="en-US" altLang="zh-CN" sz="2000" b="1" i="1" dirty="0">
                <a:solidFill>
                  <a:schemeClr val="tx1">
                    <a:lumMod val="95000"/>
                    <a:lumOff val="5000"/>
                  </a:schemeClr>
                </a:solidFill>
                <a:sym typeface="+mn-ea"/>
              </a:rPr>
              <a:t>PIT</a:t>
            </a:r>
            <a:r>
              <a:rPr lang="zh-CN" altLang="en-US" sz="2000" b="1" i="1" dirty="0">
                <a:solidFill>
                  <a:schemeClr val="tx1">
                    <a:lumMod val="95000"/>
                    <a:lumOff val="5000"/>
                  </a:schemeClr>
                </a:solidFill>
                <a:sym typeface="+mn-ea"/>
              </a:rPr>
              <a:t>_entry</a:t>
            </a: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format</a:t>
            </a:r>
            <a:endParaRPr lang="zh-CN" altLang="en-US" sz="2000"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 [[inface, ...], [outface, ...]]</a:t>
            </a:r>
            <a:endParaRPr lang="en-US" altLang="zh-CN" sz="2000" dirty="0">
              <a:solidFill>
                <a:schemeClr val="tx1">
                  <a:lumMod val="95000"/>
                  <a:lumOff val="5000"/>
                </a:schemeClr>
              </a:solidFill>
              <a:sym typeface="+mn-ea"/>
            </a:endParaRPr>
          </a:p>
        </p:txBody>
      </p:sp>
      <p:sp>
        <p:nvSpPr>
          <p:cNvPr id="31" name="矩形 30"/>
          <p:cNvSpPr/>
          <p:nvPr/>
        </p:nvSpPr>
        <p:spPr>
          <a:xfrm>
            <a:off x="5511800" y="76327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p>
        </p:txBody>
      </p:sp>
      <p:cxnSp>
        <p:nvCxnSpPr>
          <p:cNvPr id="73" name="直接箭头连接符 72"/>
          <p:cNvCxnSpPr>
            <a:endCxn id="76" idx="0"/>
          </p:cNvCxnSpPr>
          <p:nvPr/>
        </p:nvCxnSpPr>
        <p:spPr>
          <a:xfrm>
            <a:off x="9618345" y="1207770"/>
            <a:ext cx="0" cy="38608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5" name="文本框 74"/>
          <p:cNvSpPr txBox="1"/>
          <p:nvPr/>
        </p:nvSpPr>
        <p:spPr>
          <a:xfrm>
            <a:off x="9090660" y="1207770"/>
            <a:ext cx="479425" cy="306705"/>
          </a:xfrm>
          <a:prstGeom prst="rect">
            <a:avLst/>
          </a:prstGeom>
          <a:noFill/>
        </p:spPr>
        <p:txBody>
          <a:bodyPr wrap="square" rtlCol="0">
            <a:spAutoFit/>
          </a:bodyPr>
          <a:lstStyle/>
          <a:p>
            <a:r>
              <a:rPr lang="en-US" altLang="zh-CN">
                <a:sym typeface="+mn-ea"/>
              </a:rPr>
              <a:t>NO</a:t>
            </a:r>
            <a:endParaRPr lang="en-US" altLang="zh-CN"/>
          </a:p>
        </p:txBody>
      </p:sp>
      <p:sp>
        <p:nvSpPr>
          <p:cNvPr id="76" name="矩形 75"/>
          <p:cNvSpPr/>
          <p:nvPr/>
        </p:nvSpPr>
        <p:spPr>
          <a:xfrm>
            <a:off x="8996680" y="1593850"/>
            <a:ext cx="124269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pit</a:t>
            </a:r>
          </a:p>
        </p:txBody>
      </p:sp>
      <p:cxnSp>
        <p:nvCxnSpPr>
          <p:cNvPr id="77" name="直接箭头连接符 76"/>
          <p:cNvCxnSpPr>
            <a:stCxn id="76" idx="2"/>
            <a:endCxn id="80" idx="0"/>
          </p:cNvCxnSpPr>
          <p:nvPr/>
        </p:nvCxnSpPr>
        <p:spPr>
          <a:xfrm>
            <a:off x="9618345" y="1912620"/>
            <a:ext cx="0" cy="36639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0" name="菱形 79"/>
          <p:cNvSpPr/>
          <p:nvPr/>
        </p:nvSpPr>
        <p:spPr>
          <a:xfrm>
            <a:off x="8996680" y="227901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p>
        </p:txBody>
      </p:sp>
      <p:sp>
        <p:nvSpPr>
          <p:cNvPr id="81" name="文本框 80"/>
          <p:cNvSpPr txBox="1"/>
          <p:nvPr/>
        </p:nvSpPr>
        <p:spPr>
          <a:xfrm>
            <a:off x="8849995" y="1972310"/>
            <a:ext cx="673100" cy="306705"/>
          </a:xfrm>
          <a:prstGeom prst="rect">
            <a:avLst/>
          </a:prstGeom>
          <a:noFill/>
        </p:spPr>
        <p:txBody>
          <a:bodyPr wrap="square" rtlCol="0">
            <a:spAutoFit/>
          </a:bodyPr>
          <a:lstStyle/>
          <a:p>
            <a:r>
              <a:rPr lang="en-US" altLang="zh-CN">
                <a:sym typeface="+mn-ea"/>
              </a:rPr>
              <a:t>name</a:t>
            </a:r>
            <a:endParaRPr lang="en-US" altLang="zh-CN"/>
          </a:p>
        </p:txBody>
      </p:sp>
      <p:cxnSp>
        <p:nvCxnSpPr>
          <p:cNvPr id="82" name="直接箭头连接符 81"/>
          <p:cNvCxnSpPr>
            <a:stCxn id="80" idx="3"/>
            <a:endCxn id="84" idx="1"/>
          </p:cNvCxnSpPr>
          <p:nvPr/>
        </p:nvCxnSpPr>
        <p:spPr>
          <a:xfrm flipV="1">
            <a:off x="10240010" y="2560320"/>
            <a:ext cx="358775" cy="63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3" name="文本框 82"/>
          <p:cNvSpPr txBox="1"/>
          <p:nvPr/>
        </p:nvSpPr>
        <p:spPr>
          <a:xfrm>
            <a:off x="10024745" y="222440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84" name="矩形 83"/>
          <p:cNvSpPr/>
          <p:nvPr/>
        </p:nvSpPr>
        <p:spPr>
          <a:xfrm>
            <a:off x="10598785" y="2279015"/>
            <a:ext cx="1505585" cy="5626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mage inface to </a:t>
            </a:r>
            <a:r>
              <a:rPr lang="en-US" altLang="zh-CN">
                <a:sym typeface="+mn-ea"/>
              </a:rPr>
              <a:t>PIT_</a:t>
            </a:r>
            <a:r>
              <a:rPr lang="en-US" altLang="zh-CN"/>
              <a:t>entry </a:t>
            </a:r>
          </a:p>
        </p:txBody>
      </p:sp>
      <p:cxnSp>
        <p:nvCxnSpPr>
          <p:cNvPr id="85" name="直接箭头连接符 84"/>
          <p:cNvCxnSpPr>
            <a:stCxn id="84" idx="0"/>
            <a:endCxn id="86" idx="2"/>
          </p:cNvCxnSpPr>
          <p:nvPr/>
        </p:nvCxnSpPr>
        <p:spPr>
          <a:xfrm flipH="1" flipV="1">
            <a:off x="11351260" y="1995805"/>
            <a:ext cx="635" cy="28321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6" name="矩形 85"/>
          <p:cNvSpPr/>
          <p:nvPr/>
        </p:nvSpPr>
        <p:spPr>
          <a:xfrm>
            <a:off x="10680065" y="1677035"/>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interest</a:t>
            </a:r>
          </a:p>
        </p:txBody>
      </p:sp>
      <p:sp>
        <p:nvSpPr>
          <p:cNvPr id="12" name="椭圆形标注 11"/>
          <p:cNvSpPr/>
          <p:nvPr/>
        </p:nvSpPr>
        <p:spPr>
          <a:xfrm>
            <a:off x="7580630" y="1151255"/>
            <a:ext cx="1013460" cy="442595"/>
          </a:xfrm>
          <a:prstGeom prst="wedgeEllipseCallout">
            <a:avLst>
              <a:gd name="adj1" fmla="val 115726"/>
              <a:gd name="adj2" fmla="val -23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miss</a:t>
            </a:r>
          </a:p>
        </p:txBody>
      </p:sp>
      <p:sp>
        <p:nvSpPr>
          <p:cNvPr id="10" name="矩形 9"/>
          <p:cNvSpPr/>
          <p:nvPr/>
        </p:nvSpPr>
        <p:spPr>
          <a:xfrm>
            <a:off x="8952230" y="977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return data</a:t>
            </a:r>
          </a:p>
        </p:txBody>
      </p:sp>
      <p:cxnSp>
        <p:nvCxnSpPr>
          <p:cNvPr id="13" name="直接箭头连接符 12"/>
          <p:cNvCxnSpPr>
            <a:endCxn id="10" idx="2"/>
          </p:cNvCxnSpPr>
          <p:nvPr/>
        </p:nvCxnSpPr>
        <p:spPr>
          <a:xfrm flipV="1">
            <a:off x="9624060" y="416560"/>
            <a:ext cx="5080" cy="22796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8996045" y="41656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5" name="椭圆形标注 14"/>
          <p:cNvSpPr/>
          <p:nvPr/>
        </p:nvSpPr>
        <p:spPr>
          <a:xfrm>
            <a:off x="10523220" y="97790"/>
            <a:ext cx="975360" cy="442595"/>
          </a:xfrm>
          <a:prstGeom prst="wedgeEllipseCallout">
            <a:avLst>
              <a:gd name="adj1" fmla="val -131315"/>
              <a:gd name="adj2" fmla="val 58608"/>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30615" cy="775335"/>
          </a:xfrm>
        </p:spPr>
        <p:txBody>
          <a:bodyPr/>
          <a:lstStyle/>
          <a:p>
            <a:pPr algn="l"/>
            <a:r>
              <a:rPr lang="en-US" altLang="zh-CN" b="1">
                <a:sym typeface="+mn-ea"/>
              </a:rPr>
              <a:t>1. </a:t>
            </a:r>
            <a:r>
              <a:rPr lang="zh-CN" altLang="en-US" b="1">
                <a:sym typeface="+mn-ea"/>
              </a:rPr>
              <a:t>I</a:t>
            </a:r>
            <a:r>
              <a:rPr lang="en-US" altLang="zh-CN" b="1">
                <a:sym typeface="+mn-ea"/>
              </a:rPr>
              <a:t>ntroduction</a:t>
            </a:r>
            <a:br>
              <a:rPr lang="zh-CN" altLang="en-US"/>
            </a:b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77545" y="1219200"/>
            <a:ext cx="9104630" cy="4954905"/>
          </a:xfrm>
        </p:spPr>
        <p:txBody>
          <a:bodyPr/>
          <a:lstStyle/>
          <a:p>
            <a:pPr>
              <a:buFont typeface="Wingdings" panose="05000000000000000000" pitchFamily="2" charset="2"/>
              <a:buChar char="l"/>
            </a:pPr>
            <a:r>
              <a:rPr lang="en-US" altLang="zh-CN" sz="2200" dirty="0">
                <a:solidFill>
                  <a:schemeClr val="tx1">
                    <a:lumMod val="95000"/>
                    <a:lumOff val="5000"/>
                  </a:schemeClr>
                </a:solidFill>
                <a:sym typeface="+mn-ea"/>
              </a:rPr>
              <a:t>Interest Packet and Data Packet</a:t>
            </a:r>
            <a:endParaRPr lang="en-US" altLang="zh-CN" sz="2200" dirty="0">
              <a:solidFill>
                <a:schemeClr val="tx1">
                  <a:lumMod val="95000"/>
                  <a:lumOff val="5000"/>
                </a:schemeClr>
              </a:solidFill>
            </a:endParaRPr>
          </a:p>
          <a:p>
            <a:pPr>
              <a:buFont typeface="Wingdings" panose="05000000000000000000" pitchFamily="2" charset="2"/>
              <a:buChar char="l"/>
            </a:pPr>
            <a:r>
              <a:rPr lang="en-US" altLang="zh-CN" sz="2200" dirty="0">
                <a:solidFill>
                  <a:schemeClr val="tx1"/>
                </a:solidFill>
              </a:rPr>
              <a:t>Content Store (</a:t>
            </a:r>
            <a:r>
              <a:rPr lang="en-US" altLang="zh-CN" sz="2200" b="1" dirty="0">
                <a:solidFill>
                  <a:schemeClr val="tx1"/>
                </a:solidFill>
                <a:sym typeface="+mn-ea"/>
              </a:rPr>
              <a:t>CS</a:t>
            </a:r>
            <a:r>
              <a:rPr lang="en-US" altLang="zh-CN" sz="2200" dirty="0">
                <a:solidFill>
                  <a:schemeClr val="tx1"/>
                </a:solidFill>
              </a:rPr>
              <a:t>), Pending Interest Table (</a:t>
            </a:r>
            <a:r>
              <a:rPr lang="en-US" altLang="zh-CN" sz="2200" b="1" dirty="0">
                <a:solidFill>
                  <a:schemeClr val="tx1"/>
                </a:solidFill>
              </a:rPr>
              <a:t>PIT</a:t>
            </a:r>
            <a:r>
              <a:rPr lang="en-US" altLang="zh-CN" sz="2200" dirty="0">
                <a:solidFill>
                  <a:schemeClr val="tx1"/>
                </a:solidFill>
              </a:rPr>
              <a:t>), Forwarding Information Base (</a:t>
            </a:r>
            <a:r>
              <a:rPr lang="en-US" altLang="zh-CN" sz="2200" b="1" dirty="0">
                <a:solidFill>
                  <a:schemeClr val="tx1"/>
                </a:solidFill>
              </a:rPr>
              <a:t>FIB</a:t>
            </a:r>
            <a:r>
              <a:rPr lang="en-US" altLang="zh-CN" sz="2200" dirty="0">
                <a:solidFill>
                  <a:schemeClr val="tx1"/>
                </a:solidFill>
              </a:rPr>
              <a:t>).</a:t>
            </a:r>
          </a:p>
          <a:p>
            <a:pPr>
              <a:buFont typeface="Wingdings" panose="05000000000000000000" pitchFamily="2" charset="2"/>
              <a:buChar char="l"/>
            </a:pPr>
            <a:r>
              <a:rPr lang="en-US" altLang="zh-CN" sz="2200" dirty="0">
                <a:solidFill>
                  <a:srgbClr val="FF0000"/>
                </a:solidFill>
                <a:sym typeface="+mn-ea"/>
              </a:rPr>
              <a:t>P</a:t>
            </a:r>
            <a:r>
              <a:rPr lang="zh-CN" altLang="en-US" sz="2200" dirty="0">
                <a:solidFill>
                  <a:srgbClr val="FF0000"/>
                </a:solidFill>
                <a:sym typeface="+mn-ea"/>
              </a:rPr>
              <a:t>roducer</a:t>
            </a:r>
            <a:r>
              <a:rPr lang="en-US" altLang="zh-CN" sz="2200" dirty="0">
                <a:solidFill>
                  <a:srgbClr val="FF0000"/>
                </a:solidFill>
                <a:sym typeface="+mn-ea"/>
              </a:rPr>
              <a:t> Store (P</a:t>
            </a:r>
            <a:r>
              <a:rPr lang="en-US" altLang="zh-CN" sz="2200" b="1" dirty="0">
                <a:solidFill>
                  <a:srgbClr val="FF0000"/>
                </a:solidFill>
                <a:sym typeface="+mn-ea"/>
              </a:rPr>
              <a:t>S</a:t>
            </a:r>
            <a:r>
              <a:rPr lang="en-US" altLang="zh-CN" sz="2200" dirty="0">
                <a:solidFill>
                  <a:srgbClr val="FF0000"/>
                </a:solidFill>
                <a:sym typeface="+mn-ea"/>
              </a:rPr>
              <a:t>)</a:t>
            </a:r>
          </a:p>
        </p:txBody>
      </p:sp>
      <p:pic>
        <p:nvPicPr>
          <p:cNvPr id="15" name="图片 15"/>
          <p:cNvPicPr/>
          <p:nvPr/>
        </p:nvPicPr>
        <p:blipFill rotWithShape="1">
          <a:blip r:embed="rId3">
            <a:extLst>
              <a:ext uri="{28A0092B-C50C-407E-A947-70E740481C1C}">
                <a14:useLocalDpi xmlns:a14="http://schemas.microsoft.com/office/drawing/2010/main" val="0"/>
              </a:ext>
            </a:extLst>
          </a:blip>
          <a:srcRect l="1097" t="7487" r="-1" b="1392"/>
          <a:stretch>
            <a:fillRect/>
          </a:stretch>
        </p:blipFill>
        <p:spPr bwMode="auto">
          <a:xfrm>
            <a:off x="4657090" y="2675890"/>
            <a:ext cx="6758940" cy="3766820"/>
          </a:xfrm>
          <a:prstGeom prst="rect">
            <a:avLst/>
          </a:prstGeom>
          <a:ln>
            <a:noFill/>
          </a:ln>
        </p:spPr>
      </p:pic>
      <p:sp>
        <p:nvSpPr>
          <p:cNvPr id="2" name="文本框 1"/>
          <p:cNvSpPr txBox="1"/>
          <p:nvPr/>
        </p:nvSpPr>
        <p:spPr>
          <a:xfrm>
            <a:off x="4492625" y="6442710"/>
            <a:ext cx="6758305" cy="306705"/>
          </a:xfrm>
          <a:prstGeom prst="rect">
            <a:avLst/>
          </a:prstGeom>
          <a:noFill/>
        </p:spPr>
        <p:txBody>
          <a:bodyPr wrap="square" rtlCol="0" anchor="t">
            <a:spAutoFit/>
          </a:bodyPr>
          <a:lstStyle/>
          <a:p>
            <a:pPr algn="ctr"/>
            <a:r>
              <a:rPr lang="zh-CN" altLang="en-US">
                <a:solidFill>
                  <a:schemeClr val="tx1">
                    <a:lumMod val="95000"/>
                    <a:lumOff val="5000"/>
                  </a:schemeClr>
                </a:solidFill>
              </a:rPr>
              <a:t>Content-Centric Network architecture diagram.</a:t>
            </a:r>
          </a:p>
        </p:txBody>
      </p:sp>
      <p:pic>
        <p:nvPicPr>
          <p:cNvPr id="14" name="图片 14"/>
          <p:cNvPicPr/>
          <p:nvPr/>
        </p:nvPicPr>
        <p:blipFill rotWithShape="1">
          <a:blip r:embed="rId4">
            <a:extLst>
              <a:ext uri="{28A0092B-C50C-407E-A947-70E740481C1C}">
                <a14:useLocalDpi xmlns:a14="http://schemas.microsoft.com/office/drawing/2010/main" val="0"/>
              </a:ext>
            </a:extLst>
          </a:blip>
          <a:srcRect t="3206"/>
          <a:stretch>
            <a:fillRect/>
          </a:stretch>
        </p:blipFill>
        <p:spPr bwMode="auto">
          <a:xfrm>
            <a:off x="727710" y="3520440"/>
            <a:ext cx="3417570" cy="1535430"/>
          </a:xfrm>
          <a:prstGeom prst="rect">
            <a:avLst/>
          </a:prstGeom>
          <a:ln>
            <a:noFill/>
          </a:ln>
        </p:spPr>
      </p:pic>
      <p:sp>
        <p:nvSpPr>
          <p:cNvPr id="5" name="文本框 4"/>
          <p:cNvSpPr txBox="1"/>
          <p:nvPr/>
        </p:nvSpPr>
        <p:spPr>
          <a:xfrm>
            <a:off x="636270" y="5147945"/>
            <a:ext cx="3509010" cy="306705"/>
          </a:xfrm>
          <a:prstGeom prst="rect">
            <a:avLst/>
          </a:prstGeom>
          <a:noFill/>
        </p:spPr>
        <p:txBody>
          <a:bodyPr wrap="square" rtlCol="0" anchor="t">
            <a:spAutoFit/>
          </a:bodyPr>
          <a:lstStyle/>
          <a:p>
            <a:pPr algn="ctr"/>
            <a:r>
              <a:rPr lang="zh-CN" altLang="en-US">
                <a:solidFill>
                  <a:schemeClr val="tx1">
                    <a:lumMod val="95000"/>
                    <a:lumOff val="5000"/>
                  </a:schemeClr>
                </a:solidFill>
              </a:rPr>
              <a:t>CCN packet format.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398135" y="7620"/>
            <a:ext cx="1898650" cy="1244600"/>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6976110" y="-19050"/>
            <a:ext cx="5203825" cy="691832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9. Process Flow</a:t>
            </a:r>
            <a:endParaRPr lang="zh-CN" altLang="en-US"/>
          </a:p>
        </p:txBody>
      </p:sp>
      <p:sp>
        <p:nvSpPr>
          <p:cNvPr id="35" name="矩形 34"/>
          <p:cNvSpPr/>
          <p:nvPr/>
        </p:nvSpPr>
        <p:spPr>
          <a:xfrm>
            <a:off x="7739380" y="763905"/>
            <a:ext cx="103568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ps</a:t>
            </a:r>
          </a:p>
        </p:txBody>
      </p:sp>
      <p:cxnSp>
        <p:nvCxnSpPr>
          <p:cNvPr id="52" name="直接箭头连接符 51"/>
          <p:cNvCxnSpPr>
            <a:stCxn id="31" idx="3"/>
            <a:endCxn id="35" idx="1"/>
          </p:cNvCxnSpPr>
          <p:nvPr/>
        </p:nvCxnSpPr>
        <p:spPr>
          <a:xfrm>
            <a:off x="6854190" y="922655"/>
            <a:ext cx="88519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6858635" y="308610"/>
            <a:ext cx="880745" cy="521970"/>
          </a:xfrm>
          <a:prstGeom prst="rect">
            <a:avLst/>
          </a:prstGeom>
          <a:noFill/>
        </p:spPr>
        <p:txBody>
          <a:bodyPr wrap="square" rtlCol="0">
            <a:spAutoFit/>
          </a:bodyPr>
          <a:lstStyle/>
          <a:p>
            <a:pPr algn="ctr"/>
            <a:r>
              <a:rPr lang="en-US" altLang="zh-CN">
                <a:sym typeface="+mn-ea"/>
              </a:rPr>
              <a:t>interest (name)</a:t>
            </a:r>
            <a:endParaRPr lang="en-US" altLang="zh-CN"/>
          </a:p>
        </p:txBody>
      </p:sp>
      <p:sp>
        <p:nvSpPr>
          <p:cNvPr id="68" name="菱形 67"/>
          <p:cNvSpPr/>
          <p:nvPr/>
        </p:nvSpPr>
        <p:spPr>
          <a:xfrm>
            <a:off x="8996680" y="64452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p>
        </p:txBody>
      </p:sp>
      <p:cxnSp>
        <p:nvCxnSpPr>
          <p:cNvPr id="69" name="直接箭头连接符 68"/>
          <p:cNvCxnSpPr>
            <a:stCxn id="35" idx="3"/>
            <a:endCxn id="68" idx="1"/>
          </p:cNvCxnSpPr>
          <p:nvPr/>
        </p:nvCxnSpPr>
        <p:spPr>
          <a:xfrm>
            <a:off x="8775065" y="923290"/>
            <a:ext cx="221615" cy="31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21" name="文本框 120"/>
          <p:cNvSpPr txBox="1"/>
          <p:nvPr/>
        </p:nvSpPr>
        <p:spPr>
          <a:xfrm>
            <a:off x="10200005" y="612140"/>
            <a:ext cx="1979930" cy="645160"/>
          </a:xfrm>
          <a:prstGeom prst="rect">
            <a:avLst/>
          </a:prstGeom>
          <a:noFill/>
        </p:spPr>
        <p:txBody>
          <a:bodyPr wrap="square" rtlCol="0" anchor="t">
            <a:spAutoFit/>
          </a:bodyPr>
          <a:lstStyle/>
          <a:p>
            <a:pPr algn="ctr"/>
            <a:r>
              <a:rPr lang="zh-CN" altLang="en-US" sz="1800" b="1">
                <a:solidFill>
                  <a:srgbClr val="FF0000"/>
                </a:solidFill>
              </a:rPr>
              <a:t>Router </a:t>
            </a:r>
          </a:p>
          <a:p>
            <a:pPr algn="ctr"/>
            <a:r>
              <a:rPr lang="zh-CN" altLang="en-US" sz="1800" b="1">
                <a:solidFill>
                  <a:srgbClr val="FF0000"/>
                </a:solidFill>
              </a:rPr>
              <a:t>process interest</a:t>
            </a:r>
          </a:p>
        </p:txBody>
      </p:sp>
      <p:sp>
        <p:nvSpPr>
          <p:cNvPr id="3" name="内容占位符 2"/>
          <p:cNvSpPr>
            <a:spLocks noGrp="1"/>
          </p:cNvSpPr>
          <p:nvPr>
            <p:ph idx="1"/>
          </p:nvPr>
        </p:nvSpPr>
        <p:spPr>
          <a:xfrm>
            <a:off x="407670" y="765175"/>
            <a:ext cx="6550660" cy="6095365"/>
          </a:xfrm>
        </p:spPr>
        <p:txBody>
          <a:bodyPr/>
          <a:lstStyle/>
          <a:p>
            <a:pPr algn="just">
              <a:buFont typeface="Wingdings" panose="05000000000000000000" pitchFamily="2" charset="2"/>
              <a:buChar char="l"/>
            </a:pPr>
            <a:r>
              <a:rPr lang="en-US" altLang="zh-CN" sz="3200" b="1">
                <a:sym typeface="+mn-ea"/>
              </a:rPr>
              <a:t>Interest</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If it hits, it means that the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 requesting the same </a:t>
            </a:r>
            <a:r>
              <a:rPr lang="en-US" altLang="zh-CN" sz="2000" i="1" dirty="0">
                <a:solidFill>
                  <a:schemeClr val="tx1">
                    <a:lumMod val="95000"/>
                    <a:lumOff val="5000"/>
                  </a:schemeClr>
                </a:solidFill>
                <a:sym typeface="+mn-ea"/>
              </a:rPr>
              <a:t>content name</a:t>
            </a:r>
            <a:r>
              <a:rPr lang="en-US" altLang="zh-CN" sz="2000" dirty="0">
                <a:solidFill>
                  <a:schemeClr val="tx1">
                    <a:lumMod val="95000"/>
                    <a:lumOff val="5000"/>
                  </a:schemeClr>
                </a:solidFill>
                <a:sym typeface="+mn-ea"/>
              </a:rPr>
              <a:t> has been received and forwarded, and this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 only needs to wait for </a:t>
            </a:r>
            <a:r>
              <a:rPr lang="en-US" altLang="zh-CN" sz="2000" i="1" dirty="0">
                <a:solidFill>
                  <a:schemeClr val="tx1">
                    <a:lumMod val="95000"/>
                    <a:lumOff val="5000"/>
                  </a:schemeClr>
                </a:solidFill>
                <a:sym typeface="+mn-ea"/>
              </a:rPr>
              <a:t>data</a:t>
            </a:r>
            <a:r>
              <a:rPr lang="en-US" altLang="zh-CN" sz="2000" dirty="0">
                <a:solidFill>
                  <a:schemeClr val="tx1">
                    <a:lumMod val="95000"/>
                    <a:lumOff val="5000"/>
                  </a:schemeClr>
                </a:solidFill>
                <a:sym typeface="+mn-ea"/>
              </a:rPr>
              <a:t> to return. So merge the </a:t>
            </a:r>
            <a:r>
              <a:rPr lang="en-US" altLang="zh-CN" sz="2000" i="1" dirty="0">
                <a:solidFill>
                  <a:schemeClr val="tx1">
                    <a:lumMod val="95000"/>
                    <a:lumOff val="5000"/>
                  </a:schemeClr>
                </a:solidFill>
                <a:sym typeface="+mn-ea"/>
              </a:rPr>
              <a:t>incoming interface </a:t>
            </a:r>
            <a:r>
              <a:rPr lang="en-US" altLang="zh-CN" sz="2000" dirty="0">
                <a:solidFill>
                  <a:schemeClr val="tx1">
                    <a:lumMod val="95000"/>
                    <a:lumOff val="5000"/>
                  </a:schemeClr>
                </a:solidFill>
                <a:sym typeface="+mn-ea"/>
              </a:rPr>
              <a:t>(it is </a:t>
            </a:r>
            <a:r>
              <a:rPr lang="en-US" altLang="zh-CN" sz="2000" i="1" dirty="0">
                <a:solidFill>
                  <a:schemeClr val="tx1">
                    <a:lumMod val="95000"/>
                    <a:lumOff val="5000"/>
                  </a:schemeClr>
                </a:solidFill>
                <a:sym typeface="+mn-ea"/>
              </a:rPr>
              <a:t>router_ID</a:t>
            </a:r>
            <a:r>
              <a:rPr lang="en-US" altLang="zh-CN" sz="2000" dirty="0">
                <a:solidFill>
                  <a:schemeClr val="tx1">
                    <a:lumMod val="95000"/>
                    <a:lumOff val="5000"/>
                  </a:schemeClr>
                </a:solidFill>
                <a:sym typeface="+mn-ea"/>
              </a:rPr>
              <a:t> in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 into the </a:t>
            </a:r>
            <a:r>
              <a:rPr lang="en-US" altLang="zh-CN" sz="2000" i="1" dirty="0">
                <a:solidFill>
                  <a:schemeClr val="tx1">
                    <a:lumMod val="95000"/>
                    <a:lumOff val="5000"/>
                  </a:schemeClr>
                </a:solidFill>
                <a:sym typeface="+mn-ea"/>
              </a:rPr>
              <a:t>inface</a:t>
            </a:r>
            <a:r>
              <a:rPr lang="en-US" altLang="zh-CN" sz="2000" dirty="0">
                <a:solidFill>
                  <a:schemeClr val="tx1">
                    <a:lumMod val="95000"/>
                    <a:lumOff val="5000"/>
                  </a:schemeClr>
                </a:solidFill>
                <a:sym typeface="+mn-ea"/>
              </a:rPr>
              <a:t> of entry.</a:t>
            </a:r>
          </a:p>
          <a:p>
            <a:pPr>
              <a:buFont typeface="Wingdings" panose="05000000000000000000" pitchFamily="2" charset="2"/>
              <a:buChar char="l"/>
            </a:pPr>
            <a:r>
              <a:rPr lang="en-US" altLang="zh-CN" sz="2000" b="1" i="1" dirty="0">
                <a:solidFill>
                  <a:schemeClr val="tx1">
                    <a:lumMod val="95000"/>
                    <a:lumOff val="5000"/>
                  </a:schemeClr>
                </a:solidFill>
                <a:sym typeface="+mn-ea"/>
              </a:rPr>
              <a:t>PIT</a:t>
            </a:r>
            <a:r>
              <a:rPr lang="zh-CN" altLang="en-US" sz="2000" b="1" i="1" dirty="0">
                <a:solidFill>
                  <a:schemeClr val="tx1">
                    <a:lumMod val="95000"/>
                    <a:lumOff val="5000"/>
                  </a:schemeClr>
                </a:solidFill>
                <a:sym typeface="+mn-ea"/>
              </a:rPr>
              <a:t>_entry</a:t>
            </a: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format</a:t>
            </a:r>
            <a:endParaRPr lang="zh-CN" altLang="en-US" sz="2000"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 [[inface, ...], [outface, ...]]</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You may want to check to make sure that there is no duplicate </a:t>
            </a:r>
            <a:r>
              <a:rPr lang="zh-CN" altLang="en-US" sz="2000" i="1" dirty="0">
                <a:solidFill>
                  <a:schemeClr val="tx1">
                    <a:lumMod val="95000"/>
                    <a:lumOff val="5000"/>
                  </a:schemeClr>
                </a:solidFill>
                <a:sym typeface="+mn-ea"/>
              </a:rPr>
              <a:t>inface</a:t>
            </a:r>
            <a:r>
              <a:rPr lang="en-US" altLang="zh-CN" sz="2000" dirty="0">
                <a:solidFill>
                  <a:schemeClr val="tx1">
                    <a:lumMod val="95000"/>
                    <a:lumOff val="5000"/>
                  </a:schemeClr>
                </a:solidFill>
                <a:sym typeface="+mn-ea"/>
              </a:rPr>
              <a:t> in </a:t>
            </a:r>
            <a:r>
              <a:rPr lang="zh-CN" altLang="en-US" sz="2000" i="1" dirty="0">
                <a:solidFill>
                  <a:schemeClr val="tx1">
                    <a:lumMod val="95000"/>
                    <a:lumOff val="5000"/>
                  </a:schemeClr>
                </a:solidFill>
                <a:sym typeface="+mn-ea"/>
              </a:rPr>
              <a:t> </a:t>
            </a:r>
            <a:r>
              <a:rPr lang="en-US" altLang="zh-CN" sz="2000" i="1" dirty="0">
                <a:solidFill>
                  <a:schemeClr val="tx1">
                    <a:lumMod val="95000"/>
                    <a:lumOff val="5000"/>
                  </a:schemeClr>
                </a:solidFill>
                <a:sym typeface="+mn-ea"/>
              </a:rPr>
              <a:t>PIT</a:t>
            </a:r>
            <a:r>
              <a:rPr lang="zh-CN" altLang="en-US" sz="2000" i="1" dirty="0">
                <a:solidFill>
                  <a:schemeClr val="tx1">
                    <a:lumMod val="95000"/>
                    <a:lumOff val="5000"/>
                  </a:schemeClr>
                </a:solidFill>
                <a:sym typeface="+mn-ea"/>
              </a:rPr>
              <a:t>_entry</a:t>
            </a: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a:t>
            </a:r>
          </a:p>
          <a:p>
            <a:pPr algn="just">
              <a:buFont typeface="Wingdings" panose="05000000000000000000" pitchFamily="2" charset="2"/>
              <a:buChar char="l"/>
            </a:pPr>
            <a:r>
              <a:rPr lang="en-US" altLang="zh-CN" sz="2000" dirty="0">
                <a:solidFill>
                  <a:schemeClr val="tx1">
                    <a:lumMod val="95000"/>
                    <a:lumOff val="5000"/>
                  </a:schemeClr>
                </a:solidFill>
                <a:sym typeface="+mn-ea"/>
              </a:rPr>
              <a:t>And then drop the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 The router takes a </a:t>
            </a:r>
            <a:r>
              <a:rPr lang="en-US" altLang="zh-CN" sz="2000" i="1" dirty="0">
                <a:solidFill>
                  <a:schemeClr val="tx1">
                    <a:lumMod val="95000"/>
                    <a:lumOff val="5000"/>
                  </a:schemeClr>
                </a:solidFill>
                <a:sym typeface="+mn-ea"/>
              </a:rPr>
              <a:t>data packet</a:t>
            </a:r>
            <a:r>
              <a:rPr lang="en-US" altLang="zh-CN" sz="2000" dirty="0">
                <a:solidFill>
                  <a:schemeClr val="tx1">
                    <a:lumMod val="95000"/>
                    <a:lumOff val="5000"/>
                  </a:schemeClr>
                </a:solidFill>
                <a:sym typeface="+mn-ea"/>
              </a:rPr>
              <a:t> from the </a:t>
            </a:r>
            <a:r>
              <a:rPr lang="en-US" altLang="zh-CN" sz="2000" i="1" dirty="0">
                <a:solidFill>
                  <a:schemeClr val="tx1">
                    <a:lumMod val="95000"/>
                    <a:lumOff val="5000"/>
                  </a:schemeClr>
                </a:solidFill>
                <a:sym typeface="+mn-ea"/>
              </a:rPr>
              <a:t>data_queue</a:t>
            </a:r>
            <a:r>
              <a:rPr lang="en-US" altLang="zh-CN" sz="2000" dirty="0">
                <a:solidFill>
                  <a:schemeClr val="tx1">
                    <a:lumMod val="95000"/>
                    <a:lumOff val="5000"/>
                  </a:schemeClr>
                </a:solidFill>
                <a:sym typeface="+mn-ea"/>
              </a:rPr>
              <a:t> for processing.</a:t>
            </a:r>
          </a:p>
        </p:txBody>
      </p:sp>
      <p:sp>
        <p:nvSpPr>
          <p:cNvPr id="31" name="矩形 30"/>
          <p:cNvSpPr/>
          <p:nvPr/>
        </p:nvSpPr>
        <p:spPr>
          <a:xfrm>
            <a:off x="5511800" y="76327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p>
        </p:txBody>
      </p:sp>
      <p:cxnSp>
        <p:nvCxnSpPr>
          <p:cNvPr id="73" name="直接箭头连接符 72"/>
          <p:cNvCxnSpPr>
            <a:endCxn id="76" idx="0"/>
          </p:cNvCxnSpPr>
          <p:nvPr/>
        </p:nvCxnSpPr>
        <p:spPr>
          <a:xfrm>
            <a:off x="9618345" y="1207770"/>
            <a:ext cx="0" cy="38608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5" name="文本框 74"/>
          <p:cNvSpPr txBox="1"/>
          <p:nvPr/>
        </p:nvSpPr>
        <p:spPr>
          <a:xfrm>
            <a:off x="9090660" y="1207770"/>
            <a:ext cx="479425" cy="306705"/>
          </a:xfrm>
          <a:prstGeom prst="rect">
            <a:avLst/>
          </a:prstGeom>
          <a:noFill/>
        </p:spPr>
        <p:txBody>
          <a:bodyPr wrap="square" rtlCol="0">
            <a:spAutoFit/>
          </a:bodyPr>
          <a:lstStyle/>
          <a:p>
            <a:r>
              <a:rPr lang="en-US" altLang="zh-CN">
                <a:sym typeface="+mn-ea"/>
              </a:rPr>
              <a:t>NO</a:t>
            </a:r>
            <a:endParaRPr lang="en-US" altLang="zh-CN"/>
          </a:p>
        </p:txBody>
      </p:sp>
      <p:sp>
        <p:nvSpPr>
          <p:cNvPr id="76" name="矩形 75"/>
          <p:cNvSpPr/>
          <p:nvPr/>
        </p:nvSpPr>
        <p:spPr>
          <a:xfrm>
            <a:off x="8996680" y="1593850"/>
            <a:ext cx="124269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pit</a:t>
            </a:r>
          </a:p>
        </p:txBody>
      </p:sp>
      <p:cxnSp>
        <p:nvCxnSpPr>
          <p:cNvPr id="77" name="直接箭头连接符 76"/>
          <p:cNvCxnSpPr>
            <a:stCxn id="76" idx="2"/>
            <a:endCxn id="80" idx="0"/>
          </p:cNvCxnSpPr>
          <p:nvPr/>
        </p:nvCxnSpPr>
        <p:spPr>
          <a:xfrm>
            <a:off x="9618345" y="1912620"/>
            <a:ext cx="0" cy="36639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0" name="菱形 79"/>
          <p:cNvSpPr/>
          <p:nvPr/>
        </p:nvSpPr>
        <p:spPr>
          <a:xfrm>
            <a:off x="8996680" y="227901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p>
        </p:txBody>
      </p:sp>
      <p:sp>
        <p:nvSpPr>
          <p:cNvPr id="81" name="文本框 80"/>
          <p:cNvSpPr txBox="1"/>
          <p:nvPr/>
        </p:nvSpPr>
        <p:spPr>
          <a:xfrm>
            <a:off x="8849995" y="1972310"/>
            <a:ext cx="673100" cy="306705"/>
          </a:xfrm>
          <a:prstGeom prst="rect">
            <a:avLst/>
          </a:prstGeom>
          <a:noFill/>
        </p:spPr>
        <p:txBody>
          <a:bodyPr wrap="square" rtlCol="0">
            <a:spAutoFit/>
          </a:bodyPr>
          <a:lstStyle/>
          <a:p>
            <a:r>
              <a:rPr lang="en-US" altLang="zh-CN">
                <a:sym typeface="+mn-ea"/>
              </a:rPr>
              <a:t>name</a:t>
            </a:r>
            <a:endParaRPr lang="en-US" altLang="zh-CN"/>
          </a:p>
        </p:txBody>
      </p:sp>
      <p:cxnSp>
        <p:nvCxnSpPr>
          <p:cNvPr id="82" name="直接箭头连接符 81"/>
          <p:cNvCxnSpPr>
            <a:stCxn id="80" idx="3"/>
            <a:endCxn id="84" idx="1"/>
          </p:cNvCxnSpPr>
          <p:nvPr/>
        </p:nvCxnSpPr>
        <p:spPr>
          <a:xfrm flipV="1">
            <a:off x="10240010" y="2560320"/>
            <a:ext cx="358775" cy="63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3" name="文本框 82"/>
          <p:cNvSpPr txBox="1"/>
          <p:nvPr/>
        </p:nvSpPr>
        <p:spPr>
          <a:xfrm>
            <a:off x="10024745" y="222440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84" name="矩形 83"/>
          <p:cNvSpPr/>
          <p:nvPr/>
        </p:nvSpPr>
        <p:spPr>
          <a:xfrm>
            <a:off x="10598785" y="2279015"/>
            <a:ext cx="1505585" cy="5626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mage inface to </a:t>
            </a:r>
            <a:r>
              <a:rPr lang="en-US" altLang="zh-CN">
                <a:sym typeface="+mn-ea"/>
              </a:rPr>
              <a:t>pit_</a:t>
            </a:r>
            <a:r>
              <a:rPr lang="en-US" altLang="zh-CN"/>
              <a:t>entry </a:t>
            </a:r>
          </a:p>
        </p:txBody>
      </p:sp>
      <p:cxnSp>
        <p:nvCxnSpPr>
          <p:cNvPr id="85" name="直接箭头连接符 84"/>
          <p:cNvCxnSpPr>
            <a:stCxn id="84" idx="0"/>
            <a:endCxn id="86" idx="2"/>
          </p:cNvCxnSpPr>
          <p:nvPr/>
        </p:nvCxnSpPr>
        <p:spPr>
          <a:xfrm flipH="1" flipV="1">
            <a:off x="11351260" y="1995805"/>
            <a:ext cx="635" cy="28321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6" name="矩形 85"/>
          <p:cNvSpPr/>
          <p:nvPr/>
        </p:nvSpPr>
        <p:spPr>
          <a:xfrm>
            <a:off x="10680065" y="1677035"/>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interest</a:t>
            </a:r>
          </a:p>
        </p:txBody>
      </p:sp>
      <p:sp>
        <p:nvSpPr>
          <p:cNvPr id="12" name="椭圆形标注 11"/>
          <p:cNvSpPr/>
          <p:nvPr/>
        </p:nvSpPr>
        <p:spPr>
          <a:xfrm>
            <a:off x="7580630" y="1151255"/>
            <a:ext cx="1013460" cy="442595"/>
          </a:xfrm>
          <a:prstGeom prst="wedgeEllipseCallout">
            <a:avLst>
              <a:gd name="adj1" fmla="val 115726"/>
              <a:gd name="adj2" fmla="val -23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miss</a:t>
            </a:r>
          </a:p>
        </p:txBody>
      </p:sp>
      <p:sp>
        <p:nvSpPr>
          <p:cNvPr id="10" name="矩形 9"/>
          <p:cNvSpPr/>
          <p:nvPr/>
        </p:nvSpPr>
        <p:spPr>
          <a:xfrm>
            <a:off x="8952230" y="977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return data</a:t>
            </a:r>
          </a:p>
        </p:txBody>
      </p:sp>
      <p:cxnSp>
        <p:nvCxnSpPr>
          <p:cNvPr id="13" name="直接箭头连接符 12"/>
          <p:cNvCxnSpPr>
            <a:endCxn id="10" idx="2"/>
          </p:cNvCxnSpPr>
          <p:nvPr/>
        </p:nvCxnSpPr>
        <p:spPr>
          <a:xfrm flipV="1">
            <a:off x="9624060" y="416560"/>
            <a:ext cx="5080" cy="22796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8996045" y="41656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5" name="椭圆形标注 14"/>
          <p:cNvSpPr/>
          <p:nvPr/>
        </p:nvSpPr>
        <p:spPr>
          <a:xfrm>
            <a:off x="10523220" y="97790"/>
            <a:ext cx="975360" cy="442595"/>
          </a:xfrm>
          <a:prstGeom prst="wedgeEllipseCallout">
            <a:avLst>
              <a:gd name="adj1" fmla="val -131315"/>
              <a:gd name="adj2" fmla="val 58608"/>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398135" y="7620"/>
            <a:ext cx="1898650" cy="1244600"/>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6976110" y="-19050"/>
            <a:ext cx="5203825" cy="691832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9. Process Flow</a:t>
            </a:r>
            <a:endParaRPr lang="en-US"/>
          </a:p>
        </p:txBody>
      </p:sp>
      <p:sp>
        <p:nvSpPr>
          <p:cNvPr id="35" name="矩形 34"/>
          <p:cNvSpPr/>
          <p:nvPr/>
        </p:nvSpPr>
        <p:spPr>
          <a:xfrm>
            <a:off x="7739380" y="763905"/>
            <a:ext cx="103568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ps</a:t>
            </a:r>
          </a:p>
        </p:txBody>
      </p:sp>
      <p:cxnSp>
        <p:nvCxnSpPr>
          <p:cNvPr id="52" name="直接箭头连接符 51"/>
          <p:cNvCxnSpPr>
            <a:stCxn id="31" idx="3"/>
            <a:endCxn id="35" idx="1"/>
          </p:cNvCxnSpPr>
          <p:nvPr/>
        </p:nvCxnSpPr>
        <p:spPr>
          <a:xfrm>
            <a:off x="6854190" y="922655"/>
            <a:ext cx="88519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6858635" y="308610"/>
            <a:ext cx="880745" cy="521970"/>
          </a:xfrm>
          <a:prstGeom prst="rect">
            <a:avLst/>
          </a:prstGeom>
          <a:noFill/>
        </p:spPr>
        <p:txBody>
          <a:bodyPr wrap="square" rtlCol="0">
            <a:spAutoFit/>
          </a:bodyPr>
          <a:lstStyle/>
          <a:p>
            <a:pPr algn="ctr"/>
            <a:r>
              <a:rPr lang="en-US" altLang="zh-CN">
                <a:sym typeface="+mn-ea"/>
              </a:rPr>
              <a:t>interest (name)</a:t>
            </a:r>
            <a:endParaRPr lang="en-US" altLang="zh-CN"/>
          </a:p>
        </p:txBody>
      </p:sp>
      <p:sp>
        <p:nvSpPr>
          <p:cNvPr id="68" name="菱形 67"/>
          <p:cNvSpPr/>
          <p:nvPr/>
        </p:nvSpPr>
        <p:spPr>
          <a:xfrm>
            <a:off x="8996680" y="64452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p>
        </p:txBody>
      </p:sp>
      <p:cxnSp>
        <p:nvCxnSpPr>
          <p:cNvPr id="69" name="直接箭头连接符 68"/>
          <p:cNvCxnSpPr>
            <a:stCxn id="35" idx="3"/>
            <a:endCxn id="68" idx="1"/>
          </p:cNvCxnSpPr>
          <p:nvPr/>
        </p:nvCxnSpPr>
        <p:spPr>
          <a:xfrm>
            <a:off x="8775065" y="923290"/>
            <a:ext cx="221615" cy="31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21" name="文本框 120"/>
          <p:cNvSpPr txBox="1"/>
          <p:nvPr/>
        </p:nvSpPr>
        <p:spPr>
          <a:xfrm>
            <a:off x="10200005" y="612140"/>
            <a:ext cx="1979930" cy="645160"/>
          </a:xfrm>
          <a:prstGeom prst="rect">
            <a:avLst/>
          </a:prstGeom>
          <a:noFill/>
        </p:spPr>
        <p:txBody>
          <a:bodyPr wrap="square" rtlCol="0" anchor="t">
            <a:spAutoFit/>
          </a:bodyPr>
          <a:lstStyle/>
          <a:p>
            <a:pPr algn="ctr"/>
            <a:r>
              <a:rPr lang="zh-CN" altLang="en-US" sz="1800" b="1">
                <a:solidFill>
                  <a:srgbClr val="FF0000"/>
                </a:solidFill>
              </a:rPr>
              <a:t>Router </a:t>
            </a:r>
          </a:p>
          <a:p>
            <a:pPr algn="ctr"/>
            <a:r>
              <a:rPr lang="zh-CN" altLang="en-US" sz="1800" b="1">
                <a:solidFill>
                  <a:srgbClr val="FF0000"/>
                </a:solidFill>
              </a:rPr>
              <a:t>process interest</a:t>
            </a:r>
          </a:p>
        </p:txBody>
      </p:sp>
      <p:sp>
        <p:nvSpPr>
          <p:cNvPr id="3" name="内容占位符 2"/>
          <p:cNvSpPr>
            <a:spLocks noGrp="1"/>
          </p:cNvSpPr>
          <p:nvPr>
            <p:ph idx="1"/>
          </p:nvPr>
        </p:nvSpPr>
        <p:spPr>
          <a:xfrm>
            <a:off x="407670" y="765175"/>
            <a:ext cx="6550660" cy="6095365"/>
          </a:xfrm>
        </p:spPr>
        <p:txBody>
          <a:bodyPr/>
          <a:lstStyle/>
          <a:p>
            <a:pPr algn="just">
              <a:buFont typeface="Wingdings" panose="05000000000000000000" pitchFamily="2" charset="2"/>
              <a:buChar char="l"/>
            </a:pPr>
            <a:r>
              <a:rPr lang="en-US" altLang="zh-CN" sz="3200" b="1">
                <a:sym typeface="+mn-ea"/>
              </a:rPr>
              <a:t>Interest</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If </a:t>
            </a:r>
            <a:r>
              <a:rPr lang="en-US" altLang="zh-CN" sz="2000" i="1" dirty="0">
                <a:solidFill>
                  <a:schemeClr val="tx1">
                    <a:lumMod val="95000"/>
                    <a:lumOff val="5000"/>
                  </a:schemeClr>
                </a:solidFill>
                <a:sym typeface="+mn-ea"/>
              </a:rPr>
              <a:t>content name</a:t>
            </a:r>
            <a:r>
              <a:rPr lang="en-US" altLang="zh-CN" sz="2000" dirty="0">
                <a:solidFill>
                  <a:schemeClr val="tx1">
                    <a:lumMod val="95000"/>
                    <a:lumOff val="5000"/>
                  </a:schemeClr>
                </a:solidFill>
                <a:sym typeface="+mn-ea"/>
              </a:rPr>
              <a:t> miss in </a:t>
            </a:r>
            <a:r>
              <a:rPr lang="en-US" altLang="zh-CN" sz="2000" i="1" dirty="0">
                <a:solidFill>
                  <a:schemeClr val="tx1">
                    <a:lumMod val="95000"/>
                    <a:lumOff val="5000"/>
                  </a:schemeClr>
                </a:solidFill>
                <a:sym typeface="+mn-ea"/>
              </a:rPr>
              <a:t>pit</a:t>
            </a:r>
            <a:r>
              <a:rPr lang="en-US" altLang="zh-CN" sz="2000" dirty="0">
                <a:solidFill>
                  <a:schemeClr val="tx1">
                    <a:lumMod val="95000"/>
                    <a:lumOff val="5000"/>
                  </a:schemeClr>
                </a:solidFill>
                <a:sym typeface="+mn-ea"/>
              </a:rPr>
              <a:t>, create a new </a:t>
            </a:r>
            <a:r>
              <a:rPr lang="en-US" altLang="zh-CN" sz="2000" i="1" dirty="0">
                <a:solidFill>
                  <a:schemeClr val="tx1">
                    <a:lumMod val="95000"/>
                    <a:lumOff val="5000"/>
                  </a:schemeClr>
                </a:solidFill>
                <a:sym typeface="+mn-ea"/>
              </a:rPr>
              <a:t>entry</a:t>
            </a:r>
            <a:r>
              <a:rPr lang="en-US" altLang="zh-CN" sz="2000" dirty="0">
                <a:solidFill>
                  <a:schemeClr val="tx1">
                    <a:lumMod val="95000"/>
                    <a:lumOff val="5000"/>
                  </a:schemeClr>
                </a:solidFill>
                <a:sym typeface="+mn-ea"/>
              </a:rPr>
              <a:t> in </a:t>
            </a:r>
            <a:r>
              <a:rPr lang="en-US" altLang="zh-CN" sz="2000" i="1" dirty="0">
                <a:solidFill>
                  <a:schemeClr val="tx1">
                    <a:lumMod val="95000"/>
                    <a:lumOff val="5000"/>
                  </a:schemeClr>
                </a:solidFill>
                <a:sym typeface="+mn-ea"/>
              </a:rPr>
              <a:t>pit</a:t>
            </a:r>
            <a:r>
              <a:rPr lang="en-US" altLang="zh-CN" sz="2000" dirty="0">
                <a:solidFill>
                  <a:schemeClr val="tx1">
                    <a:lumMod val="95000"/>
                    <a:lumOff val="5000"/>
                  </a:schemeClr>
                </a:solidFill>
                <a:sym typeface="+mn-ea"/>
              </a:rPr>
              <a:t> to record the </a:t>
            </a:r>
            <a:r>
              <a:rPr lang="en-US" altLang="zh-CN" sz="2000" i="1" dirty="0">
                <a:solidFill>
                  <a:schemeClr val="tx1">
                    <a:lumMod val="95000"/>
                    <a:lumOff val="5000"/>
                  </a:schemeClr>
                </a:solidFill>
                <a:sym typeface="+mn-ea"/>
              </a:rPr>
              <a:t>content name</a:t>
            </a:r>
            <a:r>
              <a:rPr lang="en-US" altLang="zh-CN" sz="2000" dirty="0">
                <a:solidFill>
                  <a:schemeClr val="tx1">
                    <a:lumMod val="95000"/>
                    <a:lumOff val="5000"/>
                  </a:schemeClr>
                </a:solidFill>
                <a:sym typeface="+mn-ea"/>
              </a:rPr>
              <a:t> and </a:t>
            </a:r>
            <a:r>
              <a:rPr lang="en-US" altLang="zh-CN" sz="2000" i="1" dirty="0">
                <a:solidFill>
                  <a:schemeClr val="tx1">
                    <a:lumMod val="95000"/>
                    <a:lumOff val="5000"/>
                  </a:schemeClr>
                </a:solidFill>
                <a:sym typeface="+mn-ea"/>
              </a:rPr>
              <a:t>inface </a:t>
            </a:r>
            <a:r>
              <a:rPr lang="en-US" altLang="zh-CN" sz="2000" dirty="0">
                <a:solidFill>
                  <a:schemeClr val="tx1">
                    <a:lumMod val="95000"/>
                    <a:lumOff val="5000"/>
                  </a:schemeClr>
                </a:solidFill>
                <a:sym typeface="+mn-ea"/>
              </a:rPr>
              <a:t>(it is </a:t>
            </a:r>
            <a:r>
              <a:rPr lang="en-US" altLang="zh-CN" sz="2000" i="1" dirty="0">
                <a:solidFill>
                  <a:schemeClr val="tx1">
                    <a:lumMod val="95000"/>
                    <a:lumOff val="5000"/>
                  </a:schemeClr>
                </a:solidFill>
                <a:sym typeface="+mn-ea"/>
              </a:rPr>
              <a:t>router_ID</a:t>
            </a:r>
            <a:r>
              <a:rPr lang="en-US" altLang="zh-CN" sz="2000" dirty="0">
                <a:solidFill>
                  <a:schemeClr val="tx1">
                    <a:lumMod val="95000"/>
                    <a:lumOff val="5000"/>
                  </a:schemeClr>
                </a:solidFill>
                <a:sym typeface="+mn-ea"/>
              </a:rPr>
              <a:t> in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a:t>
            </a:r>
          </a:p>
          <a:p>
            <a:pPr>
              <a:buFont typeface="Wingdings" panose="05000000000000000000" pitchFamily="2" charset="2"/>
              <a:buChar char="l"/>
            </a:pPr>
            <a:r>
              <a:rPr lang="en-US" altLang="zh-CN" sz="2000" b="1" i="1" dirty="0">
                <a:solidFill>
                  <a:schemeClr val="tx1">
                    <a:lumMod val="95000"/>
                    <a:lumOff val="5000"/>
                  </a:schemeClr>
                </a:solidFill>
                <a:sym typeface="+mn-ea"/>
              </a:rPr>
              <a:t>PIT</a:t>
            </a:r>
            <a:r>
              <a:rPr lang="zh-CN" altLang="en-US" sz="2000" b="1" i="1" dirty="0">
                <a:solidFill>
                  <a:schemeClr val="tx1">
                    <a:lumMod val="95000"/>
                    <a:lumOff val="5000"/>
                  </a:schemeClr>
                </a:solidFill>
                <a:sym typeface="+mn-ea"/>
              </a:rPr>
              <a:t>_entry</a:t>
            </a:r>
            <a:endParaRPr lang="zh-CN" altLang="en-US" sz="2000"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 [[inface], []]</a:t>
            </a:r>
            <a:endParaRPr lang="en-US" altLang="zh-CN" sz="2000" dirty="0">
              <a:solidFill>
                <a:schemeClr val="tx1">
                  <a:lumMod val="95000"/>
                  <a:lumOff val="5000"/>
                </a:schemeClr>
              </a:solidFill>
              <a:sym typeface="+mn-ea"/>
            </a:endParaRPr>
          </a:p>
          <a:p>
            <a:pPr>
              <a:buFont typeface="Wingdings" panose="05000000000000000000" pitchFamily="2" charset="2"/>
              <a:buChar char="l"/>
            </a:pPr>
            <a:r>
              <a:rPr lang="zh-CN" altLang="en-US" sz="2000" b="1" i="1" dirty="0">
                <a:solidFill>
                  <a:schemeClr val="tx1">
                    <a:lumMod val="95000"/>
                    <a:lumOff val="5000"/>
                  </a:schemeClr>
                </a:solidFill>
                <a:sym typeface="+mn-ea"/>
              </a:rPr>
              <a:t>pit</a:t>
            </a:r>
            <a:endParaRPr lang="zh-CN" altLang="en-US" sz="2000" b="1"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 {... , 'content_name': [[inface], []]}</a:t>
            </a:r>
            <a:endParaRPr lang="en-US" altLang="zh-CN" sz="2000" dirty="0">
              <a:solidFill>
                <a:schemeClr val="tx1">
                  <a:lumMod val="95000"/>
                  <a:lumOff val="5000"/>
                </a:schemeClr>
              </a:solidFill>
              <a:sym typeface="+mn-ea"/>
            </a:endParaRPr>
          </a:p>
        </p:txBody>
      </p:sp>
      <p:sp>
        <p:nvSpPr>
          <p:cNvPr id="31" name="矩形 30"/>
          <p:cNvSpPr/>
          <p:nvPr/>
        </p:nvSpPr>
        <p:spPr>
          <a:xfrm>
            <a:off x="5511800" y="76327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p>
        </p:txBody>
      </p:sp>
      <p:cxnSp>
        <p:nvCxnSpPr>
          <p:cNvPr id="73" name="直接箭头连接符 72"/>
          <p:cNvCxnSpPr>
            <a:endCxn id="76" idx="0"/>
          </p:cNvCxnSpPr>
          <p:nvPr/>
        </p:nvCxnSpPr>
        <p:spPr>
          <a:xfrm>
            <a:off x="9618345" y="1207770"/>
            <a:ext cx="0" cy="38608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5" name="文本框 74"/>
          <p:cNvSpPr txBox="1"/>
          <p:nvPr/>
        </p:nvSpPr>
        <p:spPr>
          <a:xfrm>
            <a:off x="9090660" y="1207770"/>
            <a:ext cx="479425" cy="306705"/>
          </a:xfrm>
          <a:prstGeom prst="rect">
            <a:avLst/>
          </a:prstGeom>
          <a:noFill/>
        </p:spPr>
        <p:txBody>
          <a:bodyPr wrap="square" rtlCol="0">
            <a:spAutoFit/>
          </a:bodyPr>
          <a:lstStyle/>
          <a:p>
            <a:r>
              <a:rPr lang="en-US" altLang="zh-CN">
                <a:sym typeface="+mn-ea"/>
              </a:rPr>
              <a:t>NO</a:t>
            </a:r>
            <a:endParaRPr lang="en-US" altLang="zh-CN"/>
          </a:p>
        </p:txBody>
      </p:sp>
      <p:sp>
        <p:nvSpPr>
          <p:cNvPr id="76" name="矩形 75"/>
          <p:cNvSpPr/>
          <p:nvPr/>
        </p:nvSpPr>
        <p:spPr>
          <a:xfrm>
            <a:off x="8996680" y="1593850"/>
            <a:ext cx="124269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pit</a:t>
            </a:r>
          </a:p>
        </p:txBody>
      </p:sp>
      <p:cxnSp>
        <p:nvCxnSpPr>
          <p:cNvPr id="77" name="直接箭头连接符 76"/>
          <p:cNvCxnSpPr>
            <a:stCxn id="76" idx="2"/>
            <a:endCxn id="80" idx="0"/>
          </p:cNvCxnSpPr>
          <p:nvPr/>
        </p:nvCxnSpPr>
        <p:spPr>
          <a:xfrm>
            <a:off x="9618345" y="1912620"/>
            <a:ext cx="0" cy="36639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0" name="菱形 79"/>
          <p:cNvSpPr/>
          <p:nvPr/>
        </p:nvSpPr>
        <p:spPr>
          <a:xfrm>
            <a:off x="8996680" y="227901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p>
        </p:txBody>
      </p:sp>
      <p:sp>
        <p:nvSpPr>
          <p:cNvPr id="81" name="文本框 80"/>
          <p:cNvSpPr txBox="1"/>
          <p:nvPr/>
        </p:nvSpPr>
        <p:spPr>
          <a:xfrm>
            <a:off x="8849995" y="1972310"/>
            <a:ext cx="673100" cy="306705"/>
          </a:xfrm>
          <a:prstGeom prst="rect">
            <a:avLst/>
          </a:prstGeom>
          <a:noFill/>
        </p:spPr>
        <p:txBody>
          <a:bodyPr wrap="square" rtlCol="0">
            <a:spAutoFit/>
          </a:bodyPr>
          <a:lstStyle/>
          <a:p>
            <a:r>
              <a:rPr lang="en-US" altLang="zh-CN">
                <a:sym typeface="+mn-ea"/>
              </a:rPr>
              <a:t>name</a:t>
            </a:r>
            <a:endParaRPr lang="en-US" altLang="zh-CN"/>
          </a:p>
        </p:txBody>
      </p:sp>
      <p:cxnSp>
        <p:nvCxnSpPr>
          <p:cNvPr id="82" name="直接箭头连接符 81"/>
          <p:cNvCxnSpPr>
            <a:stCxn id="80" idx="3"/>
            <a:endCxn id="84" idx="1"/>
          </p:cNvCxnSpPr>
          <p:nvPr/>
        </p:nvCxnSpPr>
        <p:spPr>
          <a:xfrm flipV="1">
            <a:off x="10240010" y="2560320"/>
            <a:ext cx="358775" cy="63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3" name="文本框 82"/>
          <p:cNvSpPr txBox="1"/>
          <p:nvPr/>
        </p:nvSpPr>
        <p:spPr>
          <a:xfrm>
            <a:off x="10024745" y="222440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84" name="矩形 83"/>
          <p:cNvSpPr/>
          <p:nvPr/>
        </p:nvSpPr>
        <p:spPr>
          <a:xfrm>
            <a:off x="10598785" y="2279015"/>
            <a:ext cx="1505585" cy="5626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mage inface to </a:t>
            </a:r>
            <a:r>
              <a:rPr lang="en-US" altLang="zh-CN">
                <a:sym typeface="+mn-ea"/>
              </a:rPr>
              <a:t>PIT_</a:t>
            </a:r>
            <a:r>
              <a:rPr lang="en-US" altLang="zh-CN"/>
              <a:t>entry </a:t>
            </a:r>
          </a:p>
        </p:txBody>
      </p:sp>
      <p:cxnSp>
        <p:nvCxnSpPr>
          <p:cNvPr id="85" name="直接箭头连接符 84"/>
          <p:cNvCxnSpPr>
            <a:stCxn id="84" idx="0"/>
            <a:endCxn id="86" idx="2"/>
          </p:cNvCxnSpPr>
          <p:nvPr/>
        </p:nvCxnSpPr>
        <p:spPr>
          <a:xfrm flipH="1" flipV="1">
            <a:off x="11351260" y="1995805"/>
            <a:ext cx="635" cy="28321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6" name="矩形 85"/>
          <p:cNvSpPr/>
          <p:nvPr/>
        </p:nvSpPr>
        <p:spPr>
          <a:xfrm>
            <a:off x="10680065" y="1677035"/>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interest</a:t>
            </a:r>
          </a:p>
        </p:txBody>
      </p:sp>
      <p:sp>
        <p:nvSpPr>
          <p:cNvPr id="87" name="矩形 86"/>
          <p:cNvSpPr/>
          <p:nvPr/>
        </p:nvSpPr>
        <p:spPr>
          <a:xfrm>
            <a:off x="8905240" y="3201035"/>
            <a:ext cx="1419860"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create a PIT_entry</a:t>
            </a:r>
          </a:p>
        </p:txBody>
      </p:sp>
      <p:cxnSp>
        <p:nvCxnSpPr>
          <p:cNvPr id="88" name="直接箭头连接符 87"/>
          <p:cNvCxnSpPr>
            <a:stCxn id="80" idx="2"/>
            <a:endCxn id="87" idx="0"/>
          </p:cNvCxnSpPr>
          <p:nvPr/>
        </p:nvCxnSpPr>
        <p:spPr>
          <a:xfrm flipH="1">
            <a:off x="9615170" y="2842260"/>
            <a:ext cx="3175" cy="3587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9" name="文本框 88"/>
          <p:cNvSpPr txBox="1"/>
          <p:nvPr/>
        </p:nvSpPr>
        <p:spPr>
          <a:xfrm>
            <a:off x="9043670" y="2841625"/>
            <a:ext cx="479425" cy="306705"/>
          </a:xfrm>
          <a:prstGeom prst="rect">
            <a:avLst/>
          </a:prstGeom>
          <a:noFill/>
        </p:spPr>
        <p:txBody>
          <a:bodyPr wrap="square" rtlCol="0">
            <a:spAutoFit/>
          </a:bodyPr>
          <a:lstStyle/>
          <a:p>
            <a:r>
              <a:rPr lang="en-US" altLang="zh-CN">
                <a:sym typeface="+mn-ea"/>
              </a:rPr>
              <a:t>NO</a:t>
            </a:r>
            <a:endParaRPr lang="en-US" altLang="zh-CN"/>
          </a:p>
        </p:txBody>
      </p:sp>
      <p:sp>
        <p:nvSpPr>
          <p:cNvPr id="12" name="椭圆形标注 11"/>
          <p:cNvSpPr/>
          <p:nvPr/>
        </p:nvSpPr>
        <p:spPr>
          <a:xfrm>
            <a:off x="7580630" y="1151255"/>
            <a:ext cx="1013460" cy="442595"/>
          </a:xfrm>
          <a:prstGeom prst="wedgeEllipseCallout">
            <a:avLst>
              <a:gd name="adj1" fmla="val 115726"/>
              <a:gd name="adj2" fmla="val -23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miss</a:t>
            </a:r>
          </a:p>
        </p:txBody>
      </p:sp>
      <p:sp>
        <p:nvSpPr>
          <p:cNvPr id="10" name="矩形 9"/>
          <p:cNvSpPr/>
          <p:nvPr/>
        </p:nvSpPr>
        <p:spPr>
          <a:xfrm>
            <a:off x="8952230" y="977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return data</a:t>
            </a:r>
          </a:p>
        </p:txBody>
      </p:sp>
      <p:cxnSp>
        <p:nvCxnSpPr>
          <p:cNvPr id="13" name="直接箭头连接符 12"/>
          <p:cNvCxnSpPr>
            <a:endCxn id="10" idx="2"/>
          </p:cNvCxnSpPr>
          <p:nvPr/>
        </p:nvCxnSpPr>
        <p:spPr>
          <a:xfrm flipV="1">
            <a:off x="9624060" y="416560"/>
            <a:ext cx="5080" cy="22796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8996045" y="41656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5" name="椭圆形标注 14"/>
          <p:cNvSpPr/>
          <p:nvPr/>
        </p:nvSpPr>
        <p:spPr>
          <a:xfrm>
            <a:off x="10523220" y="97790"/>
            <a:ext cx="975360" cy="442595"/>
          </a:xfrm>
          <a:prstGeom prst="wedgeEllipseCallout">
            <a:avLst>
              <a:gd name="adj1" fmla="val -131315"/>
              <a:gd name="adj2" fmla="val 58608"/>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398135" y="7620"/>
            <a:ext cx="1898650" cy="1244600"/>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6976110" y="-19050"/>
            <a:ext cx="5203825" cy="691832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9. Process Flow</a:t>
            </a:r>
            <a:endParaRPr lang="zh-CN" altLang="en-US"/>
          </a:p>
        </p:txBody>
      </p:sp>
      <p:sp>
        <p:nvSpPr>
          <p:cNvPr id="35" name="矩形 34"/>
          <p:cNvSpPr/>
          <p:nvPr/>
        </p:nvSpPr>
        <p:spPr>
          <a:xfrm>
            <a:off x="7739380" y="763905"/>
            <a:ext cx="103568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ps</a:t>
            </a:r>
          </a:p>
        </p:txBody>
      </p:sp>
      <p:cxnSp>
        <p:nvCxnSpPr>
          <p:cNvPr id="52" name="直接箭头连接符 51"/>
          <p:cNvCxnSpPr>
            <a:stCxn id="31" idx="3"/>
            <a:endCxn id="35" idx="1"/>
          </p:cNvCxnSpPr>
          <p:nvPr/>
        </p:nvCxnSpPr>
        <p:spPr>
          <a:xfrm>
            <a:off x="6854190" y="922655"/>
            <a:ext cx="88519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6858635" y="308610"/>
            <a:ext cx="880745" cy="521970"/>
          </a:xfrm>
          <a:prstGeom prst="rect">
            <a:avLst/>
          </a:prstGeom>
          <a:noFill/>
        </p:spPr>
        <p:txBody>
          <a:bodyPr wrap="square" rtlCol="0">
            <a:spAutoFit/>
          </a:bodyPr>
          <a:lstStyle/>
          <a:p>
            <a:pPr algn="ctr"/>
            <a:r>
              <a:rPr lang="en-US" altLang="zh-CN">
                <a:sym typeface="+mn-ea"/>
              </a:rPr>
              <a:t>interest (name)</a:t>
            </a:r>
            <a:endParaRPr lang="en-US" altLang="zh-CN"/>
          </a:p>
        </p:txBody>
      </p:sp>
      <p:sp>
        <p:nvSpPr>
          <p:cNvPr id="68" name="菱形 67"/>
          <p:cNvSpPr/>
          <p:nvPr/>
        </p:nvSpPr>
        <p:spPr>
          <a:xfrm>
            <a:off x="8996680" y="64452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p>
        </p:txBody>
      </p:sp>
      <p:cxnSp>
        <p:nvCxnSpPr>
          <p:cNvPr id="69" name="直接箭头连接符 68"/>
          <p:cNvCxnSpPr>
            <a:stCxn id="35" idx="3"/>
            <a:endCxn id="68" idx="1"/>
          </p:cNvCxnSpPr>
          <p:nvPr/>
        </p:nvCxnSpPr>
        <p:spPr>
          <a:xfrm>
            <a:off x="8775065" y="923290"/>
            <a:ext cx="221615" cy="31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21" name="文本框 120"/>
          <p:cNvSpPr txBox="1"/>
          <p:nvPr/>
        </p:nvSpPr>
        <p:spPr>
          <a:xfrm>
            <a:off x="10200005" y="612140"/>
            <a:ext cx="1979930" cy="645160"/>
          </a:xfrm>
          <a:prstGeom prst="rect">
            <a:avLst/>
          </a:prstGeom>
          <a:noFill/>
        </p:spPr>
        <p:txBody>
          <a:bodyPr wrap="square" rtlCol="0" anchor="t">
            <a:spAutoFit/>
          </a:bodyPr>
          <a:lstStyle/>
          <a:p>
            <a:pPr algn="ctr"/>
            <a:r>
              <a:rPr lang="zh-CN" altLang="en-US" sz="1800" b="1">
                <a:solidFill>
                  <a:srgbClr val="FF0000"/>
                </a:solidFill>
              </a:rPr>
              <a:t>Router </a:t>
            </a:r>
          </a:p>
          <a:p>
            <a:pPr algn="ctr"/>
            <a:r>
              <a:rPr lang="zh-CN" altLang="en-US" sz="1800" b="1">
                <a:solidFill>
                  <a:srgbClr val="FF0000"/>
                </a:solidFill>
              </a:rPr>
              <a:t>process interest</a:t>
            </a:r>
          </a:p>
        </p:txBody>
      </p:sp>
      <p:sp>
        <p:nvSpPr>
          <p:cNvPr id="3" name="内容占位符 2"/>
          <p:cNvSpPr>
            <a:spLocks noGrp="1"/>
          </p:cNvSpPr>
          <p:nvPr>
            <p:ph idx="1"/>
          </p:nvPr>
        </p:nvSpPr>
        <p:spPr>
          <a:xfrm>
            <a:off x="407670" y="765175"/>
            <a:ext cx="6550660" cy="6095365"/>
          </a:xfrm>
        </p:spPr>
        <p:txBody>
          <a:bodyPr/>
          <a:lstStyle/>
          <a:p>
            <a:pPr algn="just">
              <a:buFont typeface="Wingdings" panose="05000000000000000000" pitchFamily="2" charset="2"/>
              <a:buChar char="l"/>
            </a:pPr>
            <a:r>
              <a:rPr lang="en-US" altLang="zh-CN" sz="3200" b="1">
                <a:sym typeface="+mn-ea"/>
              </a:rPr>
              <a:t>Interest</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Then forward the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 to all neighbors. You can obtain the </a:t>
            </a:r>
            <a:r>
              <a:rPr lang="en-US" altLang="zh-CN" sz="2000" i="1" dirty="0">
                <a:solidFill>
                  <a:schemeClr val="tx1">
                    <a:lumMod val="95000"/>
                    <a:lumOff val="5000"/>
                  </a:schemeClr>
                </a:solidFill>
                <a:sym typeface="+mn-ea"/>
              </a:rPr>
              <a:t>outgoing interfaces</a:t>
            </a:r>
            <a:r>
              <a:rPr lang="en-US" altLang="zh-CN" sz="2000" dirty="0">
                <a:solidFill>
                  <a:schemeClr val="tx1">
                    <a:lumMod val="95000"/>
                    <a:lumOff val="5000"/>
                  </a:schemeClr>
                </a:solidFill>
                <a:sym typeface="+mn-ea"/>
              </a:rPr>
              <a:t> with neighbors from the </a:t>
            </a:r>
            <a:r>
              <a:rPr lang="en-US" altLang="zh-CN" sz="2000" i="1" dirty="0">
                <a:solidFill>
                  <a:schemeClr val="tx1">
                    <a:lumMod val="95000"/>
                    <a:lumOff val="5000"/>
                  </a:schemeClr>
                </a:solidFill>
                <a:sym typeface="+mn-ea"/>
              </a:rPr>
              <a:t>network </a:t>
            </a:r>
            <a:r>
              <a:rPr lang="en-US" altLang="zh-CN" sz="2000" dirty="0">
                <a:solidFill>
                  <a:schemeClr val="tx1">
                    <a:lumMod val="95000"/>
                    <a:lumOff val="5000"/>
                  </a:schemeClr>
                </a:solidFill>
                <a:sym typeface="+mn-ea"/>
              </a:rPr>
              <a:t>by</a:t>
            </a:r>
            <a:r>
              <a:rPr lang="en-US" altLang="zh-CN" sz="2000" i="1" dirty="0">
                <a:solidFill>
                  <a:schemeClr val="tx1">
                    <a:lumMod val="95000"/>
                    <a:lumOff val="5000"/>
                  </a:schemeClr>
                </a:solidFill>
                <a:sym typeface="+mn-ea"/>
              </a:rPr>
              <a:t> router_ID </a:t>
            </a:r>
            <a:r>
              <a:rPr lang="en-US" altLang="zh-CN" sz="2000" dirty="0">
                <a:solidFill>
                  <a:schemeClr val="tx1">
                    <a:lumMod val="95000"/>
                    <a:lumOff val="5000"/>
                  </a:schemeClr>
                </a:solidFill>
                <a:sym typeface="+mn-ea"/>
              </a:rPr>
              <a:t>(Current router, not </a:t>
            </a:r>
            <a:r>
              <a:rPr lang="en-US" altLang="zh-CN" sz="2000" i="1" dirty="0">
                <a:solidFill>
                  <a:schemeClr val="tx1">
                    <a:lumMod val="95000"/>
                    <a:lumOff val="5000"/>
                  </a:schemeClr>
                </a:solidFill>
                <a:sym typeface="+mn-ea"/>
              </a:rPr>
              <a:t>router_ID </a:t>
            </a:r>
            <a:r>
              <a:rPr lang="en-US" altLang="zh-CN" sz="2000" dirty="0">
                <a:solidFill>
                  <a:schemeClr val="tx1">
                    <a:lumMod val="95000"/>
                    <a:lumOff val="5000"/>
                  </a:schemeClr>
                </a:solidFill>
                <a:sym typeface="+mn-ea"/>
              </a:rPr>
              <a:t>in </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a:t>
            </a:r>
            <a:r>
              <a:rPr lang="en-US" altLang="zh-CN" sz="2000" i="1" dirty="0">
                <a:solidFill>
                  <a:schemeClr val="tx1">
                    <a:lumMod val="95000"/>
                    <a:lumOff val="5000"/>
                  </a:schemeClr>
                </a:solidFill>
                <a:sym typeface="+mn-ea"/>
              </a:rPr>
              <a:t>.</a:t>
            </a:r>
          </a:p>
          <a:p>
            <a:pPr>
              <a:buFont typeface="Wingdings" panose="05000000000000000000" pitchFamily="2" charset="2"/>
              <a:buChar char="l"/>
            </a:pPr>
            <a:r>
              <a:rPr lang="zh-CN" altLang="en-US" sz="2000" b="1" dirty="0">
                <a:latin typeface="Times New Roman" panose="02020603050405020304" charset="0"/>
                <a:cs typeface="Times New Roman" panose="02020603050405020304" charset="0"/>
                <a:sym typeface="+mn-ea"/>
              </a:rPr>
              <a:t>network</a:t>
            </a:r>
            <a:r>
              <a:rPr lang="en-US" sz="2000" b="1" dirty="0">
                <a:latin typeface="Times New Roman" panose="02020603050405020304" charset="0"/>
                <a:cs typeface="Times New Roman" panose="02020603050405020304" charset="0"/>
                <a:sym typeface="+mn-ea"/>
              </a:rPr>
              <a:t>s</a:t>
            </a:r>
            <a:endParaRPr lang="en-US" altLang="zh-CN" sz="2000" dirty="0">
              <a:solidFill>
                <a:schemeClr val="tx1">
                  <a:lumMod val="95000"/>
                  <a:lumOff val="5000"/>
                </a:schemeClr>
              </a:solidFill>
              <a:sym typeface="+mn-ea"/>
            </a:endParaRPr>
          </a:p>
          <a:p>
            <a:pPr marL="106680" indent="0">
              <a:buFont typeface="Wingdings" panose="05000000000000000000" pitchFamily="2" charset="2"/>
              <a:buNone/>
            </a:pPr>
            <a:r>
              <a:rPr lang="en-US" altLang="zh-CN" sz="2000" i="1" dirty="0">
                <a:solidFill>
                  <a:schemeClr val="tx1">
                    <a:lumMod val="95000"/>
                    <a:lumOff val="5000"/>
                  </a:schemeClr>
                </a:solidFill>
                <a:sym typeface="+mn-ea"/>
              </a:rPr>
              <a:t>= {''r0'':[1, 3], ''r1'': [0, 2, 3], ''r2'': [1, 4], ... , ''r11'': [7, 10]}</a:t>
            </a:r>
          </a:p>
          <a:p>
            <a:pPr algn="just">
              <a:buFont typeface="Wingdings" panose="05000000000000000000" pitchFamily="2" charset="2"/>
              <a:buChar char="l"/>
            </a:pPr>
            <a:r>
              <a:rPr lang="en-US" altLang="zh-CN" sz="2000" i="1" dirty="0">
                <a:solidFill>
                  <a:schemeClr val="tx1">
                    <a:lumMod val="95000"/>
                    <a:lumOff val="5000"/>
                  </a:schemeClr>
                </a:solidFill>
                <a:sym typeface="+mn-ea"/>
              </a:rPr>
              <a:t>outfaces</a:t>
            </a:r>
          </a:p>
          <a:p>
            <a:pPr marL="106680" indent="0" algn="just">
              <a:buFont typeface="Wingdings" panose="05000000000000000000" pitchFamily="2" charset="2"/>
              <a:buNone/>
            </a:pPr>
            <a:r>
              <a:rPr lang="en-US" altLang="zh-CN" sz="2000" i="1" dirty="0">
                <a:solidFill>
                  <a:schemeClr val="tx1">
                    <a:lumMod val="95000"/>
                    <a:lumOff val="5000"/>
                  </a:schemeClr>
                </a:solidFill>
                <a:sym typeface="+mn-ea"/>
              </a:rPr>
              <a:t>= [0, 2, 3]</a:t>
            </a:r>
          </a:p>
          <a:p>
            <a:pPr algn="just">
              <a:buFont typeface="Wingdings" panose="05000000000000000000" pitchFamily="2" charset="2"/>
              <a:buChar char="l"/>
            </a:pPr>
            <a:r>
              <a:rPr lang="en-US" altLang="zh-CN" sz="2000" dirty="0">
                <a:solidFill>
                  <a:schemeClr val="tx1">
                    <a:lumMod val="95000"/>
                    <a:lumOff val="5000"/>
                  </a:schemeClr>
                </a:solidFill>
                <a:sym typeface="+mn-ea"/>
              </a:rPr>
              <a:t>And record these </a:t>
            </a:r>
            <a:r>
              <a:rPr lang="en-US" altLang="zh-CN" sz="2000" i="1" dirty="0">
                <a:solidFill>
                  <a:schemeClr val="tx1">
                    <a:lumMod val="95000"/>
                    <a:lumOff val="5000"/>
                  </a:schemeClr>
                </a:solidFill>
                <a:sym typeface="+mn-ea"/>
              </a:rPr>
              <a:t>outgoing interfaces</a:t>
            </a:r>
            <a:r>
              <a:rPr lang="en-US" altLang="zh-CN" sz="2000" dirty="0">
                <a:solidFill>
                  <a:schemeClr val="tx1">
                    <a:lumMod val="95000"/>
                    <a:lumOff val="5000"/>
                  </a:schemeClr>
                </a:solidFill>
                <a:sym typeface="+mn-ea"/>
              </a:rPr>
              <a:t> in the </a:t>
            </a:r>
            <a:r>
              <a:rPr lang="en-US" altLang="zh-CN" sz="2000" i="1" dirty="0">
                <a:solidFill>
                  <a:schemeClr val="tx1">
                    <a:lumMod val="95000"/>
                    <a:lumOff val="5000"/>
                  </a:schemeClr>
                </a:solidFill>
                <a:sym typeface="+mn-ea"/>
              </a:rPr>
              <a:t>outface</a:t>
            </a:r>
            <a:r>
              <a:rPr lang="en-US" altLang="zh-CN" sz="2000" dirty="0">
                <a:solidFill>
                  <a:schemeClr val="tx1">
                    <a:lumMod val="95000"/>
                    <a:lumOff val="5000"/>
                  </a:schemeClr>
                </a:solidFill>
                <a:sym typeface="+mn-ea"/>
              </a:rPr>
              <a:t> of the matching </a:t>
            </a:r>
            <a:r>
              <a:rPr lang="en-US" altLang="zh-CN" sz="2000" i="1" dirty="0">
                <a:solidFill>
                  <a:schemeClr val="tx1">
                    <a:lumMod val="95000"/>
                    <a:lumOff val="5000"/>
                  </a:schemeClr>
                </a:solidFill>
                <a:sym typeface="+mn-ea"/>
              </a:rPr>
              <a:t>entry</a:t>
            </a:r>
            <a:r>
              <a:rPr lang="en-US" altLang="zh-CN" sz="2000" dirty="0">
                <a:solidFill>
                  <a:schemeClr val="tx1">
                    <a:lumMod val="95000"/>
                    <a:lumOff val="5000"/>
                  </a:schemeClr>
                </a:solidFill>
                <a:sym typeface="+mn-ea"/>
              </a:rPr>
              <a:t> in </a:t>
            </a:r>
            <a:r>
              <a:rPr lang="en-US" altLang="zh-CN" sz="2000" i="1" dirty="0">
                <a:solidFill>
                  <a:schemeClr val="tx1">
                    <a:lumMod val="95000"/>
                    <a:lumOff val="5000"/>
                  </a:schemeClr>
                </a:solidFill>
                <a:sym typeface="+mn-ea"/>
              </a:rPr>
              <a:t>pit</a:t>
            </a:r>
            <a:r>
              <a:rPr lang="en-US" altLang="zh-CN" sz="2000" dirty="0">
                <a:solidFill>
                  <a:schemeClr val="tx1">
                    <a:lumMod val="95000"/>
                    <a:lumOff val="5000"/>
                  </a:schemeClr>
                </a:solidFill>
                <a:sym typeface="+mn-ea"/>
              </a:rPr>
              <a:t>.</a:t>
            </a:r>
          </a:p>
          <a:p>
            <a:pPr>
              <a:buFont typeface="Wingdings" panose="05000000000000000000" pitchFamily="2" charset="2"/>
              <a:buChar char="l"/>
            </a:pPr>
            <a:r>
              <a:rPr lang="en-US" altLang="zh-CN" sz="2000" b="1" i="1" dirty="0">
                <a:solidFill>
                  <a:schemeClr val="tx1">
                    <a:lumMod val="95000"/>
                    <a:lumOff val="5000"/>
                  </a:schemeClr>
                </a:solidFill>
                <a:sym typeface="+mn-ea"/>
              </a:rPr>
              <a:t>PIT</a:t>
            </a:r>
            <a:r>
              <a:rPr lang="zh-CN" altLang="en-US" sz="2000" b="1" i="1" dirty="0">
                <a:solidFill>
                  <a:schemeClr val="tx1">
                    <a:lumMod val="95000"/>
                    <a:lumOff val="5000"/>
                  </a:schemeClr>
                </a:solidFill>
                <a:sym typeface="+mn-ea"/>
              </a:rPr>
              <a:t>_entry</a:t>
            </a:r>
            <a:endParaRPr lang="zh-CN" altLang="en-US" sz="2000"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 [[inface], [outface, ...]]</a:t>
            </a:r>
            <a:endParaRPr lang="en-US" altLang="zh-CN" sz="2000" dirty="0">
              <a:solidFill>
                <a:schemeClr val="tx1">
                  <a:lumMod val="95000"/>
                  <a:lumOff val="5000"/>
                </a:schemeClr>
              </a:solidFill>
              <a:sym typeface="+mn-ea"/>
            </a:endParaRPr>
          </a:p>
          <a:p>
            <a:pPr>
              <a:buFont typeface="Wingdings" panose="05000000000000000000" pitchFamily="2" charset="2"/>
              <a:buChar char="l"/>
            </a:pPr>
            <a:r>
              <a:rPr lang="zh-CN" altLang="en-US" sz="2000" b="1" i="1" dirty="0">
                <a:solidFill>
                  <a:schemeClr val="tx1">
                    <a:lumMod val="95000"/>
                    <a:lumOff val="5000"/>
                  </a:schemeClr>
                </a:solidFill>
                <a:sym typeface="+mn-ea"/>
              </a:rPr>
              <a:t>pit</a:t>
            </a:r>
            <a:endParaRPr lang="zh-CN" altLang="en-US" sz="2000" b="1"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 {... , 'content_name': [[inface], [outface, ...]]}</a:t>
            </a:r>
          </a:p>
          <a:p>
            <a:pPr algn="just">
              <a:buFont typeface="Wingdings" panose="05000000000000000000" pitchFamily="2" charset="2"/>
              <a:buChar char="l"/>
            </a:pPr>
            <a:endParaRPr lang="en-US" altLang="zh-CN" sz="2000" dirty="0">
              <a:solidFill>
                <a:schemeClr val="tx1">
                  <a:lumMod val="95000"/>
                  <a:lumOff val="5000"/>
                </a:schemeClr>
              </a:solidFill>
              <a:sym typeface="+mn-ea"/>
            </a:endParaRPr>
          </a:p>
        </p:txBody>
      </p:sp>
      <p:sp>
        <p:nvSpPr>
          <p:cNvPr id="31" name="矩形 30"/>
          <p:cNvSpPr/>
          <p:nvPr/>
        </p:nvSpPr>
        <p:spPr>
          <a:xfrm>
            <a:off x="5511800" y="76327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p>
        </p:txBody>
      </p:sp>
      <p:cxnSp>
        <p:nvCxnSpPr>
          <p:cNvPr id="73" name="直接箭头连接符 72"/>
          <p:cNvCxnSpPr>
            <a:endCxn id="76" idx="0"/>
          </p:cNvCxnSpPr>
          <p:nvPr/>
        </p:nvCxnSpPr>
        <p:spPr>
          <a:xfrm>
            <a:off x="9618345" y="1207770"/>
            <a:ext cx="0" cy="38608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5" name="文本框 74"/>
          <p:cNvSpPr txBox="1"/>
          <p:nvPr/>
        </p:nvSpPr>
        <p:spPr>
          <a:xfrm>
            <a:off x="9090660" y="1207770"/>
            <a:ext cx="479425" cy="306705"/>
          </a:xfrm>
          <a:prstGeom prst="rect">
            <a:avLst/>
          </a:prstGeom>
          <a:noFill/>
        </p:spPr>
        <p:txBody>
          <a:bodyPr wrap="square" rtlCol="0">
            <a:spAutoFit/>
          </a:bodyPr>
          <a:lstStyle/>
          <a:p>
            <a:r>
              <a:rPr lang="en-US" altLang="zh-CN">
                <a:sym typeface="+mn-ea"/>
              </a:rPr>
              <a:t>NO</a:t>
            </a:r>
            <a:endParaRPr lang="en-US" altLang="zh-CN"/>
          </a:p>
        </p:txBody>
      </p:sp>
      <p:sp>
        <p:nvSpPr>
          <p:cNvPr id="76" name="矩形 75"/>
          <p:cNvSpPr/>
          <p:nvPr/>
        </p:nvSpPr>
        <p:spPr>
          <a:xfrm>
            <a:off x="8996680" y="1593850"/>
            <a:ext cx="124269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pit</a:t>
            </a:r>
          </a:p>
        </p:txBody>
      </p:sp>
      <p:cxnSp>
        <p:nvCxnSpPr>
          <p:cNvPr id="77" name="直接箭头连接符 76"/>
          <p:cNvCxnSpPr>
            <a:stCxn id="76" idx="2"/>
            <a:endCxn id="80" idx="0"/>
          </p:cNvCxnSpPr>
          <p:nvPr/>
        </p:nvCxnSpPr>
        <p:spPr>
          <a:xfrm>
            <a:off x="9618345" y="1912620"/>
            <a:ext cx="0" cy="36639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0" name="菱形 79"/>
          <p:cNvSpPr/>
          <p:nvPr/>
        </p:nvSpPr>
        <p:spPr>
          <a:xfrm>
            <a:off x="8996680" y="227901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p>
        </p:txBody>
      </p:sp>
      <p:sp>
        <p:nvSpPr>
          <p:cNvPr id="81" name="文本框 80"/>
          <p:cNvSpPr txBox="1"/>
          <p:nvPr/>
        </p:nvSpPr>
        <p:spPr>
          <a:xfrm>
            <a:off x="8849995" y="1972310"/>
            <a:ext cx="673100" cy="306705"/>
          </a:xfrm>
          <a:prstGeom prst="rect">
            <a:avLst/>
          </a:prstGeom>
          <a:noFill/>
        </p:spPr>
        <p:txBody>
          <a:bodyPr wrap="square" rtlCol="0">
            <a:spAutoFit/>
          </a:bodyPr>
          <a:lstStyle/>
          <a:p>
            <a:r>
              <a:rPr lang="en-US" altLang="zh-CN">
                <a:sym typeface="+mn-ea"/>
              </a:rPr>
              <a:t>name</a:t>
            </a:r>
            <a:endParaRPr lang="en-US" altLang="zh-CN"/>
          </a:p>
        </p:txBody>
      </p:sp>
      <p:cxnSp>
        <p:nvCxnSpPr>
          <p:cNvPr id="82" name="直接箭头连接符 81"/>
          <p:cNvCxnSpPr>
            <a:stCxn id="80" idx="3"/>
            <a:endCxn id="84" idx="1"/>
          </p:cNvCxnSpPr>
          <p:nvPr/>
        </p:nvCxnSpPr>
        <p:spPr>
          <a:xfrm flipV="1">
            <a:off x="10240010" y="2560320"/>
            <a:ext cx="358775" cy="63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3" name="文本框 82"/>
          <p:cNvSpPr txBox="1"/>
          <p:nvPr/>
        </p:nvSpPr>
        <p:spPr>
          <a:xfrm>
            <a:off x="10024745" y="222440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84" name="矩形 83"/>
          <p:cNvSpPr/>
          <p:nvPr/>
        </p:nvSpPr>
        <p:spPr>
          <a:xfrm>
            <a:off x="10598785" y="2279015"/>
            <a:ext cx="1505585" cy="5626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mage inface to </a:t>
            </a:r>
            <a:r>
              <a:rPr lang="en-US" altLang="zh-CN">
                <a:sym typeface="+mn-ea"/>
              </a:rPr>
              <a:t>PIT_</a:t>
            </a:r>
            <a:r>
              <a:rPr lang="en-US" altLang="zh-CN"/>
              <a:t>entry </a:t>
            </a:r>
          </a:p>
        </p:txBody>
      </p:sp>
      <p:cxnSp>
        <p:nvCxnSpPr>
          <p:cNvPr id="85" name="直接箭头连接符 84"/>
          <p:cNvCxnSpPr>
            <a:stCxn id="84" idx="0"/>
            <a:endCxn id="86" idx="2"/>
          </p:cNvCxnSpPr>
          <p:nvPr/>
        </p:nvCxnSpPr>
        <p:spPr>
          <a:xfrm flipH="1" flipV="1">
            <a:off x="11351260" y="1995805"/>
            <a:ext cx="635" cy="28321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6" name="矩形 85"/>
          <p:cNvSpPr/>
          <p:nvPr/>
        </p:nvSpPr>
        <p:spPr>
          <a:xfrm>
            <a:off x="10680065" y="1677035"/>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interest</a:t>
            </a:r>
          </a:p>
        </p:txBody>
      </p:sp>
      <p:sp>
        <p:nvSpPr>
          <p:cNvPr id="87" name="矩形 86"/>
          <p:cNvSpPr/>
          <p:nvPr/>
        </p:nvSpPr>
        <p:spPr>
          <a:xfrm>
            <a:off x="8905240" y="3201035"/>
            <a:ext cx="1419860"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create a PIT_entry</a:t>
            </a:r>
          </a:p>
        </p:txBody>
      </p:sp>
      <p:cxnSp>
        <p:nvCxnSpPr>
          <p:cNvPr id="88" name="直接箭头连接符 87"/>
          <p:cNvCxnSpPr>
            <a:stCxn id="80" idx="2"/>
            <a:endCxn id="87" idx="0"/>
          </p:cNvCxnSpPr>
          <p:nvPr/>
        </p:nvCxnSpPr>
        <p:spPr>
          <a:xfrm flipH="1">
            <a:off x="9615170" y="2842260"/>
            <a:ext cx="3175" cy="3587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9" name="文本框 88"/>
          <p:cNvSpPr txBox="1"/>
          <p:nvPr/>
        </p:nvSpPr>
        <p:spPr>
          <a:xfrm>
            <a:off x="9043670" y="2841625"/>
            <a:ext cx="479425" cy="306705"/>
          </a:xfrm>
          <a:prstGeom prst="rect">
            <a:avLst/>
          </a:prstGeom>
          <a:noFill/>
        </p:spPr>
        <p:txBody>
          <a:bodyPr wrap="square" rtlCol="0">
            <a:spAutoFit/>
          </a:bodyPr>
          <a:lstStyle/>
          <a:p>
            <a:r>
              <a:rPr lang="en-US" altLang="zh-CN">
                <a:sym typeface="+mn-ea"/>
              </a:rPr>
              <a:t>NO</a:t>
            </a:r>
            <a:endParaRPr lang="en-US" altLang="zh-CN"/>
          </a:p>
        </p:txBody>
      </p:sp>
      <p:cxnSp>
        <p:nvCxnSpPr>
          <p:cNvPr id="92" name="直接箭头连接符 91"/>
          <p:cNvCxnSpPr>
            <a:stCxn id="87" idx="2"/>
          </p:cNvCxnSpPr>
          <p:nvPr/>
        </p:nvCxnSpPr>
        <p:spPr>
          <a:xfrm flipH="1">
            <a:off x="9614535" y="3678555"/>
            <a:ext cx="635" cy="27305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2" name="直接箭头连接符 1"/>
          <p:cNvCxnSpPr>
            <a:stCxn id="5" idx="2"/>
            <a:endCxn id="9" idx="0"/>
          </p:cNvCxnSpPr>
          <p:nvPr/>
        </p:nvCxnSpPr>
        <p:spPr>
          <a:xfrm flipH="1">
            <a:off x="9614535" y="4429125"/>
            <a:ext cx="635" cy="31242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5" name="矩形 4"/>
          <p:cNvSpPr/>
          <p:nvPr/>
        </p:nvSpPr>
        <p:spPr>
          <a:xfrm>
            <a:off x="8904605" y="3951605"/>
            <a:ext cx="1420495"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sym typeface="+mn-ea"/>
              </a:rPr>
              <a:t>brocast all neighbors</a:t>
            </a:r>
          </a:p>
        </p:txBody>
      </p:sp>
      <p:sp>
        <p:nvSpPr>
          <p:cNvPr id="6" name="矩形 5"/>
          <p:cNvSpPr/>
          <p:nvPr/>
        </p:nvSpPr>
        <p:spPr>
          <a:xfrm>
            <a:off x="8904605" y="5638165"/>
            <a:ext cx="1420495"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add outfaces to PIT_entry</a:t>
            </a:r>
          </a:p>
        </p:txBody>
      </p:sp>
      <p:sp>
        <p:nvSpPr>
          <p:cNvPr id="7" name="矩形 6"/>
          <p:cNvSpPr/>
          <p:nvPr/>
        </p:nvSpPr>
        <p:spPr>
          <a:xfrm>
            <a:off x="8823325" y="6401435"/>
            <a:ext cx="1590040" cy="42227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forward interests </a:t>
            </a:r>
          </a:p>
        </p:txBody>
      </p:sp>
      <p:sp>
        <p:nvSpPr>
          <p:cNvPr id="9" name="矩形 8"/>
          <p:cNvSpPr/>
          <p:nvPr/>
        </p:nvSpPr>
        <p:spPr>
          <a:xfrm>
            <a:off x="8903970" y="4741545"/>
            <a:ext cx="1421130" cy="4749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get outfaces in network </a:t>
            </a:r>
          </a:p>
        </p:txBody>
      </p:sp>
      <p:cxnSp>
        <p:nvCxnSpPr>
          <p:cNvPr id="11" name="直接箭头连接符 10"/>
          <p:cNvCxnSpPr>
            <a:stCxn id="9" idx="2"/>
            <a:endCxn id="6" idx="0"/>
          </p:cNvCxnSpPr>
          <p:nvPr/>
        </p:nvCxnSpPr>
        <p:spPr>
          <a:xfrm>
            <a:off x="9614535" y="5216525"/>
            <a:ext cx="635" cy="42164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16" name="肘形连接符 15"/>
          <p:cNvCxnSpPr>
            <a:stCxn id="6" idx="2"/>
            <a:endCxn id="7" idx="0"/>
          </p:cNvCxnSpPr>
          <p:nvPr/>
        </p:nvCxnSpPr>
        <p:spPr>
          <a:xfrm rot="5400000" flipV="1">
            <a:off x="9473883" y="6256973"/>
            <a:ext cx="285750" cy="3175"/>
          </a:xfrm>
          <a:prstGeom prst="bentConnector3">
            <a:avLst>
              <a:gd name="adj1" fmla="val 49889"/>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2" name="椭圆形标注 11"/>
          <p:cNvSpPr/>
          <p:nvPr/>
        </p:nvSpPr>
        <p:spPr>
          <a:xfrm>
            <a:off x="7580630" y="1151255"/>
            <a:ext cx="1013460" cy="442595"/>
          </a:xfrm>
          <a:prstGeom prst="wedgeEllipseCallout">
            <a:avLst>
              <a:gd name="adj1" fmla="val 115726"/>
              <a:gd name="adj2" fmla="val -23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miss</a:t>
            </a:r>
          </a:p>
        </p:txBody>
      </p:sp>
      <p:sp>
        <p:nvSpPr>
          <p:cNvPr id="10" name="矩形 9"/>
          <p:cNvSpPr/>
          <p:nvPr/>
        </p:nvSpPr>
        <p:spPr>
          <a:xfrm>
            <a:off x="8952230" y="977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return data</a:t>
            </a:r>
          </a:p>
        </p:txBody>
      </p:sp>
      <p:cxnSp>
        <p:nvCxnSpPr>
          <p:cNvPr id="13" name="直接箭头连接符 12"/>
          <p:cNvCxnSpPr>
            <a:endCxn id="10" idx="2"/>
          </p:cNvCxnSpPr>
          <p:nvPr/>
        </p:nvCxnSpPr>
        <p:spPr>
          <a:xfrm flipV="1">
            <a:off x="9624060" y="416560"/>
            <a:ext cx="5080" cy="22796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8996045" y="41656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5" name="椭圆形标注 14"/>
          <p:cNvSpPr/>
          <p:nvPr/>
        </p:nvSpPr>
        <p:spPr>
          <a:xfrm>
            <a:off x="10523220" y="97790"/>
            <a:ext cx="975360" cy="442595"/>
          </a:xfrm>
          <a:prstGeom prst="wedgeEllipseCallout">
            <a:avLst>
              <a:gd name="adj1" fmla="val -131315"/>
              <a:gd name="adj2" fmla="val 58608"/>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5398135" y="7620"/>
            <a:ext cx="1898650" cy="1244600"/>
          </a:xfrm>
          <a:prstGeom prst="rect">
            <a:avLst/>
          </a:prstGeom>
          <a:solidFill>
            <a:schemeClr val="accent6">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6976110" y="-19050"/>
            <a:ext cx="5203825" cy="6918325"/>
          </a:xfrm>
          <a:prstGeom prst="rect">
            <a:avLst/>
          </a:prstGeom>
          <a:solidFill>
            <a:schemeClr val="accent4">
              <a:lumMod val="20000"/>
              <a:lumOff val="80000"/>
              <a:alpha val="97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9. Process Flow</a:t>
            </a:r>
            <a:endParaRPr lang="zh-CN" altLang="en-US"/>
          </a:p>
        </p:txBody>
      </p:sp>
      <p:sp>
        <p:nvSpPr>
          <p:cNvPr id="35" name="矩形 34"/>
          <p:cNvSpPr/>
          <p:nvPr/>
        </p:nvSpPr>
        <p:spPr>
          <a:xfrm>
            <a:off x="7739380" y="763905"/>
            <a:ext cx="103568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ps</a:t>
            </a:r>
          </a:p>
        </p:txBody>
      </p:sp>
      <p:cxnSp>
        <p:nvCxnSpPr>
          <p:cNvPr id="52" name="直接箭头连接符 51"/>
          <p:cNvCxnSpPr>
            <a:stCxn id="31" idx="3"/>
            <a:endCxn id="35" idx="1"/>
          </p:cNvCxnSpPr>
          <p:nvPr/>
        </p:nvCxnSpPr>
        <p:spPr>
          <a:xfrm>
            <a:off x="6854190" y="922655"/>
            <a:ext cx="885190"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6858635" y="308610"/>
            <a:ext cx="880745" cy="521970"/>
          </a:xfrm>
          <a:prstGeom prst="rect">
            <a:avLst/>
          </a:prstGeom>
          <a:noFill/>
        </p:spPr>
        <p:txBody>
          <a:bodyPr wrap="square" rtlCol="0">
            <a:spAutoFit/>
          </a:bodyPr>
          <a:lstStyle/>
          <a:p>
            <a:pPr algn="ctr"/>
            <a:r>
              <a:rPr lang="en-US" altLang="zh-CN">
                <a:sym typeface="+mn-ea"/>
              </a:rPr>
              <a:t>interest (name)</a:t>
            </a:r>
            <a:endParaRPr lang="en-US" altLang="zh-CN"/>
          </a:p>
        </p:txBody>
      </p:sp>
      <p:sp>
        <p:nvSpPr>
          <p:cNvPr id="68" name="菱形 67"/>
          <p:cNvSpPr/>
          <p:nvPr/>
        </p:nvSpPr>
        <p:spPr>
          <a:xfrm>
            <a:off x="8996680" y="64452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p>
        </p:txBody>
      </p:sp>
      <p:cxnSp>
        <p:nvCxnSpPr>
          <p:cNvPr id="69" name="直接箭头连接符 68"/>
          <p:cNvCxnSpPr>
            <a:stCxn id="35" idx="3"/>
            <a:endCxn id="68" idx="1"/>
          </p:cNvCxnSpPr>
          <p:nvPr/>
        </p:nvCxnSpPr>
        <p:spPr>
          <a:xfrm>
            <a:off x="8775065" y="923290"/>
            <a:ext cx="221615" cy="31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21" name="文本框 120"/>
          <p:cNvSpPr txBox="1"/>
          <p:nvPr/>
        </p:nvSpPr>
        <p:spPr>
          <a:xfrm>
            <a:off x="10200005" y="612140"/>
            <a:ext cx="1979930" cy="645160"/>
          </a:xfrm>
          <a:prstGeom prst="rect">
            <a:avLst/>
          </a:prstGeom>
          <a:noFill/>
        </p:spPr>
        <p:txBody>
          <a:bodyPr wrap="square" rtlCol="0" anchor="t">
            <a:spAutoFit/>
          </a:bodyPr>
          <a:lstStyle/>
          <a:p>
            <a:pPr algn="ctr"/>
            <a:r>
              <a:rPr lang="zh-CN" altLang="en-US" sz="1800" b="1">
                <a:solidFill>
                  <a:srgbClr val="FF0000"/>
                </a:solidFill>
              </a:rPr>
              <a:t>Router </a:t>
            </a:r>
          </a:p>
          <a:p>
            <a:pPr algn="ctr"/>
            <a:r>
              <a:rPr lang="zh-CN" altLang="en-US" sz="1800" b="1">
                <a:solidFill>
                  <a:srgbClr val="FF0000"/>
                </a:solidFill>
              </a:rPr>
              <a:t>process interest</a:t>
            </a:r>
          </a:p>
        </p:txBody>
      </p:sp>
      <p:sp>
        <p:nvSpPr>
          <p:cNvPr id="3" name="内容占位符 2"/>
          <p:cNvSpPr>
            <a:spLocks noGrp="1"/>
          </p:cNvSpPr>
          <p:nvPr>
            <p:ph idx="1"/>
          </p:nvPr>
        </p:nvSpPr>
        <p:spPr>
          <a:xfrm>
            <a:off x="407670" y="765175"/>
            <a:ext cx="6550660" cy="6095365"/>
          </a:xfrm>
        </p:spPr>
        <p:txBody>
          <a:bodyPr/>
          <a:lstStyle/>
          <a:p>
            <a:pPr algn="just">
              <a:buFont typeface="Wingdings" panose="05000000000000000000" pitchFamily="2" charset="2"/>
              <a:buChar char="l"/>
            </a:pPr>
            <a:r>
              <a:rPr lang="en-US" altLang="zh-CN" sz="3200" b="1">
                <a:sym typeface="+mn-ea"/>
              </a:rPr>
              <a:t>Interest</a:t>
            </a:r>
            <a:r>
              <a:rPr lang="zh-CN" altLang="en-US" sz="3200" b="1">
                <a:sym typeface="+mn-ea"/>
              </a:rPr>
              <a:t> process</a:t>
            </a:r>
            <a:endParaRPr lang="en-US" altLang="zh-CN" sz="2000" dirty="0">
              <a:solidFill>
                <a:schemeClr val="tx1">
                  <a:lumMod val="95000"/>
                  <a:lumOff val="5000"/>
                </a:schemeClr>
              </a:solidFill>
              <a:sym typeface="+mn-ea"/>
            </a:endParaRPr>
          </a:p>
          <a:p>
            <a:pPr>
              <a:buFont typeface="Wingdings" panose="05000000000000000000" pitchFamily="2" charset="2"/>
              <a:buChar char="l"/>
            </a:pPr>
            <a:r>
              <a:rPr lang="zh-CN" altLang="en-US" sz="2000" i="1" dirty="0">
                <a:solidFill>
                  <a:schemeClr val="tx1">
                    <a:lumMod val="95000"/>
                    <a:lumOff val="5000"/>
                  </a:schemeClr>
                </a:solidFill>
                <a:sym typeface="+mn-ea"/>
              </a:rPr>
              <a:t>interest </a:t>
            </a:r>
            <a:r>
              <a:rPr lang="zh-CN" altLang="en-US" sz="2000" dirty="0">
                <a:solidFill>
                  <a:schemeClr val="tx1">
                    <a:lumMod val="95000"/>
                    <a:lumOff val="5000"/>
                  </a:schemeClr>
                </a:solidFill>
                <a:sym typeface="+mn-ea"/>
              </a:rPr>
              <a:t>miss in </a:t>
            </a:r>
            <a:r>
              <a:rPr lang="en-US" altLang="zh-CN" sz="2000" i="1" dirty="0">
                <a:solidFill>
                  <a:schemeClr val="tx1">
                    <a:lumMod val="95000"/>
                    <a:lumOff val="5000"/>
                  </a:schemeClr>
                </a:solidFill>
                <a:sym typeface="+mn-ea"/>
              </a:rPr>
              <a:t>ps</a:t>
            </a:r>
            <a:r>
              <a:rPr lang="zh-CN" altLang="en-US" sz="2000" i="1" dirty="0">
                <a:solidFill>
                  <a:schemeClr val="tx1">
                    <a:lumMod val="95000"/>
                    <a:lumOff val="5000"/>
                  </a:schemeClr>
                </a:solidFill>
                <a:sym typeface="+mn-ea"/>
              </a:rPr>
              <a:t> </a:t>
            </a:r>
            <a:endParaRPr lang="zh-CN" altLang="en-US" sz="2000" dirty="0">
              <a:solidFill>
                <a:schemeClr val="tx1">
                  <a:lumMod val="95000"/>
                  <a:lumOff val="5000"/>
                </a:schemeClr>
              </a:solidFill>
              <a:sym typeface="+mn-ea"/>
            </a:endParaRPr>
          </a:p>
          <a:p>
            <a:pPr>
              <a:buFont typeface="Wingdings" panose="05000000000000000000" pitchFamily="2" charset="2"/>
              <a:buChar char="l"/>
            </a:pPr>
            <a:r>
              <a:rPr lang="zh-CN" altLang="en-US" sz="2000" dirty="0">
                <a:solidFill>
                  <a:schemeClr val="tx1">
                    <a:lumMod val="95000"/>
                    <a:lumOff val="5000"/>
                  </a:schemeClr>
                </a:solidFill>
                <a:sym typeface="+mn-ea"/>
              </a:rPr>
              <a:t>Create forwarding </a:t>
            </a:r>
            <a:r>
              <a:rPr lang="zh-CN" altLang="en-US" sz="2000" i="1" dirty="0">
                <a:solidFill>
                  <a:schemeClr val="tx1">
                    <a:lumMod val="95000"/>
                    <a:lumOff val="5000"/>
                  </a:schemeClr>
                </a:solidFill>
                <a:sym typeface="+mn-ea"/>
              </a:rPr>
              <a:t>interest packets</a:t>
            </a:r>
            <a:r>
              <a:rPr lang="zh-CN" altLang="en-US" sz="2000" dirty="0">
                <a:solidFill>
                  <a:schemeClr val="tx1">
                    <a:lumMod val="95000"/>
                    <a:lumOff val="5000"/>
                  </a:schemeClr>
                </a:solidFill>
                <a:sym typeface="+mn-ea"/>
              </a:rPr>
              <a:t>, which may need to be forwarded to multiple </a:t>
            </a:r>
            <a:r>
              <a:rPr lang="zh-CN" altLang="en-US" sz="2000" i="1" dirty="0">
                <a:solidFill>
                  <a:schemeClr val="tx1">
                    <a:lumMod val="95000"/>
                    <a:lumOff val="5000"/>
                  </a:schemeClr>
                </a:solidFill>
                <a:sym typeface="+mn-ea"/>
              </a:rPr>
              <a:t>output interfaces</a:t>
            </a:r>
            <a:r>
              <a:rPr lang="zh-CN" altLang="en-US" sz="2000" dirty="0">
                <a:solidFill>
                  <a:schemeClr val="tx1">
                    <a:lumMod val="95000"/>
                    <a:lumOff val="5000"/>
                  </a:schemeClr>
                </a:solidFill>
                <a:sym typeface="+mn-ea"/>
              </a:rPr>
              <a:t>. The first number of each list is the </a:t>
            </a:r>
            <a:r>
              <a:rPr lang="zh-CN" altLang="en-US" sz="2000" i="1" dirty="0">
                <a:solidFill>
                  <a:schemeClr val="tx1">
                    <a:lumMod val="95000"/>
                    <a:lumOff val="5000"/>
                  </a:schemeClr>
                </a:solidFill>
                <a:sym typeface="+mn-ea"/>
              </a:rPr>
              <a:t>outface</a:t>
            </a:r>
            <a:r>
              <a:rPr lang="zh-CN" altLang="en-US" sz="2000" dirty="0">
                <a:solidFill>
                  <a:schemeClr val="tx1">
                    <a:lumMod val="95000"/>
                    <a:lumOff val="5000"/>
                  </a:schemeClr>
                </a:solidFill>
                <a:sym typeface="+mn-ea"/>
              </a:rPr>
              <a:t> (router ID). </a:t>
            </a:r>
          </a:p>
          <a:p>
            <a:pPr algn="l">
              <a:buFont typeface="Wingdings" panose="05000000000000000000" pitchFamily="2" charset="2"/>
              <a:buChar char="l"/>
            </a:pPr>
            <a:r>
              <a:rPr lang="zh-CN" altLang="en-US" sz="2000" dirty="0">
                <a:solidFill>
                  <a:schemeClr val="tx1">
                    <a:lumMod val="95000"/>
                    <a:lumOff val="5000"/>
                  </a:schemeClr>
                </a:solidFill>
                <a:sym typeface="+mn-ea"/>
              </a:rPr>
              <a:t>interest packets format</a:t>
            </a:r>
          </a:p>
          <a:p>
            <a:pPr marL="106680" indent="0">
              <a:buFont typeface="Wingdings" panose="05000000000000000000" pitchFamily="2" charset="2"/>
              <a:buNone/>
            </a:pPr>
            <a:r>
              <a:rPr lang="en-US" altLang="zh-CN" sz="2000" i="1" dirty="0">
                <a:solidFill>
                  <a:schemeClr val="tx1">
                    <a:lumMod val="95000"/>
                    <a:lumOff val="5000"/>
                  </a:schemeClr>
                </a:solidFill>
                <a:sym typeface="+mn-ea"/>
              </a:rPr>
              <a:t>=</a:t>
            </a:r>
            <a:r>
              <a:rPr lang="zh-CN" altLang="en-US" sz="2000" i="1" dirty="0">
                <a:solidFill>
                  <a:schemeClr val="tx1">
                    <a:lumMod val="95000"/>
                    <a:lumOff val="5000"/>
                  </a:schemeClr>
                </a:solidFill>
                <a:sym typeface="+mn-ea"/>
              </a:rPr>
              <a:t>[[</a:t>
            </a:r>
            <a:r>
              <a:rPr lang="en-US" altLang="zh-CN" sz="2000" b="1" i="1" dirty="0">
                <a:solidFill>
                  <a:schemeClr val="tx1">
                    <a:lumMod val="95000"/>
                    <a:lumOff val="5000"/>
                  </a:schemeClr>
                </a:solidFill>
                <a:sym typeface="+mn-ea"/>
              </a:rPr>
              <a:t>7</a:t>
            </a:r>
            <a:r>
              <a:rPr lang="zh-CN" altLang="en-US" sz="2000" i="1" dirty="0">
                <a:solidFill>
                  <a:schemeClr val="tx1">
                    <a:lumMod val="95000"/>
                    <a:lumOff val="5000"/>
                  </a:schemeClr>
                </a:solidFill>
                <a:sym typeface="+mn-ea"/>
              </a:rPr>
              <a:t>, {'type': 'interest', 'interest_ID': '0001', 'consumer_ID': 0, 'route_ID': 5, 'content_name': 'r7/</a:t>
            </a:r>
            <a:r>
              <a:rPr lang="en-US" altLang="zh-CN" sz="2000" i="1" dirty="0">
                <a:solidFill>
                  <a:schemeClr val="tx1">
                    <a:lumMod val="95000"/>
                    <a:lumOff val="5000"/>
                  </a:schemeClr>
                </a:solidFill>
                <a:sym typeface="+mn-ea"/>
              </a:rPr>
              <a:t>0</a:t>
            </a:r>
            <a:r>
              <a:rPr lang="zh-CN" altLang="en-US" sz="2000" i="1" dirty="0">
                <a:solidFill>
                  <a:schemeClr val="tx1">
                    <a:lumMod val="95000"/>
                    <a:lumOff val="5000"/>
                  </a:schemeClr>
                </a:solidFill>
                <a:sym typeface="+mn-ea"/>
              </a:rPr>
              <a:t>7', 'interest_hop': 3, 'life_hop': 5, 'start_time': 1615357599, 'path': '</a:t>
            </a:r>
            <a:r>
              <a:rPr lang="en-US" altLang="zh-CN" sz="2000" i="1" dirty="0">
                <a:solidFill>
                  <a:schemeClr val="tx1">
                    <a:lumMod val="95000"/>
                    <a:lumOff val="5000"/>
                  </a:schemeClr>
                </a:solidFill>
                <a:sym typeface="+mn-ea"/>
              </a:rPr>
              <a:t>p</a:t>
            </a:r>
            <a:r>
              <a:rPr lang="zh-CN" altLang="en-US" sz="2000" i="1" dirty="0">
                <a:solidFill>
                  <a:schemeClr val="tx1">
                    <a:lumMod val="95000"/>
                    <a:lumOff val="5000"/>
                  </a:schemeClr>
                </a:solidFill>
                <a:sym typeface="+mn-ea"/>
              </a:rPr>
              <a:t>0/3/5'}], </a:t>
            </a:r>
          </a:p>
          <a:p>
            <a:pPr marL="106680" indent="0">
              <a:buFont typeface="Wingdings" panose="05000000000000000000" pitchFamily="2" charset="2"/>
              <a:buNone/>
            </a:pPr>
            <a:r>
              <a:rPr lang="zh-CN" altLang="en-US" sz="2000" i="1" dirty="0">
                <a:solidFill>
                  <a:schemeClr val="tx1">
                    <a:lumMod val="95000"/>
                    <a:lumOff val="5000"/>
                  </a:schemeClr>
                </a:solidFill>
                <a:sym typeface="+mn-ea"/>
              </a:rPr>
              <a:t>[</a:t>
            </a:r>
            <a:r>
              <a:rPr lang="zh-CN" altLang="en-US" sz="2000" b="1" i="1" dirty="0">
                <a:solidFill>
                  <a:schemeClr val="tx1">
                    <a:lumMod val="95000"/>
                    <a:lumOff val="5000"/>
                  </a:schemeClr>
                </a:solidFill>
                <a:sym typeface="+mn-ea"/>
              </a:rPr>
              <a:t>4</a:t>
            </a:r>
            <a:r>
              <a:rPr lang="zh-CN" altLang="en-US" sz="2000" i="1" dirty="0">
                <a:solidFill>
                  <a:schemeClr val="tx1">
                    <a:lumMod val="95000"/>
                    <a:lumOff val="5000"/>
                  </a:schemeClr>
                </a:solidFill>
                <a:sym typeface="+mn-ea"/>
              </a:rPr>
              <a:t>, {'type': 'interest', 'interest_ID': '0001', 'consumer_ID': 0, 'route_ID': 5, 'content_name': 'r7/</a:t>
            </a:r>
            <a:r>
              <a:rPr lang="en-US" altLang="zh-CN" sz="2000" i="1" dirty="0">
                <a:solidFill>
                  <a:schemeClr val="tx1">
                    <a:lumMod val="95000"/>
                    <a:lumOff val="5000"/>
                  </a:schemeClr>
                </a:solidFill>
                <a:sym typeface="+mn-ea"/>
              </a:rPr>
              <a:t>0</a:t>
            </a:r>
            <a:r>
              <a:rPr lang="zh-CN" altLang="en-US" sz="2000" i="1" dirty="0">
                <a:solidFill>
                  <a:schemeClr val="tx1">
                    <a:lumMod val="95000"/>
                    <a:lumOff val="5000"/>
                  </a:schemeClr>
                </a:solidFill>
                <a:sym typeface="+mn-ea"/>
              </a:rPr>
              <a:t>7', 'interest_hop': 3, 'life_hop': 5, 'start_time': 1615357599, 'path': '</a:t>
            </a:r>
            <a:r>
              <a:rPr lang="en-US" altLang="zh-CN" sz="2000" i="1" dirty="0">
                <a:solidFill>
                  <a:schemeClr val="tx1">
                    <a:lumMod val="95000"/>
                    <a:lumOff val="5000"/>
                  </a:schemeClr>
                </a:solidFill>
                <a:sym typeface="+mn-ea"/>
              </a:rPr>
              <a:t>p</a:t>
            </a:r>
            <a:r>
              <a:rPr lang="zh-CN" altLang="en-US" sz="2000" i="1" dirty="0">
                <a:solidFill>
                  <a:schemeClr val="tx1">
                    <a:lumMod val="95000"/>
                    <a:lumOff val="5000"/>
                  </a:schemeClr>
                </a:solidFill>
                <a:sym typeface="+mn-ea"/>
              </a:rPr>
              <a:t>0/3/5'}], </a:t>
            </a:r>
          </a:p>
          <a:p>
            <a:pPr marL="106680" indent="0">
              <a:buFont typeface="Wingdings" panose="05000000000000000000" pitchFamily="2" charset="2"/>
              <a:buNone/>
            </a:pPr>
            <a:r>
              <a:rPr lang="zh-CN" altLang="en-US" sz="2000" i="1" dirty="0">
                <a:solidFill>
                  <a:schemeClr val="tx1">
                    <a:lumMod val="95000"/>
                    <a:lumOff val="5000"/>
                  </a:schemeClr>
                </a:solidFill>
                <a:sym typeface="+mn-ea"/>
              </a:rPr>
              <a:t>[</a:t>
            </a:r>
            <a:r>
              <a:rPr lang="en-US" altLang="zh-CN" sz="2000" b="1" i="1" dirty="0">
                <a:solidFill>
                  <a:schemeClr val="tx1">
                    <a:lumMod val="95000"/>
                    <a:lumOff val="5000"/>
                  </a:schemeClr>
                </a:solidFill>
                <a:sym typeface="+mn-ea"/>
              </a:rPr>
              <a:t>8</a:t>
            </a:r>
            <a:r>
              <a:rPr lang="zh-CN" altLang="en-US" sz="2000" i="1" dirty="0">
                <a:solidFill>
                  <a:schemeClr val="tx1">
                    <a:lumMod val="95000"/>
                    <a:lumOff val="5000"/>
                  </a:schemeClr>
                </a:solidFill>
                <a:sym typeface="+mn-ea"/>
              </a:rPr>
              <a:t>, {'type': 'interest', 'interest_ID': '0001', 'consumer_ID': 0, 'route_ID': 5, 'content_name': 'r7/</a:t>
            </a:r>
            <a:r>
              <a:rPr lang="en-US" altLang="zh-CN" sz="2000" i="1" dirty="0">
                <a:solidFill>
                  <a:schemeClr val="tx1">
                    <a:lumMod val="95000"/>
                    <a:lumOff val="5000"/>
                  </a:schemeClr>
                </a:solidFill>
                <a:sym typeface="+mn-ea"/>
              </a:rPr>
              <a:t>0</a:t>
            </a:r>
            <a:r>
              <a:rPr lang="zh-CN" altLang="en-US" sz="2000" i="1" dirty="0">
                <a:solidFill>
                  <a:schemeClr val="tx1">
                    <a:lumMod val="95000"/>
                    <a:lumOff val="5000"/>
                  </a:schemeClr>
                </a:solidFill>
                <a:sym typeface="+mn-ea"/>
              </a:rPr>
              <a:t>7', 'interest_hop': 3, 'life_hop': 5, 'start_time': 1615357599, 'path': '</a:t>
            </a:r>
            <a:r>
              <a:rPr lang="en-US" altLang="zh-CN" sz="2000" i="1" dirty="0">
                <a:solidFill>
                  <a:schemeClr val="tx1">
                    <a:lumMod val="95000"/>
                    <a:lumOff val="5000"/>
                  </a:schemeClr>
                </a:solidFill>
                <a:sym typeface="+mn-ea"/>
              </a:rPr>
              <a:t>p</a:t>
            </a:r>
            <a:r>
              <a:rPr lang="zh-CN" altLang="en-US" sz="2000" i="1" dirty="0">
                <a:solidFill>
                  <a:schemeClr val="tx1">
                    <a:lumMod val="95000"/>
                    <a:lumOff val="5000"/>
                  </a:schemeClr>
                </a:solidFill>
                <a:sym typeface="+mn-ea"/>
              </a:rPr>
              <a:t>0/3/5'}]]</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The </a:t>
            </a:r>
            <a:r>
              <a:rPr lang="en-US" altLang="zh-CN" sz="2000" i="1" dirty="0">
                <a:solidFill>
                  <a:schemeClr val="tx1">
                    <a:lumMod val="95000"/>
                    <a:lumOff val="5000"/>
                  </a:schemeClr>
                </a:solidFill>
                <a:sym typeface="+mn-ea"/>
              </a:rPr>
              <a:t>interest packets</a:t>
            </a:r>
            <a:r>
              <a:rPr lang="en-US" altLang="zh-CN" sz="2000" dirty="0">
                <a:solidFill>
                  <a:schemeClr val="tx1">
                    <a:lumMod val="95000"/>
                    <a:lumOff val="5000"/>
                  </a:schemeClr>
                </a:solidFill>
                <a:sym typeface="+mn-ea"/>
              </a:rPr>
              <a:t> is forwarded by the server.</a:t>
            </a:r>
          </a:p>
        </p:txBody>
      </p:sp>
      <p:sp>
        <p:nvSpPr>
          <p:cNvPr id="31" name="矩形 30"/>
          <p:cNvSpPr/>
          <p:nvPr/>
        </p:nvSpPr>
        <p:spPr>
          <a:xfrm>
            <a:off x="5511800" y="763270"/>
            <a:ext cx="1342390" cy="3187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interest queue</a:t>
            </a:r>
          </a:p>
        </p:txBody>
      </p:sp>
      <p:cxnSp>
        <p:nvCxnSpPr>
          <p:cNvPr id="73" name="直接箭头连接符 72"/>
          <p:cNvCxnSpPr>
            <a:endCxn id="76" idx="0"/>
          </p:cNvCxnSpPr>
          <p:nvPr/>
        </p:nvCxnSpPr>
        <p:spPr>
          <a:xfrm>
            <a:off x="9618345" y="1207770"/>
            <a:ext cx="0" cy="38608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75" name="文本框 74"/>
          <p:cNvSpPr txBox="1"/>
          <p:nvPr/>
        </p:nvSpPr>
        <p:spPr>
          <a:xfrm>
            <a:off x="9090660" y="1207770"/>
            <a:ext cx="479425" cy="306705"/>
          </a:xfrm>
          <a:prstGeom prst="rect">
            <a:avLst/>
          </a:prstGeom>
          <a:noFill/>
        </p:spPr>
        <p:txBody>
          <a:bodyPr wrap="square" rtlCol="0">
            <a:spAutoFit/>
          </a:bodyPr>
          <a:lstStyle/>
          <a:p>
            <a:r>
              <a:rPr lang="en-US" altLang="zh-CN">
                <a:sym typeface="+mn-ea"/>
              </a:rPr>
              <a:t>NO</a:t>
            </a:r>
            <a:endParaRPr lang="en-US" altLang="zh-CN"/>
          </a:p>
        </p:txBody>
      </p:sp>
      <p:sp>
        <p:nvSpPr>
          <p:cNvPr id="76" name="矩形 75"/>
          <p:cNvSpPr/>
          <p:nvPr/>
        </p:nvSpPr>
        <p:spPr>
          <a:xfrm>
            <a:off x="8996680" y="1593850"/>
            <a:ext cx="1242695" cy="318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pit</a:t>
            </a:r>
          </a:p>
        </p:txBody>
      </p:sp>
      <p:cxnSp>
        <p:nvCxnSpPr>
          <p:cNvPr id="77" name="直接箭头连接符 76"/>
          <p:cNvCxnSpPr>
            <a:stCxn id="76" idx="2"/>
            <a:endCxn id="80" idx="0"/>
          </p:cNvCxnSpPr>
          <p:nvPr/>
        </p:nvCxnSpPr>
        <p:spPr>
          <a:xfrm>
            <a:off x="9618345" y="1912620"/>
            <a:ext cx="0" cy="36639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0" name="菱形 79"/>
          <p:cNvSpPr/>
          <p:nvPr/>
        </p:nvSpPr>
        <p:spPr>
          <a:xfrm>
            <a:off x="8996680" y="2279015"/>
            <a:ext cx="1243330" cy="563245"/>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hit ?</a:t>
            </a:r>
          </a:p>
        </p:txBody>
      </p:sp>
      <p:sp>
        <p:nvSpPr>
          <p:cNvPr id="81" name="文本框 80"/>
          <p:cNvSpPr txBox="1"/>
          <p:nvPr/>
        </p:nvSpPr>
        <p:spPr>
          <a:xfrm>
            <a:off x="8849995" y="1972310"/>
            <a:ext cx="673100" cy="306705"/>
          </a:xfrm>
          <a:prstGeom prst="rect">
            <a:avLst/>
          </a:prstGeom>
          <a:noFill/>
        </p:spPr>
        <p:txBody>
          <a:bodyPr wrap="square" rtlCol="0">
            <a:spAutoFit/>
          </a:bodyPr>
          <a:lstStyle/>
          <a:p>
            <a:r>
              <a:rPr lang="en-US" altLang="zh-CN">
                <a:sym typeface="+mn-ea"/>
              </a:rPr>
              <a:t>name</a:t>
            </a:r>
            <a:endParaRPr lang="en-US" altLang="zh-CN"/>
          </a:p>
        </p:txBody>
      </p:sp>
      <p:cxnSp>
        <p:nvCxnSpPr>
          <p:cNvPr id="82" name="直接箭头连接符 81"/>
          <p:cNvCxnSpPr>
            <a:stCxn id="80" idx="3"/>
            <a:endCxn id="84" idx="1"/>
          </p:cNvCxnSpPr>
          <p:nvPr/>
        </p:nvCxnSpPr>
        <p:spPr>
          <a:xfrm flipV="1">
            <a:off x="10240010" y="2560320"/>
            <a:ext cx="358775" cy="63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3" name="文本框 82"/>
          <p:cNvSpPr txBox="1"/>
          <p:nvPr/>
        </p:nvSpPr>
        <p:spPr>
          <a:xfrm>
            <a:off x="10024745" y="222440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84" name="矩形 83"/>
          <p:cNvSpPr/>
          <p:nvPr/>
        </p:nvSpPr>
        <p:spPr>
          <a:xfrm>
            <a:off x="10598785" y="2279015"/>
            <a:ext cx="1505585" cy="5626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mage inface to </a:t>
            </a:r>
            <a:r>
              <a:rPr lang="en-US" altLang="zh-CN">
                <a:sym typeface="+mn-ea"/>
              </a:rPr>
              <a:t>PIT_</a:t>
            </a:r>
            <a:r>
              <a:rPr lang="en-US" altLang="zh-CN"/>
              <a:t>entry </a:t>
            </a:r>
          </a:p>
        </p:txBody>
      </p:sp>
      <p:cxnSp>
        <p:nvCxnSpPr>
          <p:cNvPr id="85" name="直接箭头连接符 84"/>
          <p:cNvCxnSpPr>
            <a:stCxn id="84" idx="0"/>
            <a:endCxn id="86" idx="2"/>
          </p:cNvCxnSpPr>
          <p:nvPr/>
        </p:nvCxnSpPr>
        <p:spPr>
          <a:xfrm flipH="1" flipV="1">
            <a:off x="11351260" y="1995805"/>
            <a:ext cx="635" cy="28321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6" name="矩形 85"/>
          <p:cNvSpPr/>
          <p:nvPr/>
        </p:nvSpPr>
        <p:spPr>
          <a:xfrm>
            <a:off x="10680065" y="1677035"/>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interest</a:t>
            </a:r>
          </a:p>
        </p:txBody>
      </p:sp>
      <p:sp>
        <p:nvSpPr>
          <p:cNvPr id="87" name="矩形 86"/>
          <p:cNvSpPr/>
          <p:nvPr/>
        </p:nvSpPr>
        <p:spPr>
          <a:xfrm>
            <a:off x="8905240" y="3201035"/>
            <a:ext cx="1419860"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create a PIT_entry</a:t>
            </a:r>
          </a:p>
        </p:txBody>
      </p:sp>
      <p:cxnSp>
        <p:nvCxnSpPr>
          <p:cNvPr id="88" name="直接箭头连接符 87"/>
          <p:cNvCxnSpPr>
            <a:stCxn id="80" idx="2"/>
            <a:endCxn id="87" idx="0"/>
          </p:cNvCxnSpPr>
          <p:nvPr/>
        </p:nvCxnSpPr>
        <p:spPr>
          <a:xfrm flipH="1">
            <a:off x="9615170" y="2842260"/>
            <a:ext cx="3175" cy="35877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89" name="文本框 88"/>
          <p:cNvSpPr txBox="1"/>
          <p:nvPr/>
        </p:nvSpPr>
        <p:spPr>
          <a:xfrm>
            <a:off x="9043670" y="2841625"/>
            <a:ext cx="479425" cy="306705"/>
          </a:xfrm>
          <a:prstGeom prst="rect">
            <a:avLst/>
          </a:prstGeom>
          <a:noFill/>
        </p:spPr>
        <p:txBody>
          <a:bodyPr wrap="square" rtlCol="0">
            <a:spAutoFit/>
          </a:bodyPr>
          <a:lstStyle/>
          <a:p>
            <a:r>
              <a:rPr lang="en-US" altLang="zh-CN">
                <a:sym typeface="+mn-ea"/>
              </a:rPr>
              <a:t>NO</a:t>
            </a:r>
            <a:endParaRPr lang="en-US" altLang="zh-CN"/>
          </a:p>
        </p:txBody>
      </p:sp>
      <p:cxnSp>
        <p:nvCxnSpPr>
          <p:cNvPr id="92" name="直接箭头连接符 91"/>
          <p:cNvCxnSpPr>
            <a:stCxn id="87" idx="2"/>
          </p:cNvCxnSpPr>
          <p:nvPr/>
        </p:nvCxnSpPr>
        <p:spPr>
          <a:xfrm flipH="1">
            <a:off x="9614535" y="3678555"/>
            <a:ext cx="635" cy="27305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2" name="直接箭头连接符 1"/>
          <p:cNvCxnSpPr>
            <a:stCxn id="5" idx="2"/>
            <a:endCxn id="9" idx="0"/>
          </p:cNvCxnSpPr>
          <p:nvPr/>
        </p:nvCxnSpPr>
        <p:spPr>
          <a:xfrm flipH="1">
            <a:off x="9614535" y="4429125"/>
            <a:ext cx="635" cy="31242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5" name="矩形 4"/>
          <p:cNvSpPr/>
          <p:nvPr/>
        </p:nvSpPr>
        <p:spPr>
          <a:xfrm>
            <a:off x="8904605" y="3951605"/>
            <a:ext cx="1420495"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sym typeface="+mn-ea"/>
              </a:rPr>
              <a:t>brocast all neighbors</a:t>
            </a:r>
          </a:p>
        </p:txBody>
      </p:sp>
      <p:sp>
        <p:nvSpPr>
          <p:cNvPr id="6" name="矩形 5"/>
          <p:cNvSpPr/>
          <p:nvPr/>
        </p:nvSpPr>
        <p:spPr>
          <a:xfrm>
            <a:off x="8904605" y="5638165"/>
            <a:ext cx="1420495" cy="477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add outfaces to PIT_entry</a:t>
            </a:r>
          </a:p>
        </p:txBody>
      </p:sp>
      <p:sp>
        <p:nvSpPr>
          <p:cNvPr id="7" name="矩形 6"/>
          <p:cNvSpPr/>
          <p:nvPr/>
        </p:nvSpPr>
        <p:spPr>
          <a:xfrm>
            <a:off x="8823325" y="6401435"/>
            <a:ext cx="1590040" cy="42227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forward interests </a:t>
            </a:r>
          </a:p>
        </p:txBody>
      </p:sp>
      <p:sp>
        <p:nvSpPr>
          <p:cNvPr id="9" name="矩形 8"/>
          <p:cNvSpPr/>
          <p:nvPr/>
        </p:nvSpPr>
        <p:spPr>
          <a:xfrm>
            <a:off x="8903970" y="4741545"/>
            <a:ext cx="1421130" cy="4749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get outfaces in network </a:t>
            </a:r>
          </a:p>
        </p:txBody>
      </p:sp>
      <p:cxnSp>
        <p:nvCxnSpPr>
          <p:cNvPr id="11" name="直接箭头连接符 10"/>
          <p:cNvCxnSpPr>
            <a:stCxn id="9" idx="2"/>
            <a:endCxn id="6" idx="0"/>
          </p:cNvCxnSpPr>
          <p:nvPr/>
        </p:nvCxnSpPr>
        <p:spPr>
          <a:xfrm>
            <a:off x="9614535" y="5216525"/>
            <a:ext cx="635" cy="42164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cxnSp>
        <p:nvCxnSpPr>
          <p:cNvPr id="16" name="肘形连接符 15"/>
          <p:cNvCxnSpPr>
            <a:stCxn id="6" idx="2"/>
            <a:endCxn id="7" idx="0"/>
          </p:cNvCxnSpPr>
          <p:nvPr/>
        </p:nvCxnSpPr>
        <p:spPr>
          <a:xfrm rot="5400000" flipV="1">
            <a:off x="9473883" y="6256973"/>
            <a:ext cx="285750" cy="3175"/>
          </a:xfrm>
          <a:prstGeom prst="bentConnector3">
            <a:avLst>
              <a:gd name="adj1" fmla="val 49889"/>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2" name="椭圆形标注 11"/>
          <p:cNvSpPr/>
          <p:nvPr/>
        </p:nvSpPr>
        <p:spPr>
          <a:xfrm>
            <a:off x="7580630" y="1151255"/>
            <a:ext cx="1013460" cy="442595"/>
          </a:xfrm>
          <a:prstGeom prst="wedgeEllipseCallout">
            <a:avLst>
              <a:gd name="adj1" fmla="val 115726"/>
              <a:gd name="adj2" fmla="val -23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miss</a:t>
            </a:r>
          </a:p>
        </p:txBody>
      </p:sp>
      <p:sp>
        <p:nvSpPr>
          <p:cNvPr id="10" name="矩形 9"/>
          <p:cNvSpPr/>
          <p:nvPr/>
        </p:nvSpPr>
        <p:spPr>
          <a:xfrm>
            <a:off x="8952230" y="97790"/>
            <a:ext cx="134239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return data</a:t>
            </a:r>
          </a:p>
        </p:txBody>
      </p:sp>
      <p:cxnSp>
        <p:nvCxnSpPr>
          <p:cNvPr id="13" name="直接箭头连接符 12"/>
          <p:cNvCxnSpPr>
            <a:endCxn id="10" idx="2"/>
          </p:cNvCxnSpPr>
          <p:nvPr/>
        </p:nvCxnSpPr>
        <p:spPr>
          <a:xfrm flipV="1">
            <a:off x="9624060" y="416560"/>
            <a:ext cx="5080" cy="227965"/>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8996045" y="41656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5" name="椭圆形标注 14"/>
          <p:cNvSpPr/>
          <p:nvPr/>
        </p:nvSpPr>
        <p:spPr>
          <a:xfrm>
            <a:off x="10523220" y="97790"/>
            <a:ext cx="975360" cy="442595"/>
          </a:xfrm>
          <a:prstGeom prst="wedgeEllipseCallout">
            <a:avLst>
              <a:gd name="adj1" fmla="val -131315"/>
              <a:gd name="adj2" fmla="val 58608"/>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矩形 117"/>
          <p:cNvSpPr/>
          <p:nvPr/>
        </p:nvSpPr>
        <p:spPr>
          <a:xfrm>
            <a:off x="6995795" y="988695"/>
            <a:ext cx="5202555" cy="4391660"/>
          </a:xfrm>
          <a:prstGeom prst="rect">
            <a:avLst/>
          </a:prstGeom>
          <a:solidFill>
            <a:schemeClr val="accent5">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9. Process Flow</a:t>
            </a:r>
            <a:br>
              <a:rPr lang="en-US" b="1"/>
            </a:br>
            <a:endParaRPr lang="zh-CN" altLang="en-US"/>
          </a:p>
        </p:txBody>
      </p:sp>
      <p:cxnSp>
        <p:nvCxnSpPr>
          <p:cNvPr id="36" name="直接箭头连接符 35"/>
          <p:cNvCxnSpPr>
            <a:stCxn id="13" idx="1"/>
            <a:endCxn id="37" idx="3"/>
          </p:cNvCxnSpPr>
          <p:nvPr/>
        </p:nvCxnSpPr>
        <p:spPr>
          <a:xfrm flipH="1" flipV="1">
            <a:off x="8246110" y="1874520"/>
            <a:ext cx="937895"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7232650" y="1715135"/>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PIT</a:t>
            </a:r>
            <a:endParaRPr lang="en-US" altLang="zh-CN"/>
          </a:p>
        </p:txBody>
      </p:sp>
      <p:sp>
        <p:nvSpPr>
          <p:cNvPr id="38" name="菱形 37"/>
          <p:cNvSpPr/>
          <p:nvPr/>
        </p:nvSpPr>
        <p:spPr>
          <a:xfrm>
            <a:off x="7061200" y="2274570"/>
            <a:ext cx="1373505" cy="52070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hit ?</a:t>
            </a:r>
          </a:p>
        </p:txBody>
      </p:sp>
      <p:sp>
        <p:nvSpPr>
          <p:cNvPr id="39" name="矩形 38"/>
          <p:cNvSpPr/>
          <p:nvPr/>
        </p:nvSpPr>
        <p:spPr>
          <a:xfrm>
            <a:off x="7247255" y="3541395"/>
            <a:ext cx="100457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data</a:t>
            </a:r>
          </a:p>
        </p:txBody>
      </p:sp>
      <p:cxnSp>
        <p:nvCxnSpPr>
          <p:cNvPr id="40" name="直接箭头连接符 39"/>
          <p:cNvCxnSpPr>
            <a:stCxn id="37" idx="2"/>
            <a:endCxn id="38" idx="0"/>
          </p:cNvCxnSpPr>
          <p:nvPr/>
        </p:nvCxnSpPr>
        <p:spPr>
          <a:xfrm>
            <a:off x="7739380" y="2039620"/>
            <a:ext cx="8890" cy="24066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8472805" y="1352550"/>
            <a:ext cx="673100" cy="521970"/>
          </a:xfrm>
          <a:prstGeom prst="rect">
            <a:avLst/>
          </a:prstGeom>
          <a:noFill/>
        </p:spPr>
        <p:txBody>
          <a:bodyPr wrap="square" rtlCol="0">
            <a:spAutoFit/>
          </a:bodyPr>
          <a:lstStyle/>
          <a:p>
            <a:pPr algn="ctr"/>
            <a:r>
              <a:rPr lang="en-US" altLang="zh-CN">
                <a:sym typeface="+mn-ea"/>
              </a:rPr>
              <a:t>data</a:t>
            </a:r>
          </a:p>
          <a:p>
            <a:pPr algn="ctr"/>
            <a:r>
              <a:rPr lang="en-US" altLang="zh-CN">
                <a:sym typeface="+mn-ea"/>
              </a:rPr>
              <a:t>name</a:t>
            </a:r>
            <a:endParaRPr lang="en-US" altLang="zh-CN"/>
          </a:p>
        </p:txBody>
      </p:sp>
      <p:cxnSp>
        <p:nvCxnSpPr>
          <p:cNvPr id="42" name="直接箭头连接符 41"/>
          <p:cNvCxnSpPr>
            <a:stCxn id="38" idx="2"/>
            <a:endCxn id="39" idx="0"/>
          </p:cNvCxnSpPr>
          <p:nvPr/>
        </p:nvCxnSpPr>
        <p:spPr>
          <a:xfrm>
            <a:off x="7748270" y="2795270"/>
            <a:ext cx="1270" cy="74612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7286625" y="2967355"/>
            <a:ext cx="516890" cy="306705"/>
          </a:xfrm>
          <a:prstGeom prst="rect">
            <a:avLst/>
          </a:prstGeom>
          <a:noFill/>
        </p:spPr>
        <p:txBody>
          <a:bodyPr wrap="square" rtlCol="0">
            <a:spAutoFit/>
          </a:bodyPr>
          <a:lstStyle/>
          <a:p>
            <a:r>
              <a:rPr lang="en-US" altLang="zh-CN">
                <a:sym typeface="+mn-ea"/>
              </a:rPr>
              <a:t>NO</a:t>
            </a:r>
            <a:endParaRPr lang="en-US" altLang="zh-CN"/>
          </a:p>
        </p:txBody>
      </p:sp>
      <p:sp>
        <p:nvSpPr>
          <p:cNvPr id="122" name="文本框 121"/>
          <p:cNvSpPr txBox="1"/>
          <p:nvPr/>
        </p:nvSpPr>
        <p:spPr>
          <a:xfrm>
            <a:off x="10296525" y="1394460"/>
            <a:ext cx="1843405" cy="645160"/>
          </a:xfrm>
          <a:prstGeom prst="rect">
            <a:avLst/>
          </a:prstGeom>
          <a:noFill/>
        </p:spPr>
        <p:txBody>
          <a:bodyPr wrap="square" rtlCol="0" anchor="t">
            <a:spAutoFit/>
          </a:bodyPr>
          <a:lstStyle/>
          <a:p>
            <a:pPr algn="ctr"/>
            <a:r>
              <a:rPr lang="zh-CN" altLang="en-US" sz="1800" b="1">
                <a:solidFill>
                  <a:srgbClr val="FF0000"/>
                </a:solidFill>
              </a:rPr>
              <a:t>Router </a:t>
            </a:r>
          </a:p>
          <a:p>
            <a:pPr algn="ctr"/>
            <a:r>
              <a:rPr lang="zh-CN" altLang="en-US" sz="1800" b="1">
                <a:solidFill>
                  <a:srgbClr val="FF0000"/>
                </a:solidFill>
              </a:rPr>
              <a:t>process </a:t>
            </a:r>
            <a:r>
              <a:rPr lang="en-US" altLang="zh-CN" sz="1800" b="1">
                <a:solidFill>
                  <a:srgbClr val="FF0000"/>
                </a:solidFill>
              </a:rPr>
              <a:t>data</a:t>
            </a:r>
          </a:p>
        </p:txBody>
      </p:sp>
      <p:sp>
        <p:nvSpPr>
          <p:cNvPr id="3" name="内容占位符 2"/>
          <p:cNvSpPr>
            <a:spLocks noGrp="1"/>
          </p:cNvSpPr>
          <p:nvPr>
            <p:ph idx="1"/>
          </p:nvPr>
        </p:nvSpPr>
        <p:spPr>
          <a:xfrm>
            <a:off x="407670" y="765175"/>
            <a:ext cx="6491605" cy="6095365"/>
          </a:xfrm>
        </p:spPr>
        <p:txBody>
          <a:bodyPr/>
          <a:lstStyle/>
          <a:p>
            <a:pPr algn="just">
              <a:buFont typeface="Wingdings" panose="05000000000000000000" pitchFamily="2" charset="2"/>
              <a:buChar char="l"/>
            </a:pPr>
            <a:r>
              <a:rPr lang="en-US" altLang="zh-CN" sz="3200" b="1">
                <a:sym typeface="+mn-ea"/>
              </a:rPr>
              <a:t>Data</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The router takes the first </a:t>
            </a:r>
            <a:r>
              <a:rPr lang="en-US" altLang="zh-CN" sz="2000" i="1" dirty="0">
                <a:solidFill>
                  <a:schemeClr val="tx1">
                    <a:lumMod val="95000"/>
                    <a:lumOff val="5000"/>
                  </a:schemeClr>
                </a:solidFill>
                <a:sym typeface="+mn-ea"/>
              </a:rPr>
              <a:t>packet</a:t>
            </a:r>
            <a:r>
              <a:rPr lang="en-US" altLang="zh-CN" sz="2000" dirty="0">
                <a:solidFill>
                  <a:schemeClr val="tx1">
                    <a:lumMod val="95000"/>
                    <a:lumOff val="5000"/>
                  </a:schemeClr>
                </a:solidFill>
                <a:sym typeface="+mn-ea"/>
              </a:rPr>
              <a:t> from the </a:t>
            </a:r>
            <a:r>
              <a:rPr lang="en-US" altLang="zh-CN" sz="2000" i="1" dirty="0">
                <a:solidFill>
                  <a:schemeClr val="tx1">
                    <a:lumMod val="95000"/>
                    <a:lumOff val="5000"/>
                  </a:schemeClr>
                </a:solidFill>
                <a:sym typeface="+mn-ea"/>
              </a:rPr>
              <a:t>data_queue</a:t>
            </a:r>
            <a:r>
              <a:rPr lang="en-US" altLang="zh-CN" sz="2000" dirty="0">
                <a:solidFill>
                  <a:schemeClr val="tx1">
                    <a:lumMod val="95000"/>
                    <a:lumOff val="5000"/>
                  </a:schemeClr>
                </a:solidFill>
                <a:sym typeface="+mn-ea"/>
              </a:rPr>
              <a:t> for processing each time.</a:t>
            </a:r>
          </a:p>
          <a:p>
            <a:pPr algn="just">
              <a:buFont typeface="Wingdings" panose="05000000000000000000" pitchFamily="2" charset="2"/>
              <a:buChar char="l"/>
            </a:pPr>
            <a:r>
              <a:rPr lang="en-US" altLang="zh-CN" sz="2000" dirty="0">
                <a:solidFill>
                  <a:schemeClr val="tx1">
                    <a:lumMod val="95000"/>
                    <a:lumOff val="5000"/>
                  </a:schemeClr>
                </a:solidFill>
                <a:sym typeface="+mn-ea"/>
              </a:rPr>
              <a:t>The router gets </a:t>
            </a:r>
            <a:r>
              <a:rPr lang="en-US" altLang="zh-CN" sz="2000" i="1" dirty="0">
                <a:solidFill>
                  <a:schemeClr val="tx1">
                    <a:lumMod val="95000"/>
                    <a:lumOff val="5000"/>
                  </a:schemeClr>
                </a:solidFill>
                <a:sym typeface="+mn-ea"/>
              </a:rPr>
              <a:t>name</a:t>
            </a:r>
            <a:r>
              <a:rPr lang="en-US" altLang="zh-CN" sz="2000" dirty="0">
                <a:solidFill>
                  <a:schemeClr val="tx1">
                    <a:lumMod val="95000"/>
                    <a:lumOff val="5000"/>
                  </a:schemeClr>
                </a:solidFill>
                <a:sym typeface="+mn-ea"/>
              </a:rPr>
              <a:t> from packet. Go to </a:t>
            </a:r>
            <a:r>
              <a:rPr lang="en-US" altLang="zh-CN" sz="2000" i="1" dirty="0">
                <a:solidFill>
                  <a:schemeClr val="tx1">
                    <a:lumMod val="95000"/>
                    <a:lumOff val="5000"/>
                  </a:schemeClr>
                </a:solidFill>
                <a:sym typeface="+mn-ea"/>
              </a:rPr>
              <a:t>pit </a:t>
            </a:r>
            <a:r>
              <a:rPr lang="en-US" altLang="zh-CN" sz="2000" dirty="0">
                <a:solidFill>
                  <a:schemeClr val="tx1">
                    <a:lumMod val="95000"/>
                    <a:lumOff val="5000"/>
                  </a:schemeClr>
                </a:solidFill>
                <a:sym typeface="+mn-ea"/>
              </a:rPr>
              <a:t>to find if there is matching </a:t>
            </a:r>
            <a:r>
              <a:rPr lang="en-US" altLang="zh-CN" sz="2000" i="1" dirty="0">
                <a:solidFill>
                  <a:schemeClr val="tx1">
                    <a:lumMod val="95000"/>
                    <a:lumOff val="5000"/>
                  </a:schemeClr>
                </a:solidFill>
                <a:sym typeface="+mn-ea"/>
              </a:rPr>
              <a:t>name</a:t>
            </a:r>
            <a:r>
              <a:rPr lang="en-US" altLang="zh-CN" sz="2000" dirty="0">
                <a:solidFill>
                  <a:schemeClr val="tx1">
                    <a:lumMod val="95000"/>
                    <a:lumOff val="5000"/>
                  </a:schemeClr>
                </a:solidFill>
                <a:sym typeface="+mn-ea"/>
              </a:rPr>
              <a:t>. </a:t>
            </a:r>
          </a:p>
          <a:p>
            <a:pPr>
              <a:buFont typeface="Wingdings" panose="05000000000000000000" pitchFamily="2" charset="2"/>
              <a:buChar char="l"/>
            </a:pPr>
            <a:r>
              <a:rPr lang="zh-CN" altLang="en-US" sz="2000" b="1" i="1" dirty="0">
                <a:solidFill>
                  <a:schemeClr val="tx1">
                    <a:lumMod val="95000"/>
                    <a:lumOff val="5000"/>
                  </a:schemeClr>
                </a:solidFill>
                <a:sym typeface="+mn-ea"/>
              </a:rPr>
              <a:t>pit</a:t>
            </a: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format</a:t>
            </a:r>
            <a:endParaRPr lang="zh-CN" altLang="en-US" sz="2000" b="1"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 {'content_name': [[inface, ...], [outface, ...]], ... }</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If it miss, </a:t>
            </a:r>
            <a:r>
              <a:rPr lang="en-US" altLang="zh-CN" sz="2000" i="1" dirty="0">
                <a:solidFill>
                  <a:schemeClr val="tx1">
                    <a:lumMod val="95000"/>
                    <a:lumOff val="5000"/>
                  </a:schemeClr>
                </a:solidFill>
                <a:sym typeface="+mn-ea"/>
              </a:rPr>
              <a:t>data </a:t>
            </a:r>
            <a:r>
              <a:rPr lang="en-US" altLang="zh-CN" sz="2000" dirty="0">
                <a:solidFill>
                  <a:schemeClr val="tx1">
                    <a:lumMod val="95000"/>
                    <a:lumOff val="5000"/>
                  </a:schemeClr>
                </a:solidFill>
                <a:sym typeface="+mn-ea"/>
              </a:rPr>
              <a:t>is droped. The router takes a </a:t>
            </a:r>
            <a:r>
              <a:rPr lang="en-US" altLang="zh-CN" sz="2000" i="1" dirty="0">
                <a:solidFill>
                  <a:schemeClr val="tx1">
                    <a:lumMod val="95000"/>
                    <a:lumOff val="5000"/>
                  </a:schemeClr>
                </a:solidFill>
                <a:sym typeface="+mn-ea"/>
              </a:rPr>
              <a:t>interest packet</a:t>
            </a:r>
            <a:r>
              <a:rPr lang="en-US" altLang="zh-CN" sz="2000" dirty="0">
                <a:solidFill>
                  <a:schemeClr val="tx1">
                    <a:lumMod val="95000"/>
                    <a:lumOff val="5000"/>
                  </a:schemeClr>
                </a:solidFill>
                <a:sym typeface="+mn-ea"/>
              </a:rPr>
              <a:t> from the </a:t>
            </a:r>
            <a:r>
              <a:rPr lang="en-US" altLang="zh-CN" sz="2000" i="1" dirty="0">
                <a:solidFill>
                  <a:schemeClr val="tx1">
                    <a:lumMod val="95000"/>
                    <a:lumOff val="5000"/>
                  </a:schemeClr>
                </a:solidFill>
                <a:sym typeface="+mn-ea"/>
              </a:rPr>
              <a:t>interest_queue</a:t>
            </a:r>
            <a:r>
              <a:rPr lang="en-US" altLang="zh-CN" sz="2000" dirty="0">
                <a:solidFill>
                  <a:schemeClr val="tx1">
                    <a:lumMod val="95000"/>
                    <a:lumOff val="5000"/>
                  </a:schemeClr>
                </a:solidFill>
                <a:sym typeface="+mn-ea"/>
              </a:rPr>
              <a:t> for processing.</a:t>
            </a:r>
          </a:p>
          <a:p>
            <a:pPr algn="just">
              <a:buFont typeface="Wingdings" panose="05000000000000000000" pitchFamily="2" charset="2"/>
              <a:buChar char="l"/>
            </a:pPr>
            <a:r>
              <a:rPr lang="en-US" altLang="zh-CN" sz="2000" dirty="0">
                <a:solidFill>
                  <a:schemeClr val="tx1">
                    <a:lumMod val="95000"/>
                    <a:lumOff val="5000"/>
                  </a:schemeClr>
                </a:solidFill>
                <a:sym typeface="+mn-ea"/>
              </a:rPr>
              <a:t>Output </a:t>
            </a:r>
            <a:r>
              <a:rPr lang="en-US" altLang="zh-CN" sz="2000" i="1" dirty="0">
                <a:solidFill>
                  <a:schemeClr val="tx1">
                    <a:lumMod val="95000"/>
                    <a:lumOff val="5000"/>
                  </a:schemeClr>
                </a:solidFill>
                <a:sym typeface="+mn-ea"/>
              </a:rPr>
              <a:t>'Data miss in PIT'</a:t>
            </a:r>
            <a:r>
              <a:rPr lang="en-US" altLang="zh-CN" sz="2000" dirty="0">
                <a:solidFill>
                  <a:schemeClr val="tx1">
                    <a:lumMod val="95000"/>
                    <a:lumOff val="5000"/>
                  </a:schemeClr>
                </a:solidFill>
                <a:sym typeface="+mn-ea"/>
              </a:rPr>
              <a:t> to CSV.</a:t>
            </a:r>
          </a:p>
        </p:txBody>
      </p:sp>
      <p:sp>
        <p:nvSpPr>
          <p:cNvPr id="133" name="椭圆形标注 132"/>
          <p:cNvSpPr/>
          <p:nvPr/>
        </p:nvSpPr>
        <p:spPr>
          <a:xfrm>
            <a:off x="8132445" y="2831465"/>
            <a:ext cx="1013460" cy="442595"/>
          </a:xfrm>
          <a:prstGeom prst="wedgeEllipseCallout">
            <a:avLst>
              <a:gd name="adj1" fmla="val -93295"/>
              <a:gd name="adj2" fmla="val 18436"/>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miss</a:t>
            </a:r>
          </a:p>
        </p:txBody>
      </p:sp>
      <p:sp>
        <p:nvSpPr>
          <p:cNvPr id="13" name="矩形 12"/>
          <p:cNvSpPr/>
          <p:nvPr/>
        </p:nvSpPr>
        <p:spPr>
          <a:xfrm>
            <a:off x="9184005" y="1688465"/>
            <a:ext cx="1112520" cy="3727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sym typeface="+mn-ea"/>
              </a:rPr>
              <a:t>data queue</a:t>
            </a:r>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矩形 117"/>
          <p:cNvSpPr/>
          <p:nvPr/>
        </p:nvSpPr>
        <p:spPr>
          <a:xfrm>
            <a:off x="6995795" y="988695"/>
            <a:ext cx="5202555" cy="4391660"/>
          </a:xfrm>
          <a:prstGeom prst="rect">
            <a:avLst/>
          </a:prstGeom>
          <a:solidFill>
            <a:schemeClr val="accent5">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9. Process Flow</a:t>
            </a:r>
            <a:br>
              <a:rPr lang="en-US" b="1"/>
            </a:br>
            <a:endParaRPr lang="zh-CN" altLang="en-US"/>
          </a:p>
        </p:txBody>
      </p:sp>
      <p:cxnSp>
        <p:nvCxnSpPr>
          <p:cNvPr id="36" name="直接箭头连接符 35"/>
          <p:cNvCxnSpPr>
            <a:stCxn id="13" idx="1"/>
            <a:endCxn id="37" idx="3"/>
          </p:cNvCxnSpPr>
          <p:nvPr/>
        </p:nvCxnSpPr>
        <p:spPr>
          <a:xfrm flipH="1" flipV="1">
            <a:off x="8246110" y="1874520"/>
            <a:ext cx="937895"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7232650" y="1715135"/>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PIT</a:t>
            </a:r>
            <a:endParaRPr lang="en-US" altLang="zh-CN"/>
          </a:p>
        </p:txBody>
      </p:sp>
      <p:sp>
        <p:nvSpPr>
          <p:cNvPr id="38" name="菱形 37"/>
          <p:cNvSpPr/>
          <p:nvPr/>
        </p:nvSpPr>
        <p:spPr>
          <a:xfrm>
            <a:off x="7061200" y="2274570"/>
            <a:ext cx="1373505" cy="52070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hit ?</a:t>
            </a:r>
          </a:p>
        </p:txBody>
      </p:sp>
      <p:sp>
        <p:nvSpPr>
          <p:cNvPr id="39" name="矩形 38"/>
          <p:cNvSpPr/>
          <p:nvPr/>
        </p:nvSpPr>
        <p:spPr>
          <a:xfrm>
            <a:off x="7247255" y="3541395"/>
            <a:ext cx="100457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data</a:t>
            </a:r>
          </a:p>
        </p:txBody>
      </p:sp>
      <p:cxnSp>
        <p:nvCxnSpPr>
          <p:cNvPr id="40" name="直接箭头连接符 39"/>
          <p:cNvCxnSpPr>
            <a:stCxn id="37" idx="2"/>
            <a:endCxn id="38" idx="0"/>
          </p:cNvCxnSpPr>
          <p:nvPr/>
        </p:nvCxnSpPr>
        <p:spPr>
          <a:xfrm>
            <a:off x="7739380" y="2039620"/>
            <a:ext cx="8890" cy="24066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8472805" y="1352550"/>
            <a:ext cx="673100" cy="521970"/>
          </a:xfrm>
          <a:prstGeom prst="rect">
            <a:avLst/>
          </a:prstGeom>
          <a:noFill/>
        </p:spPr>
        <p:txBody>
          <a:bodyPr wrap="square" rtlCol="0">
            <a:spAutoFit/>
          </a:bodyPr>
          <a:lstStyle/>
          <a:p>
            <a:pPr algn="ctr"/>
            <a:r>
              <a:rPr lang="en-US" altLang="zh-CN">
                <a:sym typeface="+mn-ea"/>
              </a:rPr>
              <a:t>data</a:t>
            </a:r>
          </a:p>
          <a:p>
            <a:pPr algn="ctr"/>
            <a:r>
              <a:rPr lang="en-US" altLang="zh-CN">
                <a:sym typeface="+mn-ea"/>
              </a:rPr>
              <a:t>name</a:t>
            </a:r>
            <a:endParaRPr lang="en-US" altLang="zh-CN"/>
          </a:p>
        </p:txBody>
      </p:sp>
      <p:cxnSp>
        <p:nvCxnSpPr>
          <p:cNvPr id="42" name="直接箭头连接符 41"/>
          <p:cNvCxnSpPr>
            <a:stCxn id="38" idx="2"/>
            <a:endCxn id="39" idx="0"/>
          </p:cNvCxnSpPr>
          <p:nvPr/>
        </p:nvCxnSpPr>
        <p:spPr>
          <a:xfrm>
            <a:off x="7748270" y="2795270"/>
            <a:ext cx="1270" cy="74612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7286625" y="2967355"/>
            <a:ext cx="516890" cy="306705"/>
          </a:xfrm>
          <a:prstGeom prst="rect">
            <a:avLst/>
          </a:prstGeom>
          <a:noFill/>
        </p:spPr>
        <p:txBody>
          <a:bodyPr wrap="square" rtlCol="0">
            <a:spAutoFit/>
          </a:bodyPr>
          <a:lstStyle/>
          <a:p>
            <a:r>
              <a:rPr lang="en-US" altLang="zh-CN">
                <a:sym typeface="+mn-ea"/>
              </a:rPr>
              <a:t>NO</a:t>
            </a:r>
            <a:endParaRPr lang="en-US" altLang="zh-CN"/>
          </a:p>
        </p:txBody>
      </p:sp>
      <p:sp>
        <p:nvSpPr>
          <p:cNvPr id="122" name="文本框 121"/>
          <p:cNvSpPr txBox="1"/>
          <p:nvPr/>
        </p:nvSpPr>
        <p:spPr>
          <a:xfrm>
            <a:off x="10296525" y="1394460"/>
            <a:ext cx="1843405" cy="645160"/>
          </a:xfrm>
          <a:prstGeom prst="rect">
            <a:avLst/>
          </a:prstGeom>
          <a:noFill/>
        </p:spPr>
        <p:txBody>
          <a:bodyPr wrap="square" rtlCol="0" anchor="t">
            <a:spAutoFit/>
          </a:bodyPr>
          <a:lstStyle/>
          <a:p>
            <a:pPr algn="ctr"/>
            <a:r>
              <a:rPr lang="zh-CN" altLang="en-US" sz="1800" b="1">
                <a:solidFill>
                  <a:srgbClr val="FF0000"/>
                </a:solidFill>
              </a:rPr>
              <a:t>Router </a:t>
            </a:r>
          </a:p>
          <a:p>
            <a:pPr algn="ctr"/>
            <a:r>
              <a:rPr lang="zh-CN" altLang="en-US" sz="1800" b="1">
                <a:solidFill>
                  <a:srgbClr val="FF0000"/>
                </a:solidFill>
              </a:rPr>
              <a:t>process </a:t>
            </a:r>
            <a:r>
              <a:rPr lang="en-US" altLang="zh-CN" sz="1800" b="1">
                <a:solidFill>
                  <a:srgbClr val="FF0000"/>
                </a:solidFill>
              </a:rPr>
              <a:t>data</a:t>
            </a:r>
          </a:p>
        </p:txBody>
      </p:sp>
      <p:sp>
        <p:nvSpPr>
          <p:cNvPr id="3" name="内容占位符 2"/>
          <p:cNvSpPr>
            <a:spLocks noGrp="1"/>
          </p:cNvSpPr>
          <p:nvPr>
            <p:ph idx="1"/>
          </p:nvPr>
        </p:nvSpPr>
        <p:spPr>
          <a:xfrm>
            <a:off x="389255" y="652780"/>
            <a:ext cx="6491605" cy="6188710"/>
          </a:xfrm>
        </p:spPr>
        <p:txBody>
          <a:bodyPr/>
          <a:lstStyle/>
          <a:p>
            <a:pPr algn="just">
              <a:buFont typeface="Wingdings" panose="05000000000000000000" pitchFamily="2" charset="2"/>
              <a:buChar char="l"/>
            </a:pPr>
            <a:r>
              <a:rPr lang="en-US" altLang="zh-CN" sz="3200" b="1">
                <a:sym typeface="+mn-ea"/>
              </a:rPr>
              <a:t>Data</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Output </a:t>
            </a:r>
            <a:r>
              <a:rPr lang="en-US" altLang="zh-CN" sz="2000" i="1" dirty="0">
                <a:solidFill>
                  <a:schemeClr val="tx1">
                    <a:lumMod val="95000"/>
                    <a:lumOff val="5000"/>
                  </a:schemeClr>
                </a:solidFill>
                <a:sym typeface="+mn-ea"/>
              </a:rPr>
              <a:t>'Data miss in PIT'</a:t>
            </a:r>
            <a:r>
              <a:rPr lang="en-US" altLang="zh-CN" sz="2000" dirty="0">
                <a:solidFill>
                  <a:schemeClr val="tx1">
                    <a:lumMod val="95000"/>
                    <a:lumOff val="5000"/>
                  </a:schemeClr>
                </a:solidFill>
                <a:sym typeface="+mn-ea"/>
              </a:rPr>
              <a:t> to CSV.</a:t>
            </a:r>
          </a:p>
          <a:p>
            <a:pPr algn="just">
              <a:buFont typeface="Wingdings" panose="05000000000000000000" pitchFamily="2" charset="2"/>
              <a:buChar char="l"/>
            </a:pPr>
            <a:r>
              <a:rPr lang="en-US" altLang="zh-CN" sz="2000" dirty="0">
                <a:solidFill>
                  <a:schemeClr val="tx1">
                    <a:lumMod val="95000"/>
                    <a:lumOff val="5000"/>
                  </a:schemeClr>
                </a:solidFill>
                <a:sym typeface="+mn-ea"/>
              </a:rPr>
              <a:t>Data Output.CSV format</a:t>
            </a:r>
          </a:p>
          <a:p>
            <a:pPr marL="106680" indent="0" algn="l">
              <a:buFont typeface="Wingdings" panose="05000000000000000000" pitchFamily="2" charset="2"/>
              <a:buNone/>
            </a:pPr>
            <a:r>
              <a:rPr lang="en-US" altLang="zh-CN" sz="2000" i="1" dirty="0">
                <a:solidFill>
                  <a:schemeClr val="tx1">
                    <a:lumMod val="95000"/>
                    <a:lumOff val="5000"/>
                  </a:schemeClr>
                </a:solidFill>
                <a:sym typeface="+mn-ea"/>
              </a:rPr>
              <a:t>=[</a:t>
            </a:r>
          </a:p>
          <a:p>
            <a:pPr marL="106680" indent="0" algn="l">
              <a:buFont typeface="Wingdings" panose="05000000000000000000" pitchFamily="2" charset="2"/>
              <a:buNone/>
            </a:pPr>
            <a:r>
              <a:rPr lang="en-US" altLang="zh-CN" sz="2000" i="1" dirty="0">
                <a:solidFill>
                  <a:schemeClr val="tx1">
                    <a:lumMod val="95000"/>
                    <a:lumOff val="5000"/>
                  </a:schemeClr>
                </a:solidFill>
                <a:sym typeface="+mn-ea"/>
              </a:rPr>
              <a:t>"Time"=str(times-data['run_start_time']),   "Type"=data['type'], "Consumer_ID"='C'+str(data['consumer_ID']), "Route_ID"='R'+str(data['route_ID']), "Content_name"=data['content_name'], "Data_hop"=data['data_hop'],                        "Path"=data['path'],                                           "Result"='Data miss in PIT',                       "Hit_consumer"=0,                                              "Hit_PIT"=0,                                                     "Hit_Miss"=1</a:t>
            </a:r>
          </a:p>
          <a:p>
            <a:pPr marL="106680" indent="0" algn="l">
              <a:buFont typeface="Wingdings" panose="05000000000000000000" pitchFamily="2" charset="2"/>
              <a:buNone/>
            </a:pPr>
            <a:r>
              <a:rPr lang="en-US" altLang="zh-CN" sz="2000" i="1" dirty="0">
                <a:solidFill>
                  <a:schemeClr val="tx1">
                    <a:lumMod val="95000"/>
                    <a:lumOff val="5000"/>
                  </a:schemeClr>
                </a:solidFill>
                <a:sym typeface="+mn-ea"/>
              </a:rPr>
              <a:t>]</a:t>
            </a:r>
          </a:p>
        </p:txBody>
      </p:sp>
      <p:sp>
        <p:nvSpPr>
          <p:cNvPr id="133" name="椭圆形标注 132"/>
          <p:cNvSpPr/>
          <p:nvPr/>
        </p:nvSpPr>
        <p:spPr>
          <a:xfrm>
            <a:off x="8132445" y="2831465"/>
            <a:ext cx="1013460" cy="442595"/>
          </a:xfrm>
          <a:prstGeom prst="wedgeEllipseCallout">
            <a:avLst>
              <a:gd name="adj1" fmla="val -93295"/>
              <a:gd name="adj2" fmla="val 18436"/>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miss</a:t>
            </a:r>
          </a:p>
        </p:txBody>
      </p:sp>
      <p:sp>
        <p:nvSpPr>
          <p:cNvPr id="13" name="矩形 12"/>
          <p:cNvSpPr/>
          <p:nvPr/>
        </p:nvSpPr>
        <p:spPr>
          <a:xfrm>
            <a:off x="9184005" y="1688465"/>
            <a:ext cx="1112520" cy="3727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sym typeface="+mn-ea"/>
              </a:rPr>
              <a:t>data queue</a:t>
            </a:r>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矩形 117"/>
          <p:cNvSpPr/>
          <p:nvPr/>
        </p:nvSpPr>
        <p:spPr>
          <a:xfrm>
            <a:off x="6995795" y="988695"/>
            <a:ext cx="5202555" cy="4391660"/>
          </a:xfrm>
          <a:prstGeom prst="rect">
            <a:avLst/>
          </a:prstGeom>
          <a:solidFill>
            <a:schemeClr val="accent5">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9. Process Flow</a:t>
            </a:r>
            <a:br>
              <a:rPr lang="en-US" b="1"/>
            </a:br>
            <a:endParaRPr lang="zh-CN" altLang="en-US"/>
          </a:p>
        </p:txBody>
      </p:sp>
      <p:cxnSp>
        <p:nvCxnSpPr>
          <p:cNvPr id="36" name="直接箭头连接符 35"/>
          <p:cNvCxnSpPr>
            <a:stCxn id="13" idx="1"/>
            <a:endCxn id="37" idx="3"/>
          </p:cNvCxnSpPr>
          <p:nvPr/>
        </p:nvCxnSpPr>
        <p:spPr>
          <a:xfrm flipH="1" flipV="1">
            <a:off x="8246110" y="1874520"/>
            <a:ext cx="937895"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7232650" y="1715135"/>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PIT</a:t>
            </a:r>
            <a:endParaRPr lang="en-US" altLang="zh-CN"/>
          </a:p>
        </p:txBody>
      </p:sp>
      <p:sp>
        <p:nvSpPr>
          <p:cNvPr id="38" name="菱形 37"/>
          <p:cNvSpPr/>
          <p:nvPr/>
        </p:nvSpPr>
        <p:spPr>
          <a:xfrm>
            <a:off x="7061200" y="2274570"/>
            <a:ext cx="1373505" cy="52070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hit ?</a:t>
            </a:r>
          </a:p>
        </p:txBody>
      </p:sp>
      <p:sp>
        <p:nvSpPr>
          <p:cNvPr id="39" name="矩形 38"/>
          <p:cNvSpPr/>
          <p:nvPr/>
        </p:nvSpPr>
        <p:spPr>
          <a:xfrm>
            <a:off x="7247255" y="3541395"/>
            <a:ext cx="100457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data</a:t>
            </a:r>
          </a:p>
        </p:txBody>
      </p:sp>
      <p:cxnSp>
        <p:nvCxnSpPr>
          <p:cNvPr id="40" name="直接箭头连接符 39"/>
          <p:cNvCxnSpPr>
            <a:stCxn id="37" idx="2"/>
            <a:endCxn id="38" idx="0"/>
          </p:cNvCxnSpPr>
          <p:nvPr/>
        </p:nvCxnSpPr>
        <p:spPr>
          <a:xfrm>
            <a:off x="7739380" y="2039620"/>
            <a:ext cx="8890" cy="24066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8472805" y="1352550"/>
            <a:ext cx="673100" cy="521970"/>
          </a:xfrm>
          <a:prstGeom prst="rect">
            <a:avLst/>
          </a:prstGeom>
          <a:noFill/>
        </p:spPr>
        <p:txBody>
          <a:bodyPr wrap="square" rtlCol="0">
            <a:spAutoFit/>
          </a:bodyPr>
          <a:lstStyle/>
          <a:p>
            <a:pPr algn="ctr"/>
            <a:r>
              <a:rPr lang="en-US" altLang="zh-CN">
                <a:sym typeface="+mn-ea"/>
              </a:rPr>
              <a:t>data</a:t>
            </a:r>
          </a:p>
          <a:p>
            <a:pPr algn="ctr"/>
            <a:r>
              <a:rPr lang="en-US" altLang="zh-CN">
                <a:sym typeface="+mn-ea"/>
              </a:rPr>
              <a:t>name</a:t>
            </a:r>
            <a:endParaRPr lang="en-US" altLang="zh-CN"/>
          </a:p>
        </p:txBody>
      </p:sp>
      <p:cxnSp>
        <p:nvCxnSpPr>
          <p:cNvPr id="42" name="直接箭头连接符 41"/>
          <p:cNvCxnSpPr>
            <a:stCxn id="38" idx="2"/>
            <a:endCxn id="39" idx="0"/>
          </p:cNvCxnSpPr>
          <p:nvPr/>
        </p:nvCxnSpPr>
        <p:spPr>
          <a:xfrm>
            <a:off x="7748270" y="2795270"/>
            <a:ext cx="1270" cy="74612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7286625" y="2967355"/>
            <a:ext cx="516890" cy="306705"/>
          </a:xfrm>
          <a:prstGeom prst="rect">
            <a:avLst/>
          </a:prstGeom>
          <a:noFill/>
        </p:spPr>
        <p:txBody>
          <a:bodyPr wrap="square" rtlCol="0">
            <a:spAutoFit/>
          </a:bodyPr>
          <a:lstStyle/>
          <a:p>
            <a:r>
              <a:rPr lang="en-US" altLang="zh-CN">
                <a:sym typeface="+mn-ea"/>
              </a:rPr>
              <a:t>NO</a:t>
            </a:r>
            <a:endParaRPr lang="en-US" altLang="zh-CN"/>
          </a:p>
        </p:txBody>
      </p:sp>
      <p:sp>
        <p:nvSpPr>
          <p:cNvPr id="122" name="文本框 121"/>
          <p:cNvSpPr txBox="1"/>
          <p:nvPr/>
        </p:nvSpPr>
        <p:spPr>
          <a:xfrm>
            <a:off x="10296525" y="1394460"/>
            <a:ext cx="1843405" cy="645160"/>
          </a:xfrm>
          <a:prstGeom prst="rect">
            <a:avLst/>
          </a:prstGeom>
          <a:noFill/>
        </p:spPr>
        <p:txBody>
          <a:bodyPr wrap="square" rtlCol="0" anchor="t">
            <a:spAutoFit/>
          </a:bodyPr>
          <a:lstStyle/>
          <a:p>
            <a:pPr algn="ctr"/>
            <a:r>
              <a:rPr lang="zh-CN" altLang="en-US" sz="1800" b="1">
                <a:solidFill>
                  <a:srgbClr val="FF0000"/>
                </a:solidFill>
              </a:rPr>
              <a:t>Router </a:t>
            </a:r>
          </a:p>
          <a:p>
            <a:pPr algn="ctr"/>
            <a:r>
              <a:rPr lang="zh-CN" altLang="en-US" sz="1800" b="1">
                <a:solidFill>
                  <a:srgbClr val="FF0000"/>
                </a:solidFill>
              </a:rPr>
              <a:t>process </a:t>
            </a:r>
            <a:r>
              <a:rPr lang="en-US" altLang="zh-CN" sz="1800" b="1">
                <a:solidFill>
                  <a:srgbClr val="FF0000"/>
                </a:solidFill>
              </a:rPr>
              <a:t>data</a:t>
            </a:r>
          </a:p>
        </p:txBody>
      </p:sp>
      <p:sp>
        <p:nvSpPr>
          <p:cNvPr id="3" name="内容占位符 2"/>
          <p:cNvSpPr>
            <a:spLocks noGrp="1"/>
          </p:cNvSpPr>
          <p:nvPr>
            <p:ph idx="1"/>
          </p:nvPr>
        </p:nvSpPr>
        <p:spPr>
          <a:xfrm>
            <a:off x="407670" y="765175"/>
            <a:ext cx="6491605" cy="6095365"/>
          </a:xfrm>
        </p:spPr>
        <p:txBody>
          <a:bodyPr/>
          <a:lstStyle/>
          <a:p>
            <a:pPr algn="just">
              <a:buFont typeface="Wingdings" panose="05000000000000000000" pitchFamily="2" charset="2"/>
              <a:buChar char="l"/>
            </a:pPr>
            <a:r>
              <a:rPr lang="en-US" altLang="zh-CN" sz="3200" b="1">
                <a:sym typeface="+mn-ea"/>
              </a:rPr>
              <a:t>Data</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Otherwise, it means that this is the first </a:t>
            </a:r>
            <a:r>
              <a:rPr lang="en-US" altLang="zh-CN" sz="2000" i="1" dirty="0">
                <a:solidFill>
                  <a:schemeClr val="tx1">
                    <a:lumMod val="95000"/>
                    <a:lumOff val="5000"/>
                  </a:schemeClr>
                </a:solidFill>
                <a:sym typeface="+mn-ea"/>
              </a:rPr>
              <a:t>data</a:t>
            </a:r>
            <a:r>
              <a:rPr lang="en-US" altLang="zh-CN" sz="2000" dirty="0">
                <a:solidFill>
                  <a:schemeClr val="tx1">
                    <a:lumMod val="95000"/>
                    <a:lumOff val="5000"/>
                  </a:schemeClr>
                </a:solidFill>
                <a:sym typeface="+mn-ea"/>
              </a:rPr>
              <a:t> returned for this </a:t>
            </a:r>
            <a:r>
              <a:rPr lang="en-US" altLang="zh-CN" sz="2000" i="1" dirty="0">
                <a:solidFill>
                  <a:schemeClr val="tx1">
                    <a:lumMod val="95000"/>
                    <a:lumOff val="5000"/>
                  </a:schemeClr>
                </a:solidFill>
                <a:sym typeface="+mn-ea"/>
              </a:rPr>
              <a:t>name</a:t>
            </a:r>
            <a:r>
              <a:rPr lang="en-US" altLang="zh-CN" sz="2000" dirty="0">
                <a:solidFill>
                  <a:schemeClr val="tx1">
                    <a:lumMod val="95000"/>
                    <a:lumOff val="5000"/>
                  </a:schemeClr>
                </a:solidFill>
                <a:sym typeface="+mn-ea"/>
              </a:rPr>
              <a:t>. Get the </a:t>
            </a:r>
            <a:r>
              <a:rPr lang="en-US" altLang="zh-CN" sz="2000" i="1" dirty="0">
                <a:solidFill>
                  <a:schemeClr val="tx1">
                    <a:lumMod val="95000"/>
                    <a:lumOff val="5000"/>
                  </a:schemeClr>
                </a:solidFill>
                <a:sym typeface="+mn-ea"/>
              </a:rPr>
              <a:t>incoming interfaces</a:t>
            </a:r>
            <a:r>
              <a:rPr lang="en-US" altLang="zh-CN" sz="2000" dirty="0">
                <a:solidFill>
                  <a:schemeClr val="tx1">
                    <a:lumMod val="95000"/>
                    <a:lumOff val="5000"/>
                  </a:schemeClr>
                </a:solidFill>
                <a:sym typeface="+mn-ea"/>
              </a:rPr>
              <a:t> from the </a:t>
            </a:r>
            <a:r>
              <a:rPr lang="en-US" altLang="zh-CN" sz="2000" i="1" dirty="0">
                <a:solidFill>
                  <a:schemeClr val="tx1">
                    <a:lumMod val="95000"/>
                    <a:lumOff val="5000"/>
                  </a:schemeClr>
                </a:solidFill>
                <a:sym typeface="+mn-ea"/>
              </a:rPr>
              <a:t>PIT_entry</a:t>
            </a:r>
            <a:r>
              <a:rPr lang="en-US" altLang="zh-CN" sz="2000" dirty="0">
                <a:solidFill>
                  <a:schemeClr val="tx1">
                    <a:lumMod val="95000"/>
                    <a:lumOff val="5000"/>
                  </a:schemeClr>
                </a:solidFill>
                <a:sym typeface="+mn-ea"/>
              </a:rPr>
              <a:t>.  </a:t>
            </a:r>
          </a:p>
          <a:p>
            <a:pPr>
              <a:buFont typeface="Wingdings" panose="05000000000000000000" pitchFamily="2" charset="2"/>
              <a:buChar char="l"/>
            </a:pPr>
            <a:r>
              <a:rPr lang="zh-CN" altLang="en-US" sz="2000" b="1" i="1" dirty="0">
                <a:solidFill>
                  <a:schemeClr val="tx1">
                    <a:lumMod val="95000"/>
                    <a:lumOff val="5000"/>
                  </a:schemeClr>
                </a:solidFill>
                <a:sym typeface="+mn-ea"/>
              </a:rPr>
              <a:t>pit</a:t>
            </a: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format</a:t>
            </a:r>
            <a:endParaRPr lang="zh-CN" altLang="en-US" sz="2000" b="1"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 {'content_name': [[inface, ...], [outface, ...]], ... }</a:t>
            </a:r>
          </a:p>
          <a:p>
            <a:pPr>
              <a:buFont typeface="Wingdings" panose="05000000000000000000" pitchFamily="2" charset="2"/>
              <a:buChar char="l"/>
            </a:pPr>
            <a:r>
              <a:rPr lang="en-US" altLang="zh-CN" sz="2000" b="1" i="1" dirty="0">
                <a:solidFill>
                  <a:schemeClr val="tx1">
                    <a:lumMod val="95000"/>
                    <a:lumOff val="5000"/>
                  </a:schemeClr>
                </a:solidFill>
                <a:sym typeface="+mn-ea"/>
              </a:rPr>
              <a:t>PIT</a:t>
            </a:r>
            <a:r>
              <a:rPr lang="zh-CN" altLang="en-US" sz="2000" b="1" i="1" dirty="0">
                <a:solidFill>
                  <a:schemeClr val="tx1">
                    <a:lumMod val="95000"/>
                    <a:lumOff val="5000"/>
                  </a:schemeClr>
                </a:solidFill>
                <a:sym typeface="+mn-ea"/>
              </a:rPr>
              <a:t>_entry</a:t>
            </a: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format</a:t>
            </a:r>
            <a:endParaRPr lang="zh-CN" altLang="en-US" sz="2000"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 [[inface, ...], [outface, ...]]</a:t>
            </a:r>
          </a:p>
          <a:p>
            <a:pPr algn="just">
              <a:buFont typeface="Wingdings" panose="05000000000000000000" pitchFamily="2" charset="2"/>
              <a:buChar char="l"/>
            </a:pPr>
            <a:r>
              <a:rPr lang="en-US" altLang="zh-CN" sz="2000" dirty="0">
                <a:solidFill>
                  <a:schemeClr val="tx1">
                    <a:lumMod val="95000"/>
                    <a:lumOff val="5000"/>
                  </a:schemeClr>
                </a:solidFill>
                <a:sym typeface="+mn-ea"/>
              </a:rPr>
              <a:t>Output '</a:t>
            </a:r>
            <a:r>
              <a:rPr lang="en-US" altLang="zh-CN" sz="2000" i="1" dirty="0">
                <a:solidFill>
                  <a:schemeClr val="tx1">
                    <a:lumMod val="95000"/>
                    <a:lumOff val="5000"/>
                  </a:schemeClr>
                </a:solidFill>
                <a:sym typeface="+mn-ea"/>
              </a:rPr>
              <a:t>Data hit in PIT</a:t>
            </a:r>
            <a:r>
              <a:rPr lang="en-US" altLang="zh-CN" sz="2000" dirty="0">
                <a:solidFill>
                  <a:schemeClr val="tx1">
                    <a:lumMod val="95000"/>
                    <a:lumOff val="5000"/>
                  </a:schemeClr>
                </a:solidFill>
                <a:sym typeface="+mn-ea"/>
              </a:rPr>
              <a:t>' to CSV. The format following above.</a:t>
            </a:r>
          </a:p>
          <a:p>
            <a:pPr algn="just">
              <a:buFont typeface="Wingdings" panose="05000000000000000000" pitchFamily="2" charset="2"/>
              <a:buChar char="l"/>
            </a:pPr>
            <a:endParaRPr lang="en-US" altLang="zh-CN" sz="2000" dirty="0">
              <a:solidFill>
                <a:schemeClr val="tx1">
                  <a:lumMod val="95000"/>
                  <a:lumOff val="5000"/>
                </a:schemeClr>
              </a:solidFill>
              <a:sym typeface="+mn-ea"/>
            </a:endParaRPr>
          </a:p>
        </p:txBody>
      </p:sp>
      <p:sp>
        <p:nvSpPr>
          <p:cNvPr id="133" name="椭圆形标注 132"/>
          <p:cNvSpPr/>
          <p:nvPr/>
        </p:nvSpPr>
        <p:spPr>
          <a:xfrm>
            <a:off x="8132445" y="2831465"/>
            <a:ext cx="1013460" cy="442595"/>
          </a:xfrm>
          <a:prstGeom prst="wedgeEllipseCallout">
            <a:avLst>
              <a:gd name="adj1" fmla="val -93295"/>
              <a:gd name="adj2" fmla="val 18436"/>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miss</a:t>
            </a:r>
          </a:p>
        </p:txBody>
      </p:sp>
      <p:sp>
        <p:nvSpPr>
          <p:cNvPr id="13" name="矩形 12"/>
          <p:cNvSpPr/>
          <p:nvPr/>
        </p:nvSpPr>
        <p:spPr>
          <a:xfrm>
            <a:off x="9184005" y="1688465"/>
            <a:ext cx="1112520" cy="3727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sym typeface="+mn-ea"/>
              </a:rPr>
              <a:t>data queue</a:t>
            </a:r>
            <a:endParaRPr lang="en-US" altLang="zh-CN"/>
          </a:p>
        </p:txBody>
      </p:sp>
      <p:sp>
        <p:nvSpPr>
          <p:cNvPr id="45" name="文本框 44"/>
          <p:cNvSpPr txBox="1"/>
          <p:nvPr/>
        </p:nvSpPr>
        <p:spPr>
          <a:xfrm>
            <a:off x="8218805" y="215963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46" name="矩形 45"/>
          <p:cNvSpPr/>
          <p:nvPr/>
        </p:nvSpPr>
        <p:spPr>
          <a:xfrm>
            <a:off x="8964930" y="2317750"/>
            <a:ext cx="13722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get infaces in PIT entry</a:t>
            </a:r>
          </a:p>
        </p:txBody>
      </p:sp>
      <p:cxnSp>
        <p:nvCxnSpPr>
          <p:cNvPr id="58" name="直接箭头连接符 57"/>
          <p:cNvCxnSpPr>
            <a:endCxn id="46" idx="1"/>
          </p:cNvCxnSpPr>
          <p:nvPr/>
        </p:nvCxnSpPr>
        <p:spPr>
          <a:xfrm>
            <a:off x="8434705" y="2534920"/>
            <a:ext cx="530225"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6" name="椭圆形标注 5"/>
          <p:cNvSpPr/>
          <p:nvPr/>
        </p:nvSpPr>
        <p:spPr>
          <a:xfrm>
            <a:off x="7633335" y="1085215"/>
            <a:ext cx="1016000" cy="442595"/>
          </a:xfrm>
          <a:prstGeom prst="wedgeEllipseCallout">
            <a:avLst>
              <a:gd name="adj1" fmla="val 33250"/>
              <a:gd name="adj2" fmla="val 19677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矩形 117"/>
          <p:cNvSpPr/>
          <p:nvPr/>
        </p:nvSpPr>
        <p:spPr>
          <a:xfrm>
            <a:off x="6995795" y="988695"/>
            <a:ext cx="5202555" cy="4391660"/>
          </a:xfrm>
          <a:prstGeom prst="rect">
            <a:avLst/>
          </a:prstGeom>
          <a:solidFill>
            <a:schemeClr val="accent5">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9. Process Flow</a:t>
            </a:r>
            <a:br>
              <a:rPr lang="en-US" b="1"/>
            </a:br>
            <a:endParaRPr lang="zh-CN" altLang="en-US"/>
          </a:p>
        </p:txBody>
      </p:sp>
      <p:cxnSp>
        <p:nvCxnSpPr>
          <p:cNvPr id="36" name="直接箭头连接符 35"/>
          <p:cNvCxnSpPr>
            <a:stCxn id="13" idx="1"/>
            <a:endCxn id="37" idx="3"/>
          </p:cNvCxnSpPr>
          <p:nvPr/>
        </p:nvCxnSpPr>
        <p:spPr>
          <a:xfrm flipH="1" flipV="1">
            <a:off x="8246110" y="1874520"/>
            <a:ext cx="937895"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7232650" y="1715135"/>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PIT</a:t>
            </a:r>
            <a:endParaRPr lang="en-US" altLang="zh-CN"/>
          </a:p>
        </p:txBody>
      </p:sp>
      <p:sp>
        <p:nvSpPr>
          <p:cNvPr id="38" name="菱形 37"/>
          <p:cNvSpPr/>
          <p:nvPr/>
        </p:nvSpPr>
        <p:spPr>
          <a:xfrm>
            <a:off x="7061200" y="2274570"/>
            <a:ext cx="1373505" cy="52070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hit ?</a:t>
            </a:r>
          </a:p>
        </p:txBody>
      </p:sp>
      <p:sp>
        <p:nvSpPr>
          <p:cNvPr id="39" name="矩形 38"/>
          <p:cNvSpPr/>
          <p:nvPr/>
        </p:nvSpPr>
        <p:spPr>
          <a:xfrm>
            <a:off x="7247255" y="3541395"/>
            <a:ext cx="100457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data</a:t>
            </a:r>
          </a:p>
        </p:txBody>
      </p:sp>
      <p:cxnSp>
        <p:nvCxnSpPr>
          <p:cNvPr id="40" name="直接箭头连接符 39"/>
          <p:cNvCxnSpPr>
            <a:stCxn id="37" idx="2"/>
            <a:endCxn id="38" idx="0"/>
          </p:cNvCxnSpPr>
          <p:nvPr/>
        </p:nvCxnSpPr>
        <p:spPr>
          <a:xfrm>
            <a:off x="7739380" y="2039620"/>
            <a:ext cx="8890" cy="24066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8472805" y="1352550"/>
            <a:ext cx="673100" cy="521970"/>
          </a:xfrm>
          <a:prstGeom prst="rect">
            <a:avLst/>
          </a:prstGeom>
          <a:noFill/>
        </p:spPr>
        <p:txBody>
          <a:bodyPr wrap="square" rtlCol="0">
            <a:spAutoFit/>
          </a:bodyPr>
          <a:lstStyle/>
          <a:p>
            <a:pPr algn="ctr"/>
            <a:r>
              <a:rPr lang="en-US" altLang="zh-CN">
                <a:sym typeface="+mn-ea"/>
              </a:rPr>
              <a:t>data</a:t>
            </a:r>
          </a:p>
          <a:p>
            <a:pPr algn="ctr"/>
            <a:r>
              <a:rPr lang="en-US" altLang="zh-CN">
                <a:sym typeface="+mn-ea"/>
              </a:rPr>
              <a:t>name</a:t>
            </a:r>
            <a:endParaRPr lang="en-US" altLang="zh-CN"/>
          </a:p>
        </p:txBody>
      </p:sp>
      <p:cxnSp>
        <p:nvCxnSpPr>
          <p:cNvPr id="42" name="直接箭头连接符 41"/>
          <p:cNvCxnSpPr>
            <a:stCxn id="38" idx="2"/>
            <a:endCxn id="39" idx="0"/>
          </p:cNvCxnSpPr>
          <p:nvPr/>
        </p:nvCxnSpPr>
        <p:spPr>
          <a:xfrm>
            <a:off x="7748270" y="2795270"/>
            <a:ext cx="1270" cy="74612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7286625" y="2967355"/>
            <a:ext cx="516890" cy="306705"/>
          </a:xfrm>
          <a:prstGeom prst="rect">
            <a:avLst/>
          </a:prstGeom>
          <a:noFill/>
        </p:spPr>
        <p:txBody>
          <a:bodyPr wrap="square" rtlCol="0">
            <a:spAutoFit/>
          </a:bodyPr>
          <a:lstStyle/>
          <a:p>
            <a:r>
              <a:rPr lang="en-US" altLang="zh-CN">
                <a:sym typeface="+mn-ea"/>
              </a:rPr>
              <a:t>NO</a:t>
            </a:r>
            <a:endParaRPr lang="en-US" altLang="zh-CN"/>
          </a:p>
        </p:txBody>
      </p:sp>
      <p:sp>
        <p:nvSpPr>
          <p:cNvPr id="122" name="文本框 121"/>
          <p:cNvSpPr txBox="1"/>
          <p:nvPr/>
        </p:nvSpPr>
        <p:spPr>
          <a:xfrm>
            <a:off x="10296525" y="1394460"/>
            <a:ext cx="1843405" cy="645160"/>
          </a:xfrm>
          <a:prstGeom prst="rect">
            <a:avLst/>
          </a:prstGeom>
          <a:noFill/>
        </p:spPr>
        <p:txBody>
          <a:bodyPr wrap="square" rtlCol="0" anchor="t">
            <a:spAutoFit/>
          </a:bodyPr>
          <a:lstStyle/>
          <a:p>
            <a:pPr algn="ctr"/>
            <a:r>
              <a:rPr lang="zh-CN" altLang="en-US" sz="1800" b="1">
                <a:solidFill>
                  <a:srgbClr val="FF0000"/>
                </a:solidFill>
              </a:rPr>
              <a:t>Router </a:t>
            </a:r>
          </a:p>
          <a:p>
            <a:pPr algn="ctr"/>
            <a:r>
              <a:rPr lang="zh-CN" altLang="en-US" sz="1800" b="1">
                <a:solidFill>
                  <a:srgbClr val="FF0000"/>
                </a:solidFill>
              </a:rPr>
              <a:t>process </a:t>
            </a:r>
            <a:r>
              <a:rPr lang="en-US" altLang="zh-CN" sz="1800" b="1">
                <a:solidFill>
                  <a:srgbClr val="FF0000"/>
                </a:solidFill>
              </a:rPr>
              <a:t>data</a:t>
            </a:r>
          </a:p>
        </p:txBody>
      </p:sp>
      <p:sp>
        <p:nvSpPr>
          <p:cNvPr id="3" name="内容占位符 2"/>
          <p:cNvSpPr>
            <a:spLocks noGrp="1"/>
          </p:cNvSpPr>
          <p:nvPr>
            <p:ph idx="1"/>
          </p:nvPr>
        </p:nvSpPr>
        <p:spPr>
          <a:xfrm>
            <a:off x="407670" y="765175"/>
            <a:ext cx="6491605" cy="6095365"/>
          </a:xfrm>
        </p:spPr>
        <p:txBody>
          <a:bodyPr/>
          <a:lstStyle/>
          <a:p>
            <a:pPr algn="just">
              <a:buFont typeface="Wingdings" panose="05000000000000000000" pitchFamily="2" charset="2"/>
              <a:buChar char="l"/>
            </a:pPr>
            <a:r>
              <a:rPr lang="en-US" altLang="zh-CN" sz="3200" b="1">
                <a:sym typeface="+mn-ea"/>
              </a:rPr>
              <a:t>Data</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Determine whether the current </a:t>
            </a:r>
            <a:r>
              <a:rPr lang="en-US" altLang="zh-CN" sz="2000" i="1" dirty="0">
                <a:solidFill>
                  <a:schemeClr val="tx1">
                    <a:lumMod val="95000"/>
                    <a:lumOff val="5000"/>
                  </a:schemeClr>
                </a:solidFill>
                <a:sym typeface="+mn-ea"/>
              </a:rPr>
              <a:t>router_ID</a:t>
            </a:r>
            <a:r>
              <a:rPr lang="en-US" altLang="zh-CN" sz="2000" dirty="0">
                <a:solidFill>
                  <a:schemeClr val="tx1">
                    <a:lumMod val="95000"/>
                    <a:lumOff val="5000"/>
                  </a:schemeClr>
                </a:solidFill>
                <a:sym typeface="+mn-ea"/>
              </a:rPr>
              <a:t> is equal to the </a:t>
            </a:r>
            <a:r>
              <a:rPr lang="en-US" altLang="zh-CN" sz="2000" i="1" dirty="0">
                <a:solidFill>
                  <a:schemeClr val="tx1">
                    <a:lumMod val="95000"/>
                    <a:lumOff val="5000"/>
                  </a:schemeClr>
                </a:solidFill>
                <a:sym typeface="+mn-ea"/>
              </a:rPr>
              <a:t>consumer_ID</a:t>
            </a:r>
            <a:r>
              <a:rPr lang="en-US" altLang="zh-CN" sz="2000" dirty="0">
                <a:solidFill>
                  <a:schemeClr val="tx1">
                    <a:lumMod val="95000"/>
                    <a:lumOff val="5000"/>
                  </a:schemeClr>
                </a:solidFill>
                <a:sym typeface="+mn-ea"/>
              </a:rPr>
              <a:t> in the </a:t>
            </a:r>
            <a:r>
              <a:rPr lang="en-US" altLang="zh-CN" sz="2000" i="1" dirty="0">
                <a:solidFill>
                  <a:schemeClr val="tx1">
                    <a:lumMod val="95000"/>
                    <a:lumOff val="5000"/>
                  </a:schemeClr>
                </a:solidFill>
                <a:sym typeface="+mn-ea"/>
              </a:rPr>
              <a:t>data packet</a:t>
            </a:r>
            <a:r>
              <a:rPr lang="en-US" altLang="zh-CN" sz="2000" dirty="0">
                <a:solidFill>
                  <a:schemeClr val="tx1">
                    <a:lumMod val="95000"/>
                    <a:lumOff val="5000"/>
                  </a:schemeClr>
                </a:solidFill>
                <a:sym typeface="+mn-ea"/>
              </a:rPr>
              <a:t>. If yes, it means that the consumer has received a </a:t>
            </a:r>
            <a:r>
              <a:rPr lang="en-US" altLang="zh-CN" sz="2000" i="1" dirty="0">
                <a:solidFill>
                  <a:schemeClr val="tx1">
                    <a:lumMod val="95000"/>
                    <a:lumOff val="5000"/>
                  </a:schemeClr>
                </a:solidFill>
                <a:sym typeface="+mn-ea"/>
              </a:rPr>
              <a:t>data</a:t>
            </a:r>
            <a:r>
              <a:rPr lang="en-US" altLang="zh-CN" sz="2000" dirty="0">
                <a:solidFill>
                  <a:schemeClr val="tx1">
                    <a:lumMod val="95000"/>
                    <a:lumOff val="5000"/>
                  </a:schemeClr>
                </a:solidFill>
                <a:sym typeface="+mn-ea"/>
              </a:rPr>
              <a:t> response. Output </a:t>
            </a:r>
            <a:r>
              <a:rPr lang="en-US" altLang="zh-CN" sz="2000" i="1" dirty="0">
                <a:solidFill>
                  <a:schemeClr val="tx1">
                    <a:lumMod val="95000"/>
                    <a:lumOff val="5000"/>
                  </a:schemeClr>
                </a:solidFill>
                <a:sym typeface="+mn-ea"/>
              </a:rPr>
              <a:t>'Data hit in consumer'</a:t>
            </a:r>
            <a:r>
              <a:rPr lang="en-US" altLang="zh-CN" sz="2000" dirty="0">
                <a:solidFill>
                  <a:schemeClr val="tx1">
                    <a:lumMod val="95000"/>
                    <a:lumOff val="5000"/>
                  </a:schemeClr>
                </a:solidFill>
                <a:sym typeface="+mn-ea"/>
              </a:rPr>
              <a:t> to CSV. </a:t>
            </a:r>
          </a:p>
          <a:p>
            <a:pPr algn="just">
              <a:buFont typeface="Wingdings" panose="05000000000000000000" pitchFamily="2" charset="2"/>
              <a:buChar char="l"/>
            </a:pPr>
            <a:r>
              <a:rPr lang="en-US" altLang="zh-CN" sz="2000" dirty="0">
                <a:solidFill>
                  <a:schemeClr val="tx1">
                    <a:lumMod val="95000"/>
                    <a:lumOff val="5000"/>
                  </a:schemeClr>
                </a:solidFill>
                <a:sym typeface="+mn-ea"/>
              </a:rPr>
              <a:t>Data Output.CSV format</a:t>
            </a:r>
          </a:p>
          <a:p>
            <a:pPr marL="106680" indent="0" algn="l">
              <a:buFont typeface="Wingdings" panose="05000000000000000000" pitchFamily="2" charset="2"/>
              <a:buNone/>
            </a:pPr>
            <a:r>
              <a:rPr lang="en-US" altLang="zh-CN" sz="2000" i="1" dirty="0">
                <a:solidFill>
                  <a:schemeClr val="tx1">
                    <a:lumMod val="95000"/>
                    <a:lumOff val="5000"/>
                  </a:schemeClr>
                </a:solidFill>
                <a:sym typeface="+mn-ea"/>
              </a:rPr>
              <a:t>=["Time"=str(times-data['run_start_time']),   "Type"=data['type'], "Consumer_ID"='C'+str(data['consumer_ID']), "Route_ID"='R'+str(data['route_ID']), "Content_name"=data['content_name'], "Data_hop"=data['data_hop'],                        "Path"=data['path'],                                           "Result"='Data hit in consumer',                       "Hit_consumer"=1,                                              "Hit_PIT"=1,                                                     "Hit_Miss"=0]</a:t>
            </a:r>
            <a:endParaRPr lang="en-US" altLang="zh-CN" sz="2000" dirty="0">
              <a:solidFill>
                <a:schemeClr val="tx1">
                  <a:lumMod val="95000"/>
                  <a:lumOff val="5000"/>
                </a:schemeClr>
              </a:solidFill>
              <a:sym typeface="+mn-ea"/>
            </a:endParaRPr>
          </a:p>
        </p:txBody>
      </p:sp>
      <p:sp>
        <p:nvSpPr>
          <p:cNvPr id="133" name="椭圆形标注 132"/>
          <p:cNvSpPr/>
          <p:nvPr/>
        </p:nvSpPr>
        <p:spPr>
          <a:xfrm>
            <a:off x="8132445" y="2831465"/>
            <a:ext cx="1013460" cy="442595"/>
          </a:xfrm>
          <a:prstGeom prst="wedgeEllipseCallout">
            <a:avLst>
              <a:gd name="adj1" fmla="val -93295"/>
              <a:gd name="adj2" fmla="val 18436"/>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miss</a:t>
            </a:r>
          </a:p>
        </p:txBody>
      </p:sp>
      <p:sp>
        <p:nvSpPr>
          <p:cNvPr id="13" name="矩形 12"/>
          <p:cNvSpPr/>
          <p:nvPr/>
        </p:nvSpPr>
        <p:spPr>
          <a:xfrm>
            <a:off x="9184005" y="1688465"/>
            <a:ext cx="1112520" cy="3727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sym typeface="+mn-ea"/>
              </a:rPr>
              <a:t>data queue</a:t>
            </a:r>
            <a:endParaRPr lang="en-US" altLang="zh-CN"/>
          </a:p>
        </p:txBody>
      </p:sp>
      <p:sp>
        <p:nvSpPr>
          <p:cNvPr id="45" name="文本框 44"/>
          <p:cNvSpPr txBox="1"/>
          <p:nvPr/>
        </p:nvSpPr>
        <p:spPr>
          <a:xfrm>
            <a:off x="8218805" y="215963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46" name="矩形 45"/>
          <p:cNvSpPr/>
          <p:nvPr/>
        </p:nvSpPr>
        <p:spPr>
          <a:xfrm>
            <a:off x="9027795" y="2317750"/>
            <a:ext cx="13722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get infaces in PIT entry</a:t>
            </a:r>
          </a:p>
        </p:txBody>
      </p:sp>
      <p:cxnSp>
        <p:nvCxnSpPr>
          <p:cNvPr id="58" name="直接箭头连接符 57"/>
          <p:cNvCxnSpPr>
            <a:endCxn id="46" idx="1"/>
          </p:cNvCxnSpPr>
          <p:nvPr/>
        </p:nvCxnSpPr>
        <p:spPr>
          <a:xfrm>
            <a:off x="8497570" y="2534920"/>
            <a:ext cx="530225"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6" name="椭圆形标注 5"/>
          <p:cNvSpPr/>
          <p:nvPr/>
        </p:nvSpPr>
        <p:spPr>
          <a:xfrm>
            <a:off x="7633335" y="1085215"/>
            <a:ext cx="1016000" cy="442595"/>
          </a:xfrm>
          <a:prstGeom prst="wedgeEllipseCallout">
            <a:avLst>
              <a:gd name="adj1" fmla="val 33250"/>
              <a:gd name="adj2" fmla="val 19677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p>
        </p:txBody>
      </p:sp>
      <p:cxnSp>
        <p:nvCxnSpPr>
          <p:cNvPr id="7" name="直接箭头连接符 6"/>
          <p:cNvCxnSpPr/>
          <p:nvPr/>
        </p:nvCxnSpPr>
        <p:spPr>
          <a:xfrm>
            <a:off x="9691370" y="2757805"/>
            <a:ext cx="5715" cy="44323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286625" y="4927600"/>
            <a:ext cx="13722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remove </a:t>
            </a:r>
            <a:r>
              <a:rPr lang="en-US" altLang="zh-CN">
                <a:sym typeface="+mn-ea"/>
              </a:rPr>
              <a:t>PIT </a:t>
            </a:r>
            <a:r>
              <a:rPr lang="en-US" altLang="zh-CN"/>
              <a:t>entry </a:t>
            </a:r>
          </a:p>
        </p:txBody>
      </p:sp>
      <p:sp>
        <p:nvSpPr>
          <p:cNvPr id="9" name="菱形 8"/>
          <p:cNvSpPr/>
          <p:nvPr/>
        </p:nvSpPr>
        <p:spPr>
          <a:xfrm>
            <a:off x="8366760" y="3201035"/>
            <a:ext cx="2648585" cy="997585"/>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router ID </a:t>
            </a:r>
          </a:p>
          <a:p>
            <a:pPr algn="ctr"/>
            <a:r>
              <a:rPr lang="en-US" altLang="zh-CN"/>
              <a:t>==</a:t>
            </a:r>
          </a:p>
          <a:p>
            <a:pPr algn="ctr"/>
            <a:r>
              <a:rPr lang="en-US" altLang="zh-CN"/>
              <a:t>consumerID ?</a:t>
            </a:r>
          </a:p>
        </p:txBody>
      </p:sp>
      <p:sp>
        <p:nvSpPr>
          <p:cNvPr id="10" name="矩形 9"/>
          <p:cNvSpPr/>
          <p:nvPr/>
        </p:nvSpPr>
        <p:spPr>
          <a:xfrm>
            <a:off x="10767695" y="2618740"/>
            <a:ext cx="1372235" cy="4343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sym typeface="+mn-ea"/>
              </a:rPr>
              <a:t>Yes consumer</a:t>
            </a:r>
            <a:endParaRPr lang="en-US" altLang="zh-CN"/>
          </a:p>
        </p:txBody>
      </p:sp>
      <p:cxnSp>
        <p:nvCxnSpPr>
          <p:cNvPr id="11" name="肘形连接符 10"/>
          <p:cNvCxnSpPr>
            <a:stCxn id="9" idx="3"/>
            <a:endCxn id="10" idx="2"/>
          </p:cNvCxnSpPr>
          <p:nvPr/>
        </p:nvCxnSpPr>
        <p:spPr>
          <a:xfrm flipV="1">
            <a:off x="11015345" y="3053080"/>
            <a:ext cx="438785" cy="647065"/>
          </a:xfrm>
          <a:prstGeom prst="bentConnector2">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12" name="肘形连接符 11"/>
          <p:cNvCxnSpPr/>
          <p:nvPr/>
        </p:nvCxnSpPr>
        <p:spPr>
          <a:xfrm rot="10800000" flipV="1">
            <a:off x="8678545" y="3706495"/>
            <a:ext cx="2772410" cy="1426845"/>
          </a:xfrm>
          <a:prstGeom prst="bentConnector3">
            <a:avLst>
              <a:gd name="adj1" fmla="val -343"/>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2" name="椭圆形标注 1"/>
          <p:cNvSpPr/>
          <p:nvPr/>
        </p:nvSpPr>
        <p:spPr>
          <a:xfrm>
            <a:off x="10878185" y="2107565"/>
            <a:ext cx="975360" cy="442595"/>
          </a:xfrm>
          <a:prstGeom prst="wedgeEllipseCallout">
            <a:avLst>
              <a:gd name="adj1" fmla="val 11119"/>
              <a:gd name="adj2" fmla="val 69655"/>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p>
        </p:txBody>
      </p:sp>
      <p:sp>
        <p:nvSpPr>
          <p:cNvPr id="5" name="文本框 4"/>
          <p:cNvSpPr txBox="1"/>
          <p:nvPr/>
        </p:nvSpPr>
        <p:spPr>
          <a:xfrm>
            <a:off x="10767695" y="3274060"/>
            <a:ext cx="574040" cy="306705"/>
          </a:xfrm>
          <a:prstGeom prst="rect">
            <a:avLst/>
          </a:prstGeom>
          <a:noFill/>
        </p:spPr>
        <p:txBody>
          <a:bodyPr wrap="square" rtlCol="0">
            <a:spAutoFit/>
          </a:bodyPr>
          <a:lstStyle/>
          <a:p>
            <a:r>
              <a:rPr lang="en-US" altLang="zh-CN">
                <a:sym typeface="+mn-ea"/>
              </a:rPr>
              <a:t>YES</a:t>
            </a:r>
            <a:endParaRPr lang="en-US" altLang="zh-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矩形 117"/>
          <p:cNvSpPr/>
          <p:nvPr/>
        </p:nvSpPr>
        <p:spPr>
          <a:xfrm>
            <a:off x="6995795" y="988695"/>
            <a:ext cx="5202555" cy="4391660"/>
          </a:xfrm>
          <a:prstGeom prst="rect">
            <a:avLst/>
          </a:prstGeom>
          <a:solidFill>
            <a:schemeClr val="accent5">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9. Process Flow</a:t>
            </a:r>
            <a:br>
              <a:rPr lang="en-US" b="1"/>
            </a:br>
            <a:endParaRPr lang="zh-CN" altLang="en-US"/>
          </a:p>
        </p:txBody>
      </p:sp>
      <p:cxnSp>
        <p:nvCxnSpPr>
          <p:cNvPr id="36" name="直接箭头连接符 35"/>
          <p:cNvCxnSpPr>
            <a:stCxn id="13" idx="1"/>
            <a:endCxn id="37" idx="3"/>
          </p:cNvCxnSpPr>
          <p:nvPr/>
        </p:nvCxnSpPr>
        <p:spPr>
          <a:xfrm flipH="1" flipV="1">
            <a:off x="8246110" y="1874520"/>
            <a:ext cx="937895" cy="635"/>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7232650" y="1715135"/>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pit</a:t>
            </a:r>
            <a:endParaRPr lang="en-US" altLang="zh-CN"/>
          </a:p>
        </p:txBody>
      </p:sp>
      <p:sp>
        <p:nvSpPr>
          <p:cNvPr id="38" name="菱形 37"/>
          <p:cNvSpPr/>
          <p:nvPr/>
        </p:nvSpPr>
        <p:spPr>
          <a:xfrm>
            <a:off x="7061200" y="2274570"/>
            <a:ext cx="1373505" cy="52070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hit ?</a:t>
            </a:r>
          </a:p>
        </p:txBody>
      </p:sp>
      <p:sp>
        <p:nvSpPr>
          <p:cNvPr id="39" name="矩形 38"/>
          <p:cNvSpPr/>
          <p:nvPr/>
        </p:nvSpPr>
        <p:spPr>
          <a:xfrm>
            <a:off x="7247255" y="3541395"/>
            <a:ext cx="100457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data</a:t>
            </a:r>
          </a:p>
        </p:txBody>
      </p:sp>
      <p:cxnSp>
        <p:nvCxnSpPr>
          <p:cNvPr id="40" name="直接箭头连接符 39"/>
          <p:cNvCxnSpPr>
            <a:stCxn id="37" idx="2"/>
            <a:endCxn id="38" idx="0"/>
          </p:cNvCxnSpPr>
          <p:nvPr/>
        </p:nvCxnSpPr>
        <p:spPr>
          <a:xfrm>
            <a:off x="7739380" y="2039620"/>
            <a:ext cx="8890" cy="24066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8472805" y="1352550"/>
            <a:ext cx="673100" cy="521970"/>
          </a:xfrm>
          <a:prstGeom prst="rect">
            <a:avLst/>
          </a:prstGeom>
          <a:noFill/>
        </p:spPr>
        <p:txBody>
          <a:bodyPr wrap="square" rtlCol="0">
            <a:spAutoFit/>
          </a:bodyPr>
          <a:lstStyle/>
          <a:p>
            <a:pPr algn="ctr"/>
            <a:r>
              <a:rPr lang="en-US" altLang="zh-CN">
                <a:sym typeface="+mn-ea"/>
              </a:rPr>
              <a:t>data</a:t>
            </a:r>
          </a:p>
          <a:p>
            <a:pPr algn="ctr"/>
            <a:r>
              <a:rPr lang="en-US" altLang="zh-CN">
                <a:sym typeface="+mn-ea"/>
              </a:rPr>
              <a:t>name</a:t>
            </a:r>
            <a:endParaRPr lang="en-US" altLang="zh-CN"/>
          </a:p>
        </p:txBody>
      </p:sp>
      <p:cxnSp>
        <p:nvCxnSpPr>
          <p:cNvPr id="42" name="直接箭头连接符 41"/>
          <p:cNvCxnSpPr>
            <a:stCxn id="38" idx="2"/>
            <a:endCxn id="39" idx="0"/>
          </p:cNvCxnSpPr>
          <p:nvPr/>
        </p:nvCxnSpPr>
        <p:spPr>
          <a:xfrm>
            <a:off x="7748270" y="2795270"/>
            <a:ext cx="1270" cy="74612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7286625" y="2967355"/>
            <a:ext cx="516890" cy="306705"/>
          </a:xfrm>
          <a:prstGeom prst="rect">
            <a:avLst/>
          </a:prstGeom>
          <a:noFill/>
        </p:spPr>
        <p:txBody>
          <a:bodyPr wrap="square" rtlCol="0">
            <a:spAutoFit/>
          </a:bodyPr>
          <a:lstStyle/>
          <a:p>
            <a:r>
              <a:rPr lang="en-US" altLang="zh-CN">
                <a:sym typeface="+mn-ea"/>
              </a:rPr>
              <a:t>NO</a:t>
            </a:r>
            <a:endParaRPr lang="en-US" altLang="zh-CN"/>
          </a:p>
        </p:txBody>
      </p:sp>
      <p:sp>
        <p:nvSpPr>
          <p:cNvPr id="122" name="文本框 121"/>
          <p:cNvSpPr txBox="1"/>
          <p:nvPr/>
        </p:nvSpPr>
        <p:spPr>
          <a:xfrm>
            <a:off x="10296525" y="1394460"/>
            <a:ext cx="1843405" cy="645160"/>
          </a:xfrm>
          <a:prstGeom prst="rect">
            <a:avLst/>
          </a:prstGeom>
          <a:noFill/>
        </p:spPr>
        <p:txBody>
          <a:bodyPr wrap="square" rtlCol="0" anchor="t">
            <a:spAutoFit/>
          </a:bodyPr>
          <a:lstStyle/>
          <a:p>
            <a:pPr algn="ctr"/>
            <a:r>
              <a:rPr lang="zh-CN" altLang="en-US" sz="1800" b="1">
                <a:solidFill>
                  <a:srgbClr val="FF0000"/>
                </a:solidFill>
              </a:rPr>
              <a:t>Router </a:t>
            </a:r>
          </a:p>
          <a:p>
            <a:pPr algn="ctr"/>
            <a:r>
              <a:rPr lang="zh-CN" altLang="en-US" sz="1800" b="1">
                <a:solidFill>
                  <a:srgbClr val="FF0000"/>
                </a:solidFill>
              </a:rPr>
              <a:t>process </a:t>
            </a:r>
            <a:r>
              <a:rPr lang="en-US" altLang="zh-CN" sz="1800" b="1">
                <a:solidFill>
                  <a:srgbClr val="FF0000"/>
                </a:solidFill>
              </a:rPr>
              <a:t>data</a:t>
            </a:r>
          </a:p>
        </p:txBody>
      </p:sp>
      <p:sp>
        <p:nvSpPr>
          <p:cNvPr id="3" name="内容占位符 2"/>
          <p:cNvSpPr>
            <a:spLocks noGrp="1"/>
          </p:cNvSpPr>
          <p:nvPr>
            <p:ph idx="1"/>
          </p:nvPr>
        </p:nvSpPr>
        <p:spPr>
          <a:xfrm>
            <a:off x="407670" y="765175"/>
            <a:ext cx="6491605" cy="6095365"/>
          </a:xfrm>
        </p:spPr>
        <p:txBody>
          <a:bodyPr/>
          <a:lstStyle/>
          <a:p>
            <a:pPr algn="just">
              <a:buFont typeface="Wingdings" panose="05000000000000000000" pitchFamily="2" charset="2"/>
              <a:buChar char="l"/>
            </a:pPr>
            <a:r>
              <a:rPr lang="en-US" altLang="zh-CN" sz="3200" b="1">
                <a:sym typeface="+mn-ea"/>
              </a:rPr>
              <a:t>Data</a:t>
            </a:r>
            <a:r>
              <a:rPr lang="zh-CN" altLang="en-US" sz="3200" b="1">
                <a:sym typeface="+mn-ea"/>
              </a:rPr>
              <a:t> process</a:t>
            </a:r>
            <a:endParaRPr lang="en-US" altLang="zh-CN" sz="2000" dirty="0">
              <a:solidFill>
                <a:schemeClr val="tx1">
                  <a:lumMod val="95000"/>
                  <a:lumOff val="5000"/>
                </a:schemeClr>
              </a:solidFill>
              <a:sym typeface="+mn-ea"/>
            </a:endParaRPr>
          </a:p>
          <a:p>
            <a:pPr algn="just">
              <a:buFont typeface="Wingdings" panose="05000000000000000000" pitchFamily="2" charset="2"/>
              <a:buChar char="l"/>
            </a:pPr>
            <a:r>
              <a:rPr lang="en-US" altLang="zh-CN" sz="2000" dirty="0">
                <a:solidFill>
                  <a:schemeClr val="tx1">
                    <a:lumMod val="95000"/>
                    <a:lumOff val="5000"/>
                  </a:schemeClr>
                </a:solidFill>
                <a:sym typeface="+mn-ea"/>
              </a:rPr>
              <a:t>Remove this </a:t>
            </a:r>
            <a:r>
              <a:rPr lang="zh-CN" altLang="en-US" sz="2000" i="1" dirty="0">
                <a:solidFill>
                  <a:schemeClr val="tx1">
                    <a:lumMod val="95000"/>
                    <a:lumOff val="5000"/>
                  </a:schemeClr>
                </a:solidFill>
                <a:sym typeface="+mn-ea"/>
              </a:rPr>
              <a:t>content_name</a:t>
            </a:r>
            <a:r>
              <a:rPr lang="en-US" altLang="zh-CN" sz="2000" i="1" dirty="0">
                <a:solidFill>
                  <a:schemeClr val="tx1">
                    <a:lumMod val="95000"/>
                    <a:lumOff val="5000"/>
                  </a:schemeClr>
                </a:solidFill>
                <a:sym typeface="+mn-ea"/>
              </a:rPr>
              <a:t> </a:t>
            </a:r>
            <a:r>
              <a:rPr lang="en-US" altLang="zh-CN" sz="2000" dirty="0">
                <a:solidFill>
                  <a:schemeClr val="tx1">
                    <a:lumMod val="95000"/>
                    <a:lumOff val="5000"/>
                  </a:schemeClr>
                </a:solidFill>
                <a:sym typeface="+mn-ea"/>
              </a:rPr>
              <a:t>record from </a:t>
            </a:r>
            <a:r>
              <a:rPr lang="en-US" altLang="zh-CN" sz="2000" i="1" dirty="0">
                <a:solidFill>
                  <a:schemeClr val="tx1">
                    <a:lumMod val="95000"/>
                    <a:lumOff val="5000"/>
                  </a:schemeClr>
                </a:solidFill>
                <a:sym typeface="+mn-ea"/>
              </a:rPr>
              <a:t>pit</a:t>
            </a:r>
            <a:r>
              <a:rPr lang="en-US" altLang="zh-CN" sz="2000" dirty="0">
                <a:solidFill>
                  <a:schemeClr val="tx1">
                    <a:lumMod val="95000"/>
                    <a:lumOff val="5000"/>
                  </a:schemeClr>
                </a:solidFill>
                <a:sym typeface="+mn-ea"/>
              </a:rPr>
              <a:t>.</a:t>
            </a:r>
          </a:p>
          <a:p>
            <a:pPr algn="just">
              <a:buFont typeface="Wingdings" panose="05000000000000000000" pitchFamily="2" charset="2"/>
              <a:buChar char="l"/>
            </a:pPr>
            <a:r>
              <a:rPr lang="en-US" altLang="zh-CN" sz="2000" dirty="0">
                <a:solidFill>
                  <a:schemeClr val="tx1">
                    <a:lumMod val="95000"/>
                    <a:lumOff val="5000"/>
                  </a:schemeClr>
                </a:solidFill>
                <a:sym typeface="+mn-ea"/>
              </a:rPr>
              <a:t>Otherwise, forward the </a:t>
            </a:r>
            <a:r>
              <a:rPr lang="en-US" altLang="zh-CN" sz="2000" i="1" dirty="0">
                <a:solidFill>
                  <a:schemeClr val="tx1">
                    <a:lumMod val="95000"/>
                    <a:lumOff val="5000"/>
                  </a:schemeClr>
                </a:solidFill>
                <a:sym typeface="+mn-ea"/>
              </a:rPr>
              <a:t>data packet</a:t>
            </a:r>
            <a:r>
              <a:rPr lang="en-US" altLang="zh-CN" sz="2000" dirty="0">
                <a:solidFill>
                  <a:schemeClr val="tx1">
                    <a:lumMod val="95000"/>
                    <a:lumOff val="5000"/>
                  </a:schemeClr>
                </a:solidFill>
                <a:sym typeface="+mn-ea"/>
              </a:rPr>
              <a:t> to all routers on the </a:t>
            </a:r>
            <a:r>
              <a:rPr lang="en-US" altLang="zh-CN" sz="2000" i="1" dirty="0">
                <a:solidFill>
                  <a:schemeClr val="tx1">
                    <a:lumMod val="95000"/>
                    <a:lumOff val="5000"/>
                  </a:schemeClr>
                </a:solidFill>
                <a:sym typeface="+mn-ea"/>
              </a:rPr>
              <a:t>incoming interface</a:t>
            </a:r>
            <a:r>
              <a:rPr lang="en-US" altLang="zh-CN" sz="2000" dirty="0">
                <a:solidFill>
                  <a:schemeClr val="tx1">
                    <a:lumMod val="95000"/>
                    <a:lumOff val="5000"/>
                  </a:schemeClr>
                </a:solidFill>
                <a:sym typeface="+mn-ea"/>
              </a:rPr>
              <a:t> and remove this </a:t>
            </a:r>
            <a:r>
              <a:rPr lang="zh-CN" altLang="en-US" sz="2000" i="1" dirty="0">
                <a:solidFill>
                  <a:schemeClr val="tx1">
                    <a:lumMod val="95000"/>
                    <a:lumOff val="5000"/>
                  </a:schemeClr>
                </a:solidFill>
                <a:sym typeface="+mn-ea"/>
              </a:rPr>
              <a:t>content_name</a:t>
            </a:r>
            <a:r>
              <a:rPr lang="en-US" altLang="zh-CN" sz="2000" i="1" dirty="0">
                <a:solidFill>
                  <a:schemeClr val="tx1">
                    <a:lumMod val="95000"/>
                    <a:lumOff val="5000"/>
                  </a:schemeClr>
                </a:solidFill>
                <a:sym typeface="+mn-ea"/>
              </a:rPr>
              <a:t> </a:t>
            </a:r>
            <a:r>
              <a:rPr lang="en-US" altLang="zh-CN" sz="2000" dirty="0">
                <a:solidFill>
                  <a:schemeClr val="tx1">
                    <a:lumMod val="95000"/>
                    <a:lumOff val="5000"/>
                  </a:schemeClr>
                </a:solidFill>
                <a:sym typeface="+mn-ea"/>
              </a:rPr>
              <a:t>record from </a:t>
            </a:r>
            <a:r>
              <a:rPr lang="en-US" altLang="zh-CN" sz="2000" i="1" dirty="0">
                <a:solidFill>
                  <a:schemeClr val="tx1">
                    <a:lumMod val="95000"/>
                    <a:lumOff val="5000"/>
                  </a:schemeClr>
                </a:solidFill>
                <a:sym typeface="+mn-ea"/>
              </a:rPr>
              <a:t>pit</a:t>
            </a:r>
            <a:r>
              <a:rPr lang="en-US" altLang="zh-CN" sz="2000" dirty="0">
                <a:solidFill>
                  <a:schemeClr val="tx1">
                    <a:lumMod val="95000"/>
                    <a:lumOff val="5000"/>
                  </a:schemeClr>
                </a:solidFill>
                <a:sym typeface="+mn-ea"/>
              </a:rPr>
              <a:t>.</a:t>
            </a:r>
          </a:p>
          <a:p>
            <a:pPr>
              <a:buFont typeface="Wingdings" panose="05000000000000000000" pitchFamily="2" charset="2"/>
              <a:buChar char="l"/>
            </a:pPr>
            <a:r>
              <a:rPr lang="zh-CN" altLang="en-US" sz="2000" b="1" i="1" dirty="0">
                <a:solidFill>
                  <a:schemeClr val="tx1">
                    <a:lumMod val="95000"/>
                    <a:lumOff val="5000"/>
                  </a:schemeClr>
                </a:solidFill>
                <a:sym typeface="+mn-ea"/>
              </a:rPr>
              <a:t>pit</a:t>
            </a: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format</a:t>
            </a:r>
            <a:endParaRPr lang="zh-CN" altLang="en-US" sz="2000" b="1" dirty="0">
              <a:solidFill>
                <a:schemeClr val="tx1">
                  <a:lumMod val="95000"/>
                  <a:lumOff val="5000"/>
                </a:schemeClr>
              </a:solidFill>
              <a:sym typeface="+mn-ea"/>
            </a:endParaRPr>
          </a:p>
          <a:p>
            <a:pPr marL="106680" indent="0">
              <a:buFont typeface="Wingdings" panose="05000000000000000000" pitchFamily="2" charset="2"/>
              <a:buNone/>
            </a:pPr>
            <a:r>
              <a:rPr lang="zh-CN" altLang="en-US" sz="2000" i="1" dirty="0">
                <a:solidFill>
                  <a:schemeClr val="tx1">
                    <a:lumMod val="95000"/>
                    <a:lumOff val="5000"/>
                  </a:schemeClr>
                </a:solidFill>
                <a:sym typeface="+mn-ea"/>
              </a:rPr>
              <a:t>= {'content_name': [[inface, ...], [outface, ...]], ... }</a:t>
            </a:r>
            <a:endParaRPr lang="en-US" altLang="zh-CN" sz="2000" dirty="0">
              <a:solidFill>
                <a:schemeClr val="tx1">
                  <a:lumMod val="95000"/>
                  <a:lumOff val="5000"/>
                </a:schemeClr>
              </a:solidFill>
              <a:sym typeface="+mn-ea"/>
            </a:endParaRPr>
          </a:p>
        </p:txBody>
      </p:sp>
      <p:sp>
        <p:nvSpPr>
          <p:cNvPr id="133" name="椭圆形标注 132"/>
          <p:cNvSpPr/>
          <p:nvPr/>
        </p:nvSpPr>
        <p:spPr>
          <a:xfrm>
            <a:off x="8132445" y="2831465"/>
            <a:ext cx="1013460" cy="442595"/>
          </a:xfrm>
          <a:prstGeom prst="wedgeEllipseCallout">
            <a:avLst>
              <a:gd name="adj1" fmla="val -93295"/>
              <a:gd name="adj2" fmla="val 18436"/>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miss</a:t>
            </a:r>
          </a:p>
        </p:txBody>
      </p:sp>
      <p:sp>
        <p:nvSpPr>
          <p:cNvPr id="13" name="矩形 12"/>
          <p:cNvSpPr/>
          <p:nvPr/>
        </p:nvSpPr>
        <p:spPr>
          <a:xfrm>
            <a:off x="9184005" y="1688465"/>
            <a:ext cx="1112520" cy="3727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sym typeface="+mn-ea"/>
              </a:rPr>
              <a:t>data queue</a:t>
            </a:r>
            <a:endParaRPr lang="en-US" altLang="zh-CN"/>
          </a:p>
        </p:txBody>
      </p:sp>
      <p:sp>
        <p:nvSpPr>
          <p:cNvPr id="45" name="文本框 44"/>
          <p:cNvSpPr txBox="1"/>
          <p:nvPr/>
        </p:nvSpPr>
        <p:spPr>
          <a:xfrm>
            <a:off x="8218805" y="215963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46" name="矩形 45"/>
          <p:cNvSpPr/>
          <p:nvPr/>
        </p:nvSpPr>
        <p:spPr>
          <a:xfrm>
            <a:off x="9027795" y="2317750"/>
            <a:ext cx="13722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get infaces in PIT_entry</a:t>
            </a:r>
          </a:p>
        </p:txBody>
      </p:sp>
      <p:cxnSp>
        <p:nvCxnSpPr>
          <p:cNvPr id="58" name="直接箭头连接符 57"/>
          <p:cNvCxnSpPr>
            <a:endCxn id="46" idx="1"/>
          </p:cNvCxnSpPr>
          <p:nvPr/>
        </p:nvCxnSpPr>
        <p:spPr>
          <a:xfrm>
            <a:off x="8497570" y="2534920"/>
            <a:ext cx="530225"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6" name="椭圆形标注 5"/>
          <p:cNvSpPr/>
          <p:nvPr/>
        </p:nvSpPr>
        <p:spPr>
          <a:xfrm>
            <a:off x="7633335" y="1085215"/>
            <a:ext cx="1016000" cy="442595"/>
          </a:xfrm>
          <a:prstGeom prst="wedgeEllipseCallout">
            <a:avLst>
              <a:gd name="adj1" fmla="val 33250"/>
              <a:gd name="adj2" fmla="val 19677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p>
        </p:txBody>
      </p:sp>
      <p:cxnSp>
        <p:nvCxnSpPr>
          <p:cNvPr id="7" name="直接箭头连接符 6"/>
          <p:cNvCxnSpPr/>
          <p:nvPr/>
        </p:nvCxnSpPr>
        <p:spPr>
          <a:xfrm>
            <a:off x="9691370" y="2757805"/>
            <a:ext cx="5715" cy="44323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286625" y="4927600"/>
            <a:ext cx="13722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remove name record in </a:t>
            </a:r>
            <a:r>
              <a:rPr lang="en-US" altLang="zh-CN">
                <a:sym typeface="+mn-ea"/>
              </a:rPr>
              <a:t>pit </a:t>
            </a:r>
            <a:r>
              <a:rPr lang="en-US" altLang="zh-CN"/>
              <a:t> </a:t>
            </a:r>
          </a:p>
        </p:txBody>
      </p:sp>
      <p:sp>
        <p:nvSpPr>
          <p:cNvPr id="9" name="菱形 8"/>
          <p:cNvSpPr/>
          <p:nvPr/>
        </p:nvSpPr>
        <p:spPr>
          <a:xfrm>
            <a:off x="8366760" y="3201035"/>
            <a:ext cx="2648585" cy="997585"/>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router ID </a:t>
            </a:r>
          </a:p>
          <a:p>
            <a:pPr algn="ctr"/>
            <a:r>
              <a:rPr lang="en-US" altLang="zh-CN"/>
              <a:t>==</a:t>
            </a:r>
          </a:p>
          <a:p>
            <a:pPr algn="ctr"/>
            <a:r>
              <a:rPr lang="en-US" altLang="zh-CN"/>
              <a:t>consumerID ?</a:t>
            </a:r>
          </a:p>
        </p:txBody>
      </p:sp>
      <p:sp>
        <p:nvSpPr>
          <p:cNvPr id="10" name="矩形 9"/>
          <p:cNvSpPr/>
          <p:nvPr/>
        </p:nvSpPr>
        <p:spPr>
          <a:xfrm>
            <a:off x="10767695" y="2618740"/>
            <a:ext cx="1372235" cy="4343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sym typeface="+mn-ea"/>
              </a:rPr>
              <a:t>Yes consumer</a:t>
            </a:r>
            <a:endParaRPr lang="en-US" altLang="zh-CN"/>
          </a:p>
        </p:txBody>
      </p:sp>
      <p:cxnSp>
        <p:nvCxnSpPr>
          <p:cNvPr id="11" name="肘形连接符 10"/>
          <p:cNvCxnSpPr>
            <a:stCxn id="9" idx="3"/>
            <a:endCxn id="10" idx="2"/>
          </p:cNvCxnSpPr>
          <p:nvPr/>
        </p:nvCxnSpPr>
        <p:spPr>
          <a:xfrm flipV="1">
            <a:off x="11015345" y="3053080"/>
            <a:ext cx="438785" cy="647065"/>
          </a:xfrm>
          <a:prstGeom prst="bentConnector2">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12" name="肘形连接符 11"/>
          <p:cNvCxnSpPr/>
          <p:nvPr/>
        </p:nvCxnSpPr>
        <p:spPr>
          <a:xfrm rot="10800000" flipV="1">
            <a:off x="8678545" y="3706495"/>
            <a:ext cx="2772410" cy="1426845"/>
          </a:xfrm>
          <a:prstGeom prst="bentConnector3">
            <a:avLst>
              <a:gd name="adj1" fmla="val -343"/>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2" name="椭圆形标注 1"/>
          <p:cNvSpPr/>
          <p:nvPr/>
        </p:nvSpPr>
        <p:spPr>
          <a:xfrm>
            <a:off x="10878185" y="2107565"/>
            <a:ext cx="975360" cy="442595"/>
          </a:xfrm>
          <a:prstGeom prst="wedgeEllipseCallout">
            <a:avLst>
              <a:gd name="adj1" fmla="val 11119"/>
              <a:gd name="adj2" fmla="val 69655"/>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p>
        </p:txBody>
      </p:sp>
      <p:sp>
        <p:nvSpPr>
          <p:cNvPr id="5" name="文本框 4"/>
          <p:cNvSpPr txBox="1"/>
          <p:nvPr/>
        </p:nvSpPr>
        <p:spPr>
          <a:xfrm>
            <a:off x="10876915" y="332867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129" name="文本框 128"/>
          <p:cNvSpPr txBox="1"/>
          <p:nvPr/>
        </p:nvSpPr>
        <p:spPr>
          <a:xfrm>
            <a:off x="9711690" y="4147820"/>
            <a:ext cx="516890" cy="306705"/>
          </a:xfrm>
          <a:prstGeom prst="rect">
            <a:avLst/>
          </a:prstGeom>
          <a:noFill/>
        </p:spPr>
        <p:txBody>
          <a:bodyPr wrap="square" rtlCol="0">
            <a:spAutoFit/>
          </a:bodyPr>
          <a:lstStyle/>
          <a:p>
            <a:r>
              <a:rPr lang="en-US" altLang="zh-CN">
                <a:sym typeface="+mn-ea"/>
              </a:rPr>
              <a:t>NO</a:t>
            </a:r>
            <a:endParaRPr lang="en-US" altLang="zh-CN"/>
          </a:p>
        </p:txBody>
      </p:sp>
      <p:sp>
        <p:nvSpPr>
          <p:cNvPr id="14" name="矩形 13"/>
          <p:cNvSpPr/>
          <p:nvPr/>
        </p:nvSpPr>
        <p:spPr>
          <a:xfrm>
            <a:off x="8970645" y="4493260"/>
            <a:ext cx="1372235" cy="4343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forward datas</a:t>
            </a:r>
          </a:p>
        </p:txBody>
      </p:sp>
      <p:cxnSp>
        <p:nvCxnSpPr>
          <p:cNvPr id="15" name="直接箭头连接符 14"/>
          <p:cNvCxnSpPr>
            <a:endCxn id="14" idx="0"/>
          </p:cNvCxnSpPr>
          <p:nvPr/>
        </p:nvCxnSpPr>
        <p:spPr>
          <a:xfrm>
            <a:off x="9651365" y="4175760"/>
            <a:ext cx="5715" cy="31750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6" name="肘形连接符 15"/>
          <p:cNvCxnSpPr/>
          <p:nvPr/>
        </p:nvCxnSpPr>
        <p:spPr>
          <a:xfrm rot="10800000" flipV="1">
            <a:off x="7967345" y="4290695"/>
            <a:ext cx="1611630" cy="619760"/>
          </a:xfrm>
          <a:prstGeom prst="bentConnector2">
            <a:avLst/>
          </a:prstGeom>
          <a:ln w="38100">
            <a:tailEnd type="arrow" w="med" len="med"/>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矩形 117"/>
          <p:cNvSpPr/>
          <p:nvPr/>
        </p:nvSpPr>
        <p:spPr>
          <a:xfrm>
            <a:off x="6995795" y="1394460"/>
            <a:ext cx="5202555" cy="3985895"/>
          </a:xfrm>
          <a:prstGeom prst="rect">
            <a:avLst/>
          </a:prstGeom>
          <a:solidFill>
            <a:schemeClr val="accent5">
              <a:lumMod val="20000"/>
              <a:lumOff val="80000"/>
            </a:schemeClr>
          </a:solid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b="1">
                <a:sym typeface="+mn-ea"/>
              </a:rPr>
              <a:t>9. Process Flow</a:t>
            </a:r>
            <a:br>
              <a:rPr lang="en-US" b="1"/>
            </a:br>
            <a:endParaRPr lang="zh-CN" altLang="en-US"/>
          </a:p>
        </p:txBody>
      </p:sp>
      <p:cxnSp>
        <p:nvCxnSpPr>
          <p:cNvPr id="36" name="直接箭头连接符 35"/>
          <p:cNvCxnSpPr/>
          <p:nvPr/>
        </p:nvCxnSpPr>
        <p:spPr>
          <a:xfrm flipH="1" flipV="1">
            <a:off x="8234680" y="1874520"/>
            <a:ext cx="851535" cy="11430"/>
          </a:xfrm>
          <a:prstGeom prst="straightConnector1">
            <a:avLst/>
          </a:prstGeom>
          <a:ln w="38100">
            <a:tailEnd type="arrow" w="med" len="med"/>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7232650" y="1715135"/>
            <a:ext cx="1013460" cy="31877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sym typeface="+mn-ea"/>
              </a:rPr>
              <a:t>PIT</a:t>
            </a:r>
            <a:endParaRPr lang="en-US" altLang="zh-CN"/>
          </a:p>
        </p:txBody>
      </p:sp>
      <p:sp>
        <p:nvSpPr>
          <p:cNvPr id="38" name="菱形 37"/>
          <p:cNvSpPr/>
          <p:nvPr/>
        </p:nvSpPr>
        <p:spPr>
          <a:xfrm>
            <a:off x="7061200" y="2274570"/>
            <a:ext cx="1373505" cy="520700"/>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hit ?</a:t>
            </a:r>
          </a:p>
        </p:txBody>
      </p:sp>
      <p:sp>
        <p:nvSpPr>
          <p:cNvPr id="39" name="矩形 38"/>
          <p:cNvSpPr/>
          <p:nvPr/>
        </p:nvSpPr>
        <p:spPr>
          <a:xfrm>
            <a:off x="7247255" y="3541395"/>
            <a:ext cx="1004570" cy="3187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drop data</a:t>
            </a:r>
          </a:p>
        </p:txBody>
      </p:sp>
      <p:cxnSp>
        <p:nvCxnSpPr>
          <p:cNvPr id="40" name="直接箭头连接符 39"/>
          <p:cNvCxnSpPr>
            <a:stCxn id="37" idx="2"/>
            <a:endCxn id="38" idx="0"/>
          </p:cNvCxnSpPr>
          <p:nvPr/>
        </p:nvCxnSpPr>
        <p:spPr>
          <a:xfrm>
            <a:off x="7739380" y="2039620"/>
            <a:ext cx="8890" cy="24066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8277860" y="1488440"/>
            <a:ext cx="673100" cy="306705"/>
          </a:xfrm>
          <a:prstGeom prst="rect">
            <a:avLst/>
          </a:prstGeom>
          <a:noFill/>
        </p:spPr>
        <p:txBody>
          <a:bodyPr wrap="square" rtlCol="0">
            <a:spAutoFit/>
          </a:bodyPr>
          <a:lstStyle/>
          <a:p>
            <a:r>
              <a:rPr lang="en-US" altLang="zh-CN">
                <a:sym typeface="+mn-ea"/>
              </a:rPr>
              <a:t>name</a:t>
            </a:r>
            <a:endParaRPr lang="en-US" altLang="zh-CN"/>
          </a:p>
        </p:txBody>
      </p:sp>
      <p:cxnSp>
        <p:nvCxnSpPr>
          <p:cNvPr id="42" name="直接箭头连接符 41"/>
          <p:cNvCxnSpPr>
            <a:stCxn id="38" idx="2"/>
            <a:endCxn id="39" idx="0"/>
          </p:cNvCxnSpPr>
          <p:nvPr/>
        </p:nvCxnSpPr>
        <p:spPr>
          <a:xfrm>
            <a:off x="7748270" y="2795270"/>
            <a:ext cx="1270" cy="74612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7286625" y="2967355"/>
            <a:ext cx="516890" cy="306705"/>
          </a:xfrm>
          <a:prstGeom prst="rect">
            <a:avLst/>
          </a:prstGeom>
          <a:noFill/>
        </p:spPr>
        <p:txBody>
          <a:bodyPr wrap="square" rtlCol="0">
            <a:spAutoFit/>
          </a:bodyPr>
          <a:lstStyle/>
          <a:p>
            <a:r>
              <a:rPr lang="en-US" altLang="zh-CN">
                <a:sym typeface="+mn-ea"/>
              </a:rPr>
              <a:t>NO</a:t>
            </a:r>
            <a:endParaRPr lang="en-US" altLang="zh-CN"/>
          </a:p>
        </p:txBody>
      </p:sp>
      <p:sp>
        <p:nvSpPr>
          <p:cNvPr id="45" name="文本框 44"/>
          <p:cNvSpPr txBox="1"/>
          <p:nvPr/>
        </p:nvSpPr>
        <p:spPr>
          <a:xfrm>
            <a:off x="8218805" y="2159635"/>
            <a:ext cx="574040" cy="306705"/>
          </a:xfrm>
          <a:prstGeom prst="rect">
            <a:avLst/>
          </a:prstGeom>
          <a:noFill/>
        </p:spPr>
        <p:txBody>
          <a:bodyPr wrap="square" rtlCol="0">
            <a:spAutoFit/>
          </a:bodyPr>
          <a:lstStyle/>
          <a:p>
            <a:r>
              <a:rPr lang="en-US" altLang="zh-CN">
                <a:sym typeface="+mn-ea"/>
              </a:rPr>
              <a:t>YES</a:t>
            </a:r>
            <a:endParaRPr lang="en-US" altLang="zh-CN"/>
          </a:p>
        </p:txBody>
      </p:sp>
      <p:sp>
        <p:nvSpPr>
          <p:cNvPr id="46" name="矩形 45"/>
          <p:cNvSpPr/>
          <p:nvPr/>
        </p:nvSpPr>
        <p:spPr>
          <a:xfrm>
            <a:off x="8964930" y="2317750"/>
            <a:ext cx="13722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get infaces in PIT entry</a:t>
            </a:r>
          </a:p>
        </p:txBody>
      </p:sp>
      <p:cxnSp>
        <p:nvCxnSpPr>
          <p:cNvPr id="49" name="直接箭头连接符 48"/>
          <p:cNvCxnSpPr>
            <a:stCxn id="46" idx="2"/>
            <a:endCxn id="125" idx="0"/>
          </p:cNvCxnSpPr>
          <p:nvPr/>
        </p:nvCxnSpPr>
        <p:spPr>
          <a:xfrm>
            <a:off x="9651365" y="2752090"/>
            <a:ext cx="5715" cy="44323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38" idx="3"/>
            <a:endCxn id="46" idx="1"/>
          </p:cNvCxnSpPr>
          <p:nvPr/>
        </p:nvCxnSpPr>
        <p:spPr>
          <a:xfrm>
            <a:off x="8434705" y="2534920"/>
            <a:ext cx="530225"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7286625" y="4921885"/>
            <a:ext cx="13722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remove </a:t>
            </a:r>
            <a:r>
              <a:rPr lang="en-US" altLang="zh-CN">
                <a:sym typeface="+mn-ea"/>
              </a:rPr>
              <a:t>PIT </a:t>
            </a:r>
            <a:r>
              <a:rPr lang="en-US" altLang="zh-CN"/>
              <a:t>entry </a:t>
            </a:r>
          </a:p>
        </p:txBody>
      </p:sp>
      <p:sp>
        <p:nvSpPr>
          <p:cNvPr id="122" name="文本框 121"/>
          <p:cNvSpPr txBox="1"/>
          <p:nvPr/>
        </p:nvSpPr>
        <p:spPr>
          <a:xfrm>
            <a:off x="10296525" y="1394460"/>
            <a:ext cx="1843405" cy="645160"/>
          </a:xfrm>
          <a:prstGeom prst="rect">
            <a:avLst/>
          </a:prstGeom>
          <a:noFill/>
        </p:spPr>
        <p:txBody>
          <a:bodyPr wrap="square" rtlCol="0" anchor="t">
            <a:spAutoFit/>
          </a:bodyPr>
          <a:lstStyle/>
          <a:p>
            <a:pPr algn="ctr"/>
            <a:r>
              <a:rPr lang="zh-CN" altLang="en-US" sz="1800" b="1">
                <a:solidFill>
                  <a:srgbClr val="FF0000"/>
                </a:solidFill>
              </a:rPr>
              <a:t>Router </a:t>
            </a:r>
          </a:p>
          <a:p>
            <a:pPr algn="ctr"/>
            <a:r>
              <a:rPr lang="zh-CN" altLang="en-US" sz="1800" b="1">
                <a:solidFill>
                  <a:srgbClr val="FF0000"/>
                </a:solidFill>
              </a:rPr>
              <a:t>process </a:t>
            </a:r>
            <a:r>
              <a:rPr lang="en-US" altLang="zh-CN" sz="1800" b="1">
                <a:solidFill>
                  <a:srgbClr val="FF0000"/>
                </a:solidFill>
              </a:rPr>
              <a:t>data</a:t>
            </a:r>
          </a:p>
        </p:txBody>
      </p:sp>
      <p:sp>
        <p:nvSpPr>
          <p:cNvPr id="124" name="矩形 123"/>
          <p:cNvSpPr/>
          <p:nvPr/>
        </p:nvSpPr>
        <p:spPr>
          <a:xfrm>
            <a:off x="8976360" y="4510405"/>
            <a:ext cx="1372235" cy="4343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forward datas</a:t>
            </a:r>
          </a:p>
        </p:txBody>
      </p:sp>
      <p:sp>
        <p:nvSpPr>
          <p:cNvPr id="125" name="菱形 124"/>
          <p:cNvSpPr/>
          <p:nvPr/>
        </p:nvSpPr>
        <p:spPr>
          <a:xfrm>
            <a:off x="8332470" y="3195320"/>
            <a:ext cx="2648585" cy="997585"/>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router ID </a:t>
            </a:r>
          </a:p>
          <a:p>
            <a:pPr algn="ctr"/>
            <a:r>
              <a:rPr lang="en-US" altLang="zh-CN"/>
              <a:t>==</a:t>
            </a:r>
          </a:p>
          <a:p>
            <a:pPr algn="ctr"/>
            <a:r>
              <a:rPr lang="en-US" altLang="zh-CN"/>
              <a:t>consumerID ?</a:t>
            </a:r>
          </a:p>
        </p:txBody>
      </p:sp>
      <p:cxnSp>
        <p:nvCxnSpPr>
          <p:cNvPr id="127" name="直接箭头连接符 126"/>
          <p:cNvCxnSpPr>
            <a:stCxn id="125" idx="2"/>
            <a:endCxn id="124" idx="0"/>
          </p:cNvCxnSpPr>
          <p:nvPr/>
        </p:nvCxnSpPr>
        <p:spPr>
          <a:xfrm>
            <a:off x="9657080" y="4192905"/>
            <a:ext cx="5715" cy="31750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59" idx="0"/>
          </p:cNvCxnSpPr>
          <p:nvPr/>
        </p:nvCxnSpPr>
        <p:spPr>
          <a:xfrm rot="10800000" flipV="1">
            <a:off x="7973060" y="4307840"/>
            <a:ext cx="1611630" cy="619760"/>
          </a:xfrm>
          <a:prstGeom prst="bentConnector2">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129" name="文本框 128"/>
          <p:cNvSpPr txBox="1"/>
          <p:nvPr/>
        </p:nvSpPr>
        <p:spPr>
          <a:xfrm>
            <a:off x="9711690" y="4147820"/>
            <a:ext cx="516890" cy="306705"/>
          </a:xfrm>
          <a:prstGeom prst="rect">
            <a:avLst/>
          </a:prstGeom>
          <a:noFill/>
        </p:spPr>
        <p:txBody>
          <a:bodyPr wrap="square" rtlCol="0">
            <a:spAutoFit/>
          </a:bodyPr>
          <a:lstStyle/>
          <a:p>
            <a:r>
              <a:rPr lang="en-US" altLang="zh-CN">
                <a:sym typeface="+mn-ea"/>
              </a:rPr>
              <a:t>NO</a:t>
            </a:r>
            <a:endParaRPr lang="en-US" altLang="zh-CN"/>
          </a:p>
        </p:txBody>
      </p:sp>
      <p:sp>
        <p:nvSpPr>
          <p:cNvPr id="130" name="矩形 129"/>
          <p:cNvSpPr/>
          <p:nvPr/>
        </p:nvSpPr>
        <p:spPr>
          <a:xfrm>
            <a:off x="10767695" y="2613025"/>
            <a:ext cx="1372235" cy="4343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sym typeface="+mn-ea"/>
              </a:rPr>
              <a:t>Yes consumer</a:t>
            </a:r>
            <a:endParaRPr lang="en-US" altLang="zh-CN"/>
          </a:p>
        </p:txBody>
      </p:sp>
      <p:cxnSp>
        <p:nvCxnSpPr>
          <p:cNvPr id="131" name="肘形连接符 130"/>
          <p:cNvCxnSpPr>
            <a:stCxn id="125" idx="3"/>
            <a:endCxn id="130" idx="2"/>
          </p:cNvCxnSpPr>
          <p:nvPr/>
        </p:nvCxnSpPr>
        <p:spPr>
          <a:xfrm flipV="1">
            <a:off x="10981055" y="3047365"/>
            <a:ext cx="473075" cy="647065"/>
          </a:xfrm>
          <a:prstGeom prst="bentConnector2">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132" name="肘形连接符 131"/>
          <p:cNvCxnSpPr/>
          <p:nvPr/>
        </p:nvCxnSpPr>
        <p:spPr>
          <a:xfrm rot="10800000" flipV="1">
            <a:off x="8678545" y="3700780"/>
            <a:ext cx="2772410" cy="1426845"/>
          </a:xfrm>
          <a:prstGeom prst="bentConnector3">
            <a:avLst>
              <a:gd name="adj1" fmla="val -343"/>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2" name="文本框 1"/>
          <p:cNvSpPr txBox="1"/>
          <p:nvPr/>
        </p:nvSpPr>
        <p:spPr>
          <a:xfrm>
            <a:off x="10767695" y="3274060"/>
            <a:ext cx="574040" cy="306705"/>
          </a:xfrm>
          <a:prstGeom prst="rect">
            <a:avLst/>
          </a:prstGeom>
          <a:noFill/>
        </p:spPr>
        <p:txBody>
          <a:bodyPr wrap="square" rtlCol="0">
            <a:spAutoFit/>
          </a:bodyPr>
          <a:lstStyle/>
          <a:p>
            <a:r>
              <a:rPr lang="en-US" altLang="zh-CN">
                <a:sym typeface="+mn-ea"/>
              </a:rPr>
              <a:t>YES</a:t>
            </a:r>
            <a:endParaRPr lang="en-US" altLang="zh-CN"/>
          </a:p>
        </p:txBody>
      </p:sp>
      <p:sp>
        <p:nvSpPr>
          <p:cNvPr id="3" name="内容占位符 2"/>
          <p:cNvSpPr>
            <a:spLocks noGrp="1"/>
          </p:cNvSpPr>
          <p:nvPr>
            <p:ph idx="1"/>
          </p:nvPr>
        </p:nvSpPr>
        <p:spPr>
          <a:xfrm>
            <a:off x="407670" y="765175"/>
            <a:ext cx="6491605" cy="6095365"/>
          </a:xfrm>
        </p:spPr>
        <p:txBody>
          <a:bodyPr/>
          <a:lstStyle/>
          <a:p>
            <a:pPr algn="just">
              <a:buFont typeface="Wingdings" panose="05000000000000000000" pitchFamily="2" charset="2"/>
              <a:buChar char="l"/>
            </a:pPr>
            <a:r>
              <a:rPr lang="en-US" altLang="zh-CN" sz="3200" b="1">
                <a:sym typeface="+mn-ea"/>
              </a:rPr>
              <a:t>Data</a:t>
            </a:r>
            <a:r>
              <a:rPr lang="zh-CN" altLang="en-US" sz="3200" b="1">
                <a:sym typeface="+mn-ea"/>
              </a:rPr>
              <a:t> process</a:t>
            </a:r>
            <a:endParaRPr lang="en-US" altLang="zh-CN" sz="2000" dirty="0">
              <a:solidFill>
                <a:schemeClr val="tx1">
                  <a:lumMod val="95000"/>
                  <a:lumOff val="5000"/>
                </a:schemeClr>
              </a:solidFill>
              <a:sym typeface="+mn-ea"/>
            </a:endParaRPr>
          </a:p>
          <a:p>
            <a:pPr>
              <a:buFont typeface="Wingdings" panose="05000000000000000000" pitchFamily="2" charset="2"/>
              <a:buChar char="l"/>
            </a:pPr>
            <a:r>
              <a:rPr lang="zh-CN" altLang="en-US" sz="2000" i="1" dirty="0">
                <a:solidFill>
                  <a:schemeClr val="tx1">
                    <a:lumMod val="95000"/>
                    <a:lumOff val="5000"/>
                  </a:schemeClr>
                </a:solidFill>
                <a:sym typeface="+mn-ea"/>
              </a:rPr>
              <a:t>data</a:t>
            </a:r>
            <a:r>
              <a:rPr lang="zh-CN" altLang="en-US" sz="2000" dirty="0">
                <a:solidFill>
                  <a:schemeClr val="tx1">
                    <a:lumMod val="95000"/>
                    <a:lumOff val="5000"/>
                  </a:schemeClr>
                </a:solidFill>
                <a:sym typeface="+mn-ea"/>
              </a:rPr>
              <a:t> hit in </a:t>
            </a:r>
            <a:r>
              <a:rPr lang="en-US" altLang="zh-CN" sz="2000" i="1" dirty="0">
                <a:solidFill>
                  <a:schemeClr val="tx1">
                    <a:lumMod val="95000"/>
                    <a:lumOff val="5000"/>
                  </a:schemeClr>
                </a:solidFill>
                <a:sym typeface="+mn-ea"/>
              </a:rPr>
              <a:t>pit</a:t>
            </a:r>
          </a:p>
          <a:p>
            <a:pPr>
              <a:buFont typeface="Wingdings" panose="05000000000000000000" pitchFamily="2" charset="2"/>
              <a:buChar char="l"/>
            </a:pPr>
            <a:r>
              <a:rPr lang="zh-CN" altLang="en-US" sz="2000" dirty="0">
                <a:solidFill>
                  <a:schemeClr val="tx1">
                    <a:lumMod val="95000"/>
                    <a:lumOff val="5000"/>
                  </a:schemeClr>
                </a:solidFill>
                <a:sym typeface="+mn-ea"/>
              </a:rPr>
              <a:t>Create forwarding </a:t>
            </a:r>
            <a:r>
              <a:rPr lang="en-US" altLang="zh-CN" sz="2000" i="1" dirty="0">
                <a:solidFill>
                  <a:schemeClr val="tx1">
                    <a:lumMod val="95000"/>
                    <a:lumOff val="5000"/>
                  </a:schemeClr>
                </a:solidFill>
                <a:sym typeface="+mn-ea"/>
              </a:rPr>
              <a:t>data</a:t>
            </a:r>
            <a:r>
              <a:rPr lang="zh-CN" altLang="en-US" sz="2000" i="1" dirty="0">
                <a:solidFill>
                  <a:schemeClr val="tx1">
                    <a:lumMod val="95000"/>
                    <a:lumOff val="5000"/>
                  </a:schemeClr>
                </a:solidFill>
                <a:sym typeface="+mn-ea"/>
              </a:rPr>
              <a:t> packets</a:t>
            </a:r>
            <a:r>
              <a:rPr lang="zh-CN" altLang="en-US" sz="2000" dirty="0">
                <a:solidFill>
                  <a:schemeClr val="tx1">
                    <a:lumMod val="95000"/>
                    <a:lumOff val="5000"/>
                  </a:schemeClr>
                </a:solidFill>
                <a:sym typeface="+mn-ea"/>
              </a:rPr>
              <a:t>, which may need to be forwarded to multiple </a:t>
            </a:r>
            <a:r>
              <a:rPr lang="en-US" altLang="zh-CN" sz="2000" i="1" dirty="0">
                <a:solidFill>
                  <a:schemeClr val="tx1">
                    <a:lumMod val="95000"/>
                    <a:lumOff val="5000"/>
                  </a:schemeClr>
                </a:solidFill>
                <a:sym typeface="+mn-ea"/>
              </a:rPr>
              <a:t>incoming</a:t>
            </a:r>
            <a:r>
              <a:rPr lang="zh-CN" altLang="en-US" sz="2000" i="1" dirty="0">
                <a:solidFill>
                  <a:schemeClr val="tx1">
                    <a:lumMod val="95000"/>
                    <a:lumOff val="5000"/>
                  </a:schemeClr>
                </a:solidFill>
                <a:sym typeface="+mn-ea"/>
              </a:rPr>
              <a:t> interfaces</a:t>
            </a:r>
            <a:r>
              <a:rPr lang="zh-CN" altLang="en-US" sz="2000" dirty="0">
                <a:solidFill>
                  <a:schemeClr val="tx1">
                    <a:lumMod val="95000"/>
                    <a:lumOff val="5000"/>
                  </a:schemeClr>
                </a:solidFill>
                <a:sym typeface="+mn-ea"/>
              </a:rPr>
              <a:t>. The first number of each list is the </a:t>
            </a:r>
            <a:r>
              <a:rPr lang="en-US" altLang="zh-CN" sz="2000" i="1" dirty="0">
                <a:solidFill>
                  <a:schemeClr val="tx1">
                    <a:lumMod val="95000"/>
                    <a:lumOff val="5000"/>
                  </a:schemeClr>
                </a:solidFill>
                <a:sym typeface="+mn-ea"/>
              </a:rPr>
              <a:t>incoming</a:t>
            </a:r>
            <a:r>
              <a:rPr lang="zh-CN" altLang="en-US" sz="2000" i="1" dirty="0">
                <a:solidFill>
                  <a:schemeClr val="tx1">
                    <a:lumMod val="95000"/>
                    <a:lumOff val="5000"/>
                  </a:schemeClr>
                </a:solidFill>
                <a:sym typeface="+mn-ea"/>
              </a:rPr>
              <a:t> interface</a:t>
            </a: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next </a:t>
            </a:r>
            <a:r>
              <a:rPr lang="zh-CN" altLang="en-US" sz="2000" i="1" dirty="0">
                <a:solidFill>
                  <a:schemeClr val="tx1">
                    <a:lumMod val="95000"/>
                    <a:lumOff val="5000"/>
                  </a:schemeClr>
                </a:solidFill>
                <a:sym typeface="+mn-ea"/>
              </a:rPr>
              <a:t>router ID</a:t>
            </a:r>
            <a:r>
              <a:rPr lang="zh-CN" altLang="en-US" sz="2000" dirty="0">
                <a:solidFill>
                  <a:schemeClr val="tx1">
                    <a:lumMod val="95000"/>
                    <a:lumOff val="5000"/>
                  </a:schemeClr>
                </a:solidFill>
                <a:sym typeface="+mn-ea"/>
              </a:rPr>
              <a:t>). </a:t>
            </a:r>
          </a:p>
          <a:p>
            <a:pPr algn="l">
              <a:buFont typeface="Wingdings" panose="05000000000000000000" pitchFamily="2" charset="2"/>
              <a:buChar char="l"/>
            </a:pPr>
            <a:r>
              <a:rPr lang="zh-CN" altLang="en-US" sz="2000" i="1" dirty="0">
                <a:solidFill>
                  <a:schemeClr val="tx1">
                    <a:lumMod val="95000"/>
                    <a:lumOff val="5000"/>
                  </a:schemeClr>
                </a:solidFill>
                <a:sym typeface="+mn-ea"/>
              </a:rPr>
              <a:t> data packets </a:t>
            </a:r>
            <a:r>
              <a:rPr lang="zh-CN" altLang="en-US" sz="2000" dirty="0">
                <a:solidFill>
                  <a:schemeClr val="tx1">
                    <a:lumMod val="95000"/>
                    <a:lumOff val="5000"/>
                  </a:schemeClr>
                </a:solidFill>
                <a:sym typeface="+mn-ea"/>
              </a:rPr>
              <a:t>format</a:t>
            </a:r>
            <a:endParaRPr lang="zh-CN" altLang="en-US" sz="2000" i="1" dirty="0">
              <a:solidFill>
                <a:schemeClr val="tx1">
                  <a:lumMod val="95000"/>
                  <a:lumOff val="5000"/>
                </a:schemeClr>
              </a:solidFill>
              <a:sym typeface="+mn-ea"/>
            </a:endParaRPr>
          </a:p>
          <a:p>
            <a:pPr marL="106680" indent="0">
              <a:buFont typeface="Wingdings" panose="05000000000000000000" pitchFamily="2" charset="2"/>
              <a:buNone/>
            </a:pPr>
            <a:r>
              <a:rPr lang="en-US" altLang="zh-CN" sz="2000" i="1" dirty="0">
                <a:solidFill>
                  <a:schemeClr val="tx1">
                    <a:lumMod val="95000"/>
                    <a:lumOff val="5000"/>
                  </a:schemeClr>
                </a:solidFill>
                <a:sym typeface="+mn-ea"/>
              </a:rPr>
              <a:t>= </a:t>
            </a:r>
            <a:r>
              <a:rPr lang="zh-CN" altLang="en-US" sz="2000" i="1" dirty="0">
                <a:solidFill>
                  <a:schemeClr val="tx1">
                    <a:lumMod val="95000"/>
                    <a:lumOff val="5000"/>
                  </a:schemeClr>
                </a:solidFill>
                <a:sym typeface="+mn-ea"/>
              </a:rPr>
              <a:t>[[2, {'type': 'data', 'consumer_ID': 0, 'route_ID': 4, 'content_name': 'r5/</a:t>
            </a:r>
            <a:r>
              <a:rPr lang="en-US" altLang="zh-CN" sz="2000" i="1" dirty="0">
                <a:solidFill>
                  <a:schemeClr val="tx1">
                    <a:lumMod val="95000"/>
                    <a:lumOff val="5000"/>
                  </a:schemeClr>
                </a:solidFill>
                <a:sym typeface="+mn-ea"/>
              </a:rPr>
              <a:t>0</a:t>
            </a:r>
            <a:r>
              <a:rPr lang="zh-CN" altLang="en-US" sz="2000" i="1" dirty="0">
                <a:solidFill>
                  <a:schemeClr val="tx1">
                    <a:lumMod val="95000"/>
                    <a:lumOff val="5000"/>
                  </a:schemeClr>
                </a:solidFill>
                <a:sym typeface="+mn-ea"/>
              </a:rPr>
              <a:t>9', 'content_data': '', 'data_hop': 2, 'start_time': 1615357615, 'path': '</a:t>
            </a:r>
            <a:r>
              <a:rPr lang="en-US" altLang="zh-CN" sz="2000" i="1" dirty="0">
                <a:solidFill>
                  <a:schemeClr val="tx1">
                    <a:lumMod val="95000"/>
                    <a:lumOff val="5000"/>
                  </a:schemeClr>
                </a:solidFill>
                <a:sym typeface="+mn-ea"/>
              </a:rPr>
              <a:t>p</a:t>
            </a:r>
            <a:r>
              <a:rPr lang="zh-CN" altLang="en-US" sz="2000" i="1" dirty="0">
                <a:solidFill>
                  <a:schemeClr val="tx1">
                    <a:lumMod val="95000"/>
                    <a:lumOff val="5000"/>
                  </a:schemeClr>
                </a:solidFill>
                <a:sym typeface="+mn-ea"/>
              </a:rPr>
              <a:t>5/4/'}], </a:t>
            </a:r>
          </a:p>
          <a:p>
            <a:pPr marL="106680" indent="0">
              <a:buFont typeface="Wingdings" panose="05000000000000000000" pitchFamily="2" charset="2"/>
              <a:buNone/>
            </a:pPr>
            <a:r>
              <a:rPr lang="zh-CN" altLang="en-US" sz="2000" i="1" dirty="0">
                <a:solidFill>
                  <a:schemeClr val="tx1">
                    <a:lumMod val="95000"/>
                    <a:lumOff val="5000"/>
                  </a:schemeClr>
                </a:solidFill>
                <a:sym typeface="+mn-ea"/>
              </a:rPr>
              <a:t>[6, {'type': 'data', 'consumer_ID': 0, 'route_ID': 4, 'content_name': 'r5/</a:t>
            </a:r>
            <a:r>
              <a:rPr lang="en-US" altLang="zh-CN" sz="2000" i="1" dirty="0">
                <a:solidFill>
                  <a:schemeClr val="tx1">
                    <a:lumMod val="95000"/>
                    <a:lumOff val="5000"/>
                  </a:schemeClr>
                </a:solidFill>
                <a:sym typeface="+mn-ea"/>
              </a:rPr>
              <a:t>0</a:t>
            </a:r>
            <a:r>
              <a:rPr lang="zh-CN" altLang="en-US" sz="2000" i="1" dirty="0">
                <a:solidFill>
                  <a:schemeClr val="tx1">
                    <a:lumMod val="95000"/>
                    <a:lumOff val="5000"/>
                  </a:schemeClr>
                </a:solidFill>
                <a:sym typeface="+mn-ea"/>
              </a:rPr>
              <a:t>9', 'content_data': '', 'data_hop': 2, 'start_time': 1615357615, 'path': '</a:t>
            </a:r>
            <a:r>
              <a:rPr lang="en-US" altLang="zh-CN" sz="2000" i="1" dirty="0">
                <a:solidFill>
                  <a:schemeClr val="tx1">
                    <a:lumMod val="95000"/>
                    <a:lumOff val="5000"/>
                  </a:schemeClr>
                </a:solidFill>
                <a:sym typeface="+mn-ea"/>
              </a:rPr>
              <a:t>p</a:t>
            </a:r>
            <a:r>
              <a:rPr lang="zh-CN" altLang="en-US" sz="2000" i="1" dirty="0">
                <a:solidFill>
                  <a:schemeClr val="tx1">
                    <a:lumMod val="95000"/>
                    <a:lumOff val="5000"/>
                  </a:schemeClr>
                </a:solidFill>
                <a:sym typeface="+mn-ea"/>
              </a:rPr>
              <a:t>5/4/'}]]</a:t>
            </a:r>
          </a:p>
          <a:p>
            <a:pPr algn="l">
              <a:buFont typeface="Wingdings" panose="05000000000000000000" pitchFamily="2" charset="2"/>
              <a:buChar char="l"/>
            </a:pPr>
            <a:r>
              <a:rPr lang="zh-CN" altLang="en-US" sz="2000" dirty="0">
                <a:solidFill>
                  <a:schemeClr val="tx1">
                    <a:lumMod val="95000"/>
                    <a:lumOff val="5000"/>
                  </a:schemeClr>
                </a:solidFill>
                <a:sym typeface="+mn-ea"/>
              </a:rPr>
              <a:t>The </a:t>
            </a:r>
            <a:r>
              <a:rPr lang="zh-CN" altLang="en-US" sz="2000" i="1" dirty="0">
                <a:solidFill>
                  <a:schemeClr val="tx1">
                    <a:lumMod val="95000"/>
                    <a:lumOff val="5000"/>
                  </a:schemeClr>
                </a:solidFill>
                <a:sym typeface="+mn-ea"/>
              </a:rPr>
              <a:t>data packets</a:t>
            </a:r>
            <a:r>
              <a:rPr lang="zh-CN" altLang="en-US" sz="2000" dirty="0">
                <a:solidFill>
                  <a:schemeClr val="tx1">
                    <a:lumMod val="95000"/>
                    <a:lumOff val="5000"/>
                  </a:schemeClr>
                </a:solidFill>
                <a:sym typeface="+mn-ea"/>
              </a:rPr>
              <a:t> is forwarded by the server.</a:t>
            </a:r>
          </a:p>
          <a:p>
            <a:pPr marL="106680" indent="0">
              <a:buFont typeface="Wingdings" panose="05000000000000000000" pitchFamily="2" charset="2"/>
              <a:buNone/>
            </a:pPr>
            <a:endParaRPr lang="en-US" altLang="zh-CN" sz="2000" dirty="0">
              <a:solidFill>
                <a:schemeClr val="tx1">
                  <a:lumMod val="95000"/>
                  <a:lumOff val="5000"/>
                </a:schemeClr>
              </a:solidFill>
              <a:sym typeface="+mn-ea"/>
            </a:endParaRPr>
          </a:p>
        </p:txBody>
      </p:sp>
      <p:sp>
        <p:nvSpPr>
          <p:cNvPr id="133" name="椭圆形标注 132"/>
          <p:cNvSpPr/>
          <p:nvPr/>
        </p:nvSpPr>
        <p:spPr>
          <a:xfrm>
            <a:off x="8132445" y="2831465"/>
            <a:ext cx="1013460" cy="442595"/>
          </a:xfrm>
          <a:prstGeom prst="wedgeEllipseCallout">
            <a:avLst>
              <a:gd name="adj1" fmla="val -93295"/>
              <a:gd name="adj2" fmla="val 18436"/>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miss</a:t>
            </a:r>
          </a:p>
        </p:txBody>
      </p:sp>
      <p:sp>
        <p:nvSpPr>
          <p:cNvPr id="5" name="椭圆形标注 4"/>
          <p:cNvSpPr/>
          <p:nvPr/>
        </p:nvSpPr>
        <p:spPr>
          <a:xfrm>
            <a:off x="10878185" y="2101850"/>
            <a:ext cx="975360" cy="442595"/>
          </a:xfrm>
          <a:prstGeom prst="wedgeEllipseCallout">
            <a:avLst>
              <a:gd name="adj1" fmla="val 11119"/>
              <a:gd name="adj2" fmla="val 69655"/>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p>
        </p:txBody>
      </p:sp>
      <p:sp>
        <p:nvSpPr>
          <p:cNvPr id="6" name="椭圆形标注 5"/>
          <p:cNvSpPr/>
          <p:nvPr/>
        </p:nvSpPr>
        <p:spPr>
          <a:xfrm>
            <a:off x="9212580" y="1659255"/>
            <a:ext cx="1016000" cy="442595"/>
          </a:xfrm>
          <a:prstGeom prst="wedgeEllipseCallout">
            <a:avLst>
              <a:gd name="adj1" fmla="val -104687"/>
              <a:gd name="adj2" fmla="val 105523"/>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p>
        </p:txBody>
      </p:sp>
      <p:cxnSp>
        <p:nvCxnSpPr>
          <p:cNvPr id="7" name="直接箭头连接符 6"/>
          <p:cNvCxnSpPr>
            <a:endCxn id="9" idx="0"/>
          </p:cNvCxnSpPr>
          <p:nvPr/>
        </p:nvCxnSpPr>
        <p:spPr>
          <a:xfrm>
            <a:off x="9651365" y="2757805"/>
            <a:ext cx="5715" cy="44323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286625" y="4927600"/>
            <a:ext cx="1372235" cy="4343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remove </a:t>
            </a:r>
            <a:r>
              <a:rPr lang="en-US" altLang="zh-CN">
                <a:sym typeface="+mn-ea"/>
              </a:rPr>
              <a:t>PIT </a:t>
            </a:r>
            <a:r>
              <a:rPr lang="en-US" altLang="zh-CN"/>
              <a:t>entry </a:t>
            </a:r>
          </a:p>
        </p:txBody>
      </p:sp>
      <p:sp>
        <p:nvSpPr>
          <p:cNvPr id="9" name="菱形 8"/>
          <p:cNvSpPr/>
          <p:nvPr/>
        </p:nvSpPr>
        <p:spPr>
          <a:xfrm>
            <a:off x="8332470" y="3201035"/>
            <a:ext cx="2648585" cy="997585"/>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router ID </a:t>
            </a:r>
          </a:p>
          <a:p>
            <a:pPr algn="ctr"/>
            <a:r>
              <a:rPr lang="en-US" altLang="zh-CN"/>
              <a:t>==</a:t>
            </a:r>
          </a:p>
          <a:p>
            <a:pPr algn="ctr"/>
            <a:r>
              <a:rPr lang="en-US" altLang="zh-CN"/>
              <a:t>consumerID ?</a:t>
            </a:r>
          </a:p>
        </p:txBody>
      </p:sp>
      <p:sp>
        <p:nvSpPr>
          <p:cNvPr id="10" name="矩形 9"/>
          <p:cNvSpPr/>
          <p:nvPr/>
        </p:nvSpPr>
        <p:spPr>
          <a:xfrm>
            <a:off x="10767695" y="2618740"/>
            <a:ext cx="1372235" cy="4343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sym typeface="+mn-ea"/>
              </a:rPr>
              <a:t>Yes consumer</a:t>
            </a:r>
            <a:endParaRPr lang="en-US" altLang="zh-CN"/>
          </a:p>
        </p:txBody>
      </p:sp>
      <p:cxnSp>
        <p:nvCxnSpPr>
          <p:cNvPr id="11" name="肘形连接符 10"/>
          <p:cNvCxnSpPr>
            <a:stCxn id="9" idx="3"/>
            <a:endCxn id="10" idx="2"/>
          </p:cNvCxnSpPr>
          <p:nvPr/>
        </p:nvCxnSpPr>
        <p:spPr>
          <a:xfrm flipV="1">
            <a:off x="10981055" y="3053080"/>
            <a:ext cx="473075" cy="647065"/>
          </a:xfrm>
          <a:prstGeom prst="bentConnector2">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12" name="肘形连接符 11"/>
          <p:cNvCxnSpPr/>
          <p:nvPr/>
        </p:nvCxnSpPr>
        <p:spPr>
          <a:xfrm rot="10800000" flipV="1">
            <a:off x="8678545" y="3706495"/>
            <a:ext cx="2772410" cy="1426845"/>
          </a:xfrm>
          <a:prstGeom prst="bentConnector3">
            <a:avLst>
              <a:gd name="adj1" fmla="val -343"/>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13" name="椭圆形标注 12"/>
          <p:cNvSpPr/>
          <p:nvPr/>
        </p:nvSpPr>
        <p:spPr>
          <a:xfrm>
            <a:off x="10878185" y="2107565"/>
            <a:ext cx="975360" cy="442595"/>
          </a:xfrm>
          <a:prstGeom prst="wedgeEllipseCallout">
            <a:avLst>
              <a:gd name="adj1" fmla="val 11119"/>
              <a:gd name="adj2" fmla="val 69655"/>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 hit</a:t>
            </a:r>
          </a:p>
        </p:txBody>
      </p:sp>
      <p:sp>
        <p:nvSpPr>
          <p:cNvPr id="14" name="矩形 13"/>
          <p:cNvSpPr/>
          <p:nvPr/>
        </p:nvSpPr>
        <p:spPr>
          <a:xfrm>
            <a:off x="8970645" y="4493260"/>
            <a:ext cx="1372235" cy="4343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forward datas</a:t>
            </a:r>
          </a:p>
        </p:txBody>
      </p:sp>
      <p:cxnSp>
        <p:nvCxnSpPr>
          <p:cNvPr id="15" name="直接箭头连接符 14"/>
          <p:cNvCxnSpPr>
            <a:endCxn id="14" idx="0"/>
          </p:cNvCxnSpPr>
          <p:nvPr/>
        </p:nvCxnSpPr>
        <p:spPr>
          <a:xfrm>
            <a:off x="9651365" y="4175760"/>
            <a:ext cx="5715" cy="31750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6" name="肘形连接符 15"/>
          <p:cNvCxnSpPr/>
          <p:nvPr/>
        </p:nvCxnSpPr>
        <p:spPr>
          <a:xfrm rot="10800000" flipV="1">
            <a:off x="7967345" y="4290695"/>
            <a:ext cx="1611630" cy="619760"/>
          </a:xfrm>
          <a:prstGeom prst="bentConnector2">
            <a:avLst/>
          </a:prstGeom>
          <a:ln w="38100">
            <a:tailEnd type="arrow" w="med" len="med"/>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175" y="8255"/>
            <a:ext cx="9344660" cy="775335"/>
          </a:xfrm>
        </p:spPr>
        <p:txBody>
          <a:bodyPr/>
          <a:lstStyle/>
          <a:p>
            <a:pPr algn="l"/>
            <a:r>
              <a:rPr lang="en-US" altLang="zh-CN" b="1">
                <a:solidFill>
                  <a:srgbClr val="00B0F0"/>
                </a:solidFill>
                <a:sym typeface="+mn-ea"/>
              </a:rPr>
              <a:t>    </a:t>
            </a:r>
            <a:r>
              <a:rPr lang="en-US" altLang="zh-CN" b="1">
                <a:sym typeface="+mn-ea"/>
              </a:rPr>
              <a:t>1. </a:t>
            </a:r>
            <a:r>
              <a:rPr lang="zh-CN" altLang="en-US" b="1">
                <a:sym typeface="+mn-ea"/>
              </a:rPr>
              <a:t>I</a:t>
            </a:r>
            <a:r>
              <a:rPr lang="en-US" altLang="zh-CN" b="1">
                <a:sym typeface="+mn-ea"/>
              </a:rPr>
              <a:t>ntroduction</a:t>
            </a:r>
            <a:endParaRPr lang="zh-CN" altLang="en-US"/>
          </a:p>
        </p:txBody>
      </p:sp>
      <p:sp>
        <p:nvSpPr>
          <p:cNvPr id="5" name="文本框 4"/>
          <p:cNvSpPr txBox="1"/>
          <p:nvPr/>
        </p:nvSpPr>
        <p:spPr>
          <a:xfrm>
            <a:off x="458470" y="6536055"/>
            <a:ext cx="9978390" cy="306705"/>
          </a:xfrm>
          <a:prstGeom prst="rect">
            <a:avLst/>
          </a:prstGeom>
          <a:noFill/>
        </p:spPr>
        <p:txBody>
          <a:bodyPr wrap="square" rtlCol="0" anchor="t">
            <a:spAutoFit/>
          </a:bodyPr>
          <a:lstStyle/>
          <a:p>
            <a:r>
              <a:rPr lang="zh-CN" altLang="en-US"/>
              <a:t>2019 Intelligent Information</a:t>
            </a:r>
            <a:r>
              <a:rPr lang="en-US" altLang="zh-CN"/>
              <a:t>-</a:t>
            </a:r>
            <a:r>
              <a:rPr lang="zh-CN" altLang="en-US"/>
              <a:t>Centric Networking routing scheme under imprecise information.pdf</a:t>
            </a:r>
          </a:p>
        </p:txBody>
      </p:sp>
      <p:pic>
        <p:nvPicPr>
          <p:cNvPr id="6" name="内容占位符 5"/>
          <p:cNvPicPr>
            <a:picLocks noGrp="1" noChangeAspect="1"/>
          </p:cNvPicPr>
          <p:nvPr>
            <p:ph idx="1"/>
          </p:nvPr>
        </p:nvPicPr>
        <p:blipFill>
          <a:blip r:embed="rId3"/>
          <a:stretch>
            <a:fillRect/>
          </a:stretch>
        </p:blipFill>
        <p:spPr>
          <a:xfrm>
            <a:off x="366395" y="976630"/>
            <a:ext cx="10162540" cy="5113655"/>
          </a:xfrm>
          <a:prstGeom prst="rect">
            <a:avLst/>
          </a:prstGeom>
        </p:spPr>
      </p:pic>
      <p:sp>
        <p:nvSpPr>
          <p:cNvPr id="9" name="灯片编号占位符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a:t>5</a:t>
            </a:fld>
            <a:endParaRPr lang="zh-TW"/>
          </a:p>
        </p:txBody>
      </p:sp>
      <p:pic>
        <p:nvPicPr>
          <p:cNvPr id="2" name="图片 1"/>
          <p:cNvPicPr>
            <a:picLocks noChangeAspect="1"/>
          </p:cNvPicPr>
          <p:nvPr/>
        </p:nvPicPr>
        <p:blipFill>
          <a:blip r:embed="rId4"/>
          <a:stretch>
            <a:fillRect/>
          </a:stretch>
        </p:blipFill>
        <p:spPr>
          <a:xfrm>
            <a:off x="366395" y="3832225"/>
            <a:ext cx="1836420" cy="1634490"/>
          </a:xfrm>
          <a:prstGeom prst="rect">
            <a:avLst/>
          </a:prstGeom>
        </p:spPr>
      </p:pic>
      <p:pic>
        <p:nvPicPr>
          <p:cNvPr id="3" name="图片 2"/>
          <p:cNvPicPr>
            <a:picLocks noChangeAspect="1"/>
          </p:cNvPicPr>
          <p:nvPr/>
        </p:nvPicPr>
        <p:blipFill>
          <a:blip r:embed="rId4"/>
          <a:stretch>
            <a:fillRect/>
          </a:stretch>
        </p:blipFill>
        <p:spPr>
          <a:xfrm>
            <a:off x="4813300" y="3594100"/>
            <a:ext cx="724535" cy="386715"/>
          </a:xfrm>
          <a:prstGeom prst="rect">
            <a:avLst/>
          </a:prstGeom>
        </p:spPr>
      </p:pic>
      <p:pic>
        <p:nvPicPr>
          <p:cNvPr id="7" name="图片 6"/>
          <p:cNvPicPr>
            <a:picLocks noChangeAspect="1"/>
          </p:cNvPicPr>
          <p:nvPr/>
        </p:nvPicPr>
        <p:blipFill>
          <a:blip r:embed="rId4"/>
          <a:stretch>
            <a:fillRect/>
          </a:stretch>
        </p:blipFill>
        <p:spPr>
          <a:xfrm>
            <a:off x="3353435" y="4291330"/>
            <a:ext cx="724535" cy="386715"/>
          </a:xfrm>
          <a:prstGeom prst="rect">
            <a:avLst/>
          </a:prstGeom>
        </p:spPr>
      </p:pic>
      <p:pic>
        <p:nvPicPr>
          <p:cNvPr id="8" name="图片 7"/>
          <p:cNvPicPr>
            <a:picLocks noChangeAspect="1"/>
          </p:cNvPicPr>
          <p:nvPr/>
        </p:nvPicPr>
        <p:blipFill>
          <a:blip r:embed="rId4"/>
          <a:stretch>
            <a:fillRect/>
          </a:stretch>
        </p:blipFill>
        <p:spPr>
          <a:xfrm>
            <a:off x="2241550" y="5051425"/>
            <a:ext cx="724535" cy="386715"/>
          </a:xfrm>
          <a:prstGeom prst="rect">
            <a:avLst/>
          </a:prstGeom>
        </p:spPr>
      </p:pic>
      <p:pic>
        <p:nvPicPr>
          <p:cNvPr id="10" name="图片 9"/>
          <p:cNvPicPr>
            <a:picLocks noChangeAspect="1"/>
          </p:cNvPicPr>
          <p:nvPr/>
        </p:nvPicPr>
        <p:blipFill>
          <a:blip r:embed="rId4"/>
          <a:stretch>
            <a:fillRect/>
          </a:stretch>
        </p:blipFill>
        <p:spPr>
          <a:xfrm>
            <a:off x="4395470" y="5051425"/>
            <a:ext cx="1519555" cy="386715"/>
          </a:xfrm>
          <a:prstGeom prst="rect">
            <a:avLst/>
          </a:prstGeom>
        </p:spPr>
      </p:pic>
      <p:pic>
        <p:nvPicPr>
          <p:cNvPr id="11" name="图片 10"/>
          <p:cNvPicPr>
            <a:picLocks noChangeAspect="1"/>
          </p:cNvPicPr>
          <p:nvPr/>
        </p:nvPicPr>
        <p:blipFill>
          <a:blip r:embed="rId4"/>
          <a:stretch>
            <a:fillRect/>
          </a:stretch>
        </p:blipFill>
        <p:spPr>
          <a:xfrm>
            <a:off x="7298690" y="5051425"/>
            <a:ext cx="1544320" cy="386715"/>
          </a:xfrm>
          <a:prstGeom prst="rect">
            <a:avLst/>
          </a:prstGeom>
        </p:spPr>
      </p:pic>
      <p:pic>
        <p:nvPicPr>
          <p:cNvPr id="12" name="图片 11"/>
          <p:cNvPicPr>
            <a:picLocks noChangeAspect="1"/>
          </p:cNvPicPr>
          <p:nvPr/>
        </p:nvPicPr>
        <p:blipFill>
          <a:blip r:embed="rId4"/>
          <a:stretch>
            <a:fillRect/>
          </a:stretch>
        </p:blipFill>
        <p:spPr>
          <a:xfrm>
            <a:off x="5491480" y="4323080"/>
            <a:ext cx="1526540" cy="354965"/>
          </a:xfrm>
          <a:prstGeom prst="rect">
            <a:avLst/>
          </a:prstGeom>
        </p:spPr>
      </p:pic>
      <p:pic>
        <p:nvPicPr>
          <p:cNvPr id="13" name="图片 12"/>
          <p:cNvPicPr>
            <a:picLocks noChangeAspect="1"/>
          </p:cNvPicPr>
          <p:nvPr/>
        </p:nvPicPr>
        <p:blipFill>
          <a:blip r:embed="rId4"/>
          <a:stretch>
            <a:fillRect/>
          </a:stretch>
        </p:blipFill>
        <p:spPr>
          <a:xfrm>
            <a:off x="8416925" y="4294505"/>
            <a:ext cx="737235" cy="35496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10. Coding----main</a:t>
            </a:r>
            <a:r>
              <a:rPr lang="zh-CN" altLang="en-US" b="1">
                <a:sym typeface="+mn-ea"/>
              </a:rPr>
              <a:t>.py</a:t>
            </a:r>
            <a:br>
              <a:rPr lang="en-US" altLang="zh-CN">
                <a:solidFill>
                  <a:schemeClr val="tx1"/>
                </a:solidFill>
                <a:ea typeface="SimSun" panose="02010600030101010101" pitchFamily="2" charset="-122"/>
                <a:sym typeface="+mn-ea"/>
              </a:rPr>
            </a:br>
            <a:endParaRPr lang="zh-CN" altLang="en-US"/>
          </a:p>
        </p:txBody>
      </p:sp>
      <p:pic>
        <p:nvPicPr>
          <p:cNvPr id="7" name="内容占位符 6" descr="2021-04-06 04-05-32 的屏幕截图"/>
          <p:cNvPicPr>
            <a:picLocks noGrp="1" noChangeAspect="1"/>
          </p:cNvPicPr>
          <p:nvPr>
            <p:ph idx="1"/>
          </p:nvPr>
        </p:nvPicPr>
        <p:blipFill>
          <a:blip r:embed="rId3"/>
          <a:srcRect l="10161" t="16726" r="75442" b="50161"/>
          <a:stretch>
            <a:fillRect/>
          </a:stretch>
        </p:blipFill>
        <p:spPr>
          <a:xfrm>
            <a:off x="585470" y="1152525"/>
            <a:ext cx="8069580" cy="5219700"/>
          </a:xfrm>
          <a:prstGeom prst="rect">
            <a:avLst/>
          </a:prstGeom>
        </p:spPr>
      </p:pic>
      <p:sp>
        <p:nvSpPr>
          <p:cNvPr id="8" name="文本框 7"/>
          <p:cNvSpPr txBox="1"/>
          <p:nvPr/>
        </p:nvSpPr>
        <p:spPr>
          <a:xfrm>
            <a:off x="3547110" y="1268730"/>
            <a:ext cx="3420745" cy="737235"/>
          </a:xfrm>
          <a:prstGeom prst="rect">
            <a:avLst/>
          </a:prstGeom>
          <a:solidFill>
            <a:srgbClr val="FF6C0D"/>
          </a:solidFill>
        </p:spPr>
        <p:txBody>
          <a:bodyPr wrap="square" rtlCol="0">
            <a:spAutoFit/>
          </a:bodyPr>
          <a:lstStyle/>
          <a:p>
            <a:r>
              <a:rPr lang="en-US" altLang="zh-CN">
                <a:solidFill>
                  <a:schemeClr val="bg1"/>
                </a:solidFill>
              </a:rPr>
              <a:t>Network is a dict.</a:t>
            </a:r>
          </a:p>
          <a:p>
            <a:r>
              <a:rPr lang="en-US" altLang="zh-CN">
                <a:solidFill>
                  <a:schemeClr val="bg1"/>
                </a:solidFill>
              </a:rPr>
              <a:t>key = router name           ex. 'r0'</a:t>
            </a:r>
          </a:p>
          <a:p>
            <a:r>
              <a:rPr lang="en-US" altLang="zh-CN">
                <a:solidFill>
                  <a:schemeClr val="bg1"/>
                </a:solidFill>
              </a:rPr>
              <a:t>value = [router ID, ...]      </a:t>
            </a:r>
            <a:r>
              <a:rPr lang="en-US" altLang="zh-CN">
                <a:solidFill>
                  <a:schemeClr val="bg1"/>
                </a:solidFill>
                <a:sym typeface="+mn-ea"/>
              </a:rPr>
              <a:t>ex.</a:t>
            </a:r>
            <a:r>
              <a:rPr lang="en-US" altLang="zh-CN">
                <a:solidFill>
                  <a:schemeClr val="bg1"/>
                </a:solidFill>
              </a:rPr>
              <a:t> [1, 3]</a:t>
            </a:r>
          </a:p>
        </p:txBody>
      </p:sp>
      <p:sp>
        <p:nvSpPr>
          <p:cNvPr id="9" name="文本框 8"/>
          <p:cNvSpPr txBox="1"/>
          <p:nvPr/>
        </p:nvSpPr>
        <p:spPr>
          <a:xfrm>
            <a:off x="4078605" y="2392045"/>
            <a:ext cx="4271010" cy="737235"/>
          </a:xfrm>
          <a:prstGeom prst="rect">
            <a:avLst/>
          </a:prstGeom>
          <a:solidFill>
            <a:srgbClr val="FF6C0D"/>
          </a:solidFill>
        </p:spPr>
        <p:txBody>
          <a:bodyPr wrap="square" rtlCol="0">
            <a:spAutoFit/>
          </a:bodyPr>
          <a:lstStyle/>
          <a:p>
            <a:r>
              <a:rPr lang="en-US" altLang="zh-CN">
                <a:solidFill>
                  <a:schemeClr val="bg1"/>
                </a:solidFill>
              </a:rPr>
              <a:t>Peremiters is a dict.</a:t>
            </a:r>
          </a:p>
          <a:p>
            <a:r>
              <a:rPr lang="en-US" altLang="zh-CN">
                <a:solidFill>
                  <a:schemeClr val="bg1"/>
                </a:solidFill>
              </a:rPr>
              <a:t>key = </a:t>
            </a:r>
            <a:r>
              <a:rPr lang="en-US" altLang="zh-CN">
                <a:solidFill>
                  <a:schemeClr val="bg1"/>
                </a:solidFill>
                <a:sym typeface="+mn-ea"/>
              </a:rPr>
              <a:t>Peremiter</a:t>
            </a:r>
            <a:r>
              <a:rPr lang="en-US" altLang="zh-CN">
                <a:solidFill>
                  <a:schemeClr val="bg1"/>
                </a:solidFill>
              </a:rPr>
              <a:t> name           </a:t>
            </a:r>
            <a:r>
              <a:rPr lang="en-US" altLang="zh-CN">
                <a:solidFill>
                  <a:schemeClr val="bg1"/>
                </a:solidFill>
                <a:sym typeface="+mn-ea"/>
              </a:rPr>
              <a:t>ex.</a:t>
            </a:r>
            <a:r>
              <a:rPr lang="en-US" altLang="zh-CN">
                <a:solidFill>
                  <a:schemeClr val="bg1"/>
                </a:solidFill>
              </a:rPr>
              <a:t>'route_num'</a:t>
            </a:r>
          </a:p>
          <a:p>
            <a:r>
              <a:rPr lang="en-US" altLang="zh-CN">
                <a:solidFill>
                  <a:schemeClr val="bg1"/>
                </a:solidFill>
              </a:rPr>
              <a:t>value = </a:t>
            </a:r>
            <a:r>
              <a:rPr lang="en-US" altLang="zh-CN">
                <a:solidFill>
                  <a:schemeClr val="bg1"/>
                </a:solidFill>
                <a:sym typeface="+mn-ea"/>
              </a:rPr>
              <a:t>Peremiter value</a:t>
            </a:r>
            <a:r>
              <a:rPr lang="en-US" altLang="zh-CN">
                <a:solidFill>
                  <a:schemeClr val="bg1"/>
                </a:solidFill>
              </a:rPr>
              <a:t>         </a:t>
            </a:r>
            <a:r>
              <a:rPr lang="en-US" altLang="zh-CN">
                <a:solidFill>
                  <a:schemeClr val="bg1"/>
                </a:solidFill>
                <a:sym typeface="+mn-ea"/>
              </a:rPr>
              <a:t>ex. </a:t>
            </a:r>
            <a:r>
              <a:rPr lang="en-US" altLang="zh-CN">
                <a:solidFill>
                  <a:schemeClr val="bg1"/>
                </a:solidFill>
              </a:rPr>
              <a:t>12</a:t>
            </a:r>
          </a:p>
        </p:txBody>
      </p:sp>
      <p:sp>
        <p:nvSpPr>
          <p:cNvPr id="10" name="文本框 9"/>
          <p:cNvSpPr txBox="1"/>
          <p:nvPr/>
        </p:nvSpPr>
        <p:spPr>
          <a:xfrm>
            <a:off x="7467600" y="3515360"/>
            <a:ext cx="4716780" cy="737235"/>
          </a:xfrm>
          <a:prstGeom prst="rect">
            <a:avLst/>
          </a:prstGeom>
          <a:solidFill>
            <a:srgbClr val="FF6C0D"/>
          </a:solidFill>
        </p:spPr>
        <p:txBody>
          <a:bodyPr wrap="square" rtlCol="0">
            <a:spAutoFit/>
          </a:bodyPr>
          <a:lstStyle/>
          <a:p>
            <a:r>
              <a:rPr lang="en-US" altLang="zh-CN">
                <a:solidFill>
                  <a:schemeClr val="bg1"/>
                </a:solidFill>
              </a:rPr>
              <a:t>Producer contents is a dict.</a:t>
            </a:r>
          </a:p>
          <a:p>
            <a:r>
              <a:rPr lang="en-US" altLang="zh-CN">
                <a:solidFill>
                  <a:schemeClr val="bg1"/>
                </a:solidFill>
              </a:rPr>
              <a:t>key = </a:t>
            </a:r>
            <a:r>
              <a:rPr lang="en-US" altLang="zh-CN">
                <a:solidFill>
                  <a:schemeClr val="bg1"/>
                </a:solidFill>
                <a:sym typeface="+mn-ea"/>
              </a:rPr>
              <a:t>Producer ID</a:t>
            </a:r>
            <a:r>
              <a:rPr lang="en-US" altLang="zh-CN">
                <a:solidFill>
                  <a:schemeClr val="bg1"/>
                </a:solidFill>
              </a:rPr>
              <a:t>                    </a:t>
            </a:r>
            <a:r>
              <a:rPr lang="en-US" altLang="zh-CN">
                <a:solidFill>
                  <a:schemeClr val="bg1"/>
                </a:solidFill>
                <a:sym typeface="+mn-ea"/>
              </a:rPr>
              <a:t>ex. </a:t>
            </a:r>
            <a:r>
              <a:rPr lang="en-US" altLang="zh-CN">
                <a:solidFill>
                  <a:schemeClr val="bg1"/>
                </a:solidFill>
              </a:rPr>
              <a:t> 'p1'</a:t>
            </a:r>
          </a:p>
          <a:p>
            <a:r>
              <a:rPr lang="en-US" altLang="zh-CN">
                <a:solidFill>
                  <a:schemeClr val="bg1"/>
                </a:solidFill>
              </a:rPr>
              <a:t>value = [</a:t>
            </a:r>
            <a:r>
              <a:rPr lang="en-US" altLang="zh-CN">
                <a:solidFill>
                  <a:schemeClr val="bg1"/>
                </a:solidFill>
                <a:sym typeface="+mn-ea"/>
              </a:rPr>
              <a:t>Content name, ...]</a:t>
            </a:r>
            <a:r>
              <a:rPr lang="en-US" altLang="zh-CN">
                <a:solidFill>
                  <a:schemeClr val="bg1"/>
                </a:solidFill>
              </a:rPr>
              <a:t>      </a:t>
            </a:r>
            <a:r>
              <a:rPr lang="en-US" altLang="zh-CN">
                <a:solidFill>
                  <a:schemeClr val="bg1"/>
                </a:solidFill>
                <a:sym typeface="+mn-ea"/>
              </a:rPr>
              <a:t>ex. </a:t>
            </a:r>
            <a:r>
              <a:rPr lang="en-US" altLang="zh-CN">
                <a:solidFill>
                  <a:schemeClr val="bg1"/>
                </a:solidFill>
              </a:rPr>
              <a:t> ['r1/0', 'r1/99']</a:t>
            </a:r>
          </a:p>
        </p:txBody>
      </p:sp>
      <p:sp>
        <p:nvSpPr>
          <p:cNvPr id="2" name="文本框 1"/>
          <p:cNvSpPr txBox="1"/>
          <p:nvPr/>
        </p:nvSpPr>
        <p:spPr>
          <a:xfrm>
            <a:off x="4078605" y="4960620"/>
            <a:ext cx="8106410" cy="737235"/>
          </a:xfrm>
          <a:prstGeom prst="rect">
            <a:avLst/>
          </a:prstGeom>
          <a:solidFill>
            <a:srgbClr val="FF6C0D"/>
          </a:solidFill>
        </p:spPr>
        <p:txBody>
          <a:bodyPr wrap="square" rtlCol="0">
            <a:spAutoFit/>
          </a:bodyPr>
          <a:lstStyle/>
          <a:p>
            <a:r>
              <a:rPr lang="en-US" altLang="zh-CN">
                <a:solidFill>
                  <a:schemeClr val="bg1"/>
                </a:solidFill>
              </a:rPr>
              <a:t>Interests is a dict.</a:t>
            </a:r>
          </a:p>
          <a:p>
            <a:r>
              <a:rPr lang="en-US" altLang="zh-CN">
                <a:solidFill>
                  <a:schemeClr val="bg1"/>
                </a:solidFill>
              </a:rPr>
              <a:t>key = </a:t>
            </a:r>
            <a:r>
              <a:rPr lang="en-US" altLang="zh-CN">
                <a:solidFill>
                  <a:schemeClr val="bg1"/>
                </a:solidFill>
                <a:sym typeface="+mn-ea"/>
              </a:rPr>
              <a:t>router ID</a:t>
            </a:r>
            <a:r>
              <a:rPr lang="en-US" altLang="zh-CN">
                <a:solidFill>
                  <a:schemeClr val="bg1"/>
                </a:solidFill>
              </a:rPr>
              <a:t>                    </a:t>
            </a:r>
            <a:r>
              <a:rPr lang="en-US" altLang="zh-CN">
                <a:solidFill>
                  <a:schemeClr val="bg1"/>
                </a:solidFill>
                <a:sym typeface="+mn-ea"/>
              </a:rPr>
              <a:t>ex. </a:t>
            </a:r>
            <a:r>
              <a:rPr lang="en-US" altLang="zh-CN">
                <a:solidFill>
                  <a:schemeClr val="bg1"/>
                </a:solidFill>
              </a:rPr>
              <a:t> 'r1'</a:t>
            </a:r>
          </a:p>
          <a:p>
            <a:r>
              <a:rPr lang="en-US" altLang="zh-CN">
                <a:solidFill>
                  <a:schemeClr val="bg1"/>
                </a:solidFill>
              </a:rPr>
              <a:t>value = </a:t>
            </a:r>
            <a:r>
              <a:rPr lang="en-US" altLang="zh-CN">
                <a:solidFill>
                  <a:schemeClr val="bg1"/>
                </a:solidFill>
                <a:sym typeface="+mn-ea"/>
              </a:rPr>
              <a:t>[</a:t>
            </a:r>
            <a:r>
              <a:rPr lang="en-US" altLang="zh-CN">
                <a:solidFill>
                  <a:schemeClr val="bg1"/>
                </a:solidFill>
              </a:rPr>
              <a:t>{'i</a:t>
            </a:r>
            <a:r>
              <a:rPr lang="en-US" altLang="zh-CN">
                <a:solidFill>
                  <a:schemeClr val="bg1"/>
                </a:solidFill>
                <a:sym typeface="+mn-ea"/>
              </a:rPr>
              <a:t>nterest ID': , 'Content name': }, ...]</a:t>
            </a:r>
            <a:r>
              <a:rPr lang="en-US" altLang="zh-CN">
                <a:solidFill>
                  <a:schemeClr val="bg1"/>
                </a:solidFill>
              </a:rPr>
              <a:t>      </a:t>
            </a:r>
            <a:r>
              <a:rPr lang="en-US" altLang="zh-CN">
                <a:solidFill>
                  <a:schemeClr val="bg1"/>
                </a:solidFill>
                <a:sym typeface="+mn-ea"/>
              </a:rPr>
              <a:t>ex. </a:t>
            </a:r>
            <a:r>
              <a:rPr lang="en-US" altLang="zh-CN">
                <a:solidFill>
                  <a:schemeClr val="bg1"/>
                </a:solidFill>
              </a:rPr>
              <a:t> [</a:t>
            </a:r>
            <a:r>
              <a:rPr lang="en-US" altLang="zh-CN">
                <a:solidFill>
                  <a:schemeClr val="bg1"/>
                </a:solidFill>
                <a:sym typeface="+mn-ea"/>
              </a:rPr>
              <a:t>{'interest ID': </a:t>
            </a:r>
            <a:r>
              <a:rPr lang="en-US" altLang="zh-CN">
                <a:solidFill>
                  <a:schemeClr val="bg1"/>
                </a:solidFill>
              </a:rPr>
              <a:t>0001, </a:t>
            </a:r>
            <a:r>
              <a:rPr lang="en-US" altLang="zh-CN">
                <a:solidFill>
                  <a:schemeClr val="bg1"/>
                </a:solidFill>
                <a:sym typeface="+mn-ea"/>
              </a:rPr>
              <a:t>'Content name': </a:t>
            </a:r>
            <a:r>
              <a:rPr lang="en-US" altLang="zh-CN">
                <a:solidFill>
                  <a:schemeClr val="bg1"/>
                </a:solidFill>
              </a:rPr>
              <a:t>'r1/99'</a:t>
            </a:r>
            <a:r>
              <a:rPr lang="en-US" altLang="zh-CN">
                <a:solidFill>
                  <a:schemeClr val="bg1"/>
                </a:solidFill>
                <a:sym typeface="+mn-ea"/>
              </a:rPr>
              <a:t>}</a:t>
            </a:r>
            <a:r>
              <a:rPr lang="en-US" altLang="zh-CN">
                <a:solidFill>
                  <a:schemeClr val="bg1"/>
                </a:solidFill>
              </a:rPr>
              <a:t>]</a:t>
            </a:r>
          </a:p>
        </p:txBody>
      </p:sp>
      <p:sp>
        <p:nvSpPr>
          <p:cNvPr id="3" name="文本框 2"/>
          <p:cNvSpPr txBox="1"/>
          <p:nvPr/>
        </p:nvSpPr>
        <p:spPr>
          <a:xfrm>
            <a:off x="2456815" y="5690235"/>
            <a:ext cx="9727565" cy="1168400"/>
          </a:xfrm>
          <a:prstGeom prst="rect">
            <a:avLst/>
          </a:prstGeom>
          <a:solidFill>
            <a:srgbClr val="FF6C0D"/>
          </a:solidFill>
        </p:spPr>
        <p:txBody>
          <a:bodyPr wrap="square" rtlCol="0">
            <a:spAutoFit/>
          </a:bodyPr>
          <a:lstStyle/>
          <a:p>
            <a:r>
              <a:rPr lang="en-US" altLang="zh-CN">
                <a:solidFill>
                  <a:schemeClr val="bg1"/>
                </a:solidFill>
              </a:rPr>
              <a:t>Initialization parameters</a:t>
            </a:r>
          </a:p>
          <a:p>
            <a:r>
              <a:rPr lang="en-US" altLang="zh-CN">
                <a:solidFill>
                  <a:schemeClr val="bg1"/>
                </a:solidFill>
              </a:rPr>
              <a:t>Get the time when the simulator started running </a:t>
            </a:r>
            <a:r>
              <a:rPr lang="en-US" altLang="zh-CN" i="1">
                <a:solidFill>
                  <a:schemeClr val="bg1"/>
                </a:solidFill>
              </a:rPr>
              <a:t>run_start_time</a:t>
            </a:r>
          </a:p>
          <a:p>
            <a:r>
              <a:rPr lang="en-US" altLang="zh-CN">
                <a:solidFill>
                  <a:schemeClr val="bg1"/>
                </a:solidFill>
              </a:rPr>
              <a:t>Build a server for each router</a:t>
            </a:r>
          </a:p>
          <a:p>
            <a:r>
              <a:rPr lang="en-US" altLang="zh-CN">
                <a:solidFill>
                  <a:schemeClr val="bg1"/>
                </a:solidFill>
              </a:rPr>
              <a:t>At regular intervals</a:t>
            </a:r>
            <a:r>
              <a:rPr lang="zh-CN" altLang="en-US">
                <a:solidFill>
                  <a:schemeClr val="bg1"/>
                </a:solidFill>
                <a:ea typeface="SimSun" panose="02010600030101010101" pitchFamily="2" charset="-122"/>
              </a:rPr>
              <a:t>（frequency）</a:t>
            </a:r>
            <a:r>
              <a:rPr lang="en-US" altLang="zh-CN">
                <a:solidFill>
                  <a:schemeClr val="bg1"/>
                </a:solidFill>
              </a:rPr>
              <a:t> in the while loop, all routers send out new interest packets to the network. At the same time, it keeps checking whether the simulator end time is up.</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10. Coding----s</a:t>
            </a:r>
            <a:r>
              <a:rPr b="1">
                <a:sym typeface="+mn-ea"/>
              </a:rPr>
              <a:t>erver</a:t>
            </a:r>
            <a:r>
              <a:rPr lang="zh-CN" altLang="en-US" b="1">
                <a:sym typeface="+mn-ea"/>
              </a:rPr>
              <a:t>.py</a:t>
            </a:r>
            <a:br>
              <a:rPr lang="en-US" altLang="zh-CN">
                <a:solidFill>
                  <a:schemeClr val="tx1"/>
                </a:solidFill>
                <a:ea typeface="SimSun" panose="02010600030101010101" pitchFamily="2" charset="-122"/>
                <a:sym typeface="+mn-ea"/>
              </a:rPr>
            </a:br>
            <a:endParaRPr lang="zh-CN" altLang="en-US"/>
          </a:p>
        </p:txBody>
      </p:sp>
      <p:pic>
        <p:nvPicPr>
          <p:cNvPr id="7" name="内容占位符 6" descr="2021-04-06 04-08-18 的屏幕截图"/>
          <p:cNvPicPr>
            <a:picLocks noGrp="1" noChangeAspect="1"/>
          </p:cNvPicPr>
          <p:nvPr>
            <p:ph idx="1"/>
          </p:nvPr>
        </p:nvPicPr>
        <p:blipFill>
          <a:blip r:embed="rId3"/>
          <a:srcRect l="10203" t="16104" r="62645" b="41137"/>
          <a:stretch>
            <a:fillRect/>
          </a:stretch>
        </p:blipFill>
        <p:spPr>
          <a:xfrm>
            <a:off x="677545" y="1492250"/>
            <a:ext cx="10029825" cy="4442460"/>
          </a:xfrm>
          <a:prstGeom prst="rect">
            <a:avLst/>
          </a:prstGeom>
        </p:spPr>
      </p:pic>
      <p:sp>
        <p:nvSpPr>
          <p:cNvPr id="8" name="文本框 7"/>
          <p:cNvSpPr txBox="1"/>
          <p:nvPr/>
        </p:nvSpPr>
        <p:spPr>
          <a:xfrm>
            <a:off x="9545320" y="3168015"/>
            <a:ext cx="2629535" cy="521970"/>
          </a:xfrm>
          <a:prstGeom prst="rect">
            <a:avLst/>
          </a:prstGeom>
          <a:solidFill>
            <a:srgbClr val="FF6C0D"/>
          </a:solidFill>
        </p:spPr>
        <p:txBody>
          <a:bodyPr wrap="square" rtlCol="0">
            <a:spAutoFit/>
          </a:bodyPr>
          <a:lstStyle/>
          <a:p>
            <a:r>
              <a:rPr lang="en-US" altLang="zh-CN">
                <a:solidFill>
                  <a:schemeClr val="bg1"/>
                </a:solidFill>
              </a:rPr>
              <a:t>The router sends a new interest packet to the network.</a:t>
            </a:r>
          </a:p>
        </p:txBody>
      </p:sp>
      <p:sp>
        <p:nvSpPr>
          <p:cNvPr id="2" name="文本框 1"/>
          <p:cNvSpPr txBox="1"/>
          <p:nvPr/>
        </p:nvSpPr>
        <p:spPr>
          <a:xfrm>
            <a:off x="2759075" y="2273935"/>
            <a:ext cx="3582035" cy="737235"/>
          </a:xfrm>
          <a:prstGeom prst="rect">
            <a:avLst/>
          </a:prstGeom>
          <a:solidFill>
            <a:srgbClr val="FF6C0D"/>
          </a:solidFill>
        </p:spPr>
        <p:txBody>
          <a:bodyPr wrap="square" rtlCol="0">
            <a:spAutoFit/>
          </a:bodyPr>
          <a:lstStyle/>
          <a:p>
            <a:r>
              <a:rPr lang="en-US" altLang="zh-CN">
                <a:solidFill>
                  <a:schemeClr val="bg1"/>
                </a:solidFill>
              </a:rPr>
              <a:t>create a accept thread</a:t>
            </a:r>
          </a:p>
          <a:p>
            <a:r>
              <a:rPr lang="en-US" altLang="zh-CN">
                <a:solidFill>
                  <a:schemeClr val="bg1"/>
                </a:solidFill>
                <a:sym typeface="+mn-ea"/>
              </a:rPr>
              <a:t>create a </a:t>
            </a:r>
            <a:r>
              <a:rPr lang="en-US" altLang="zh-CN">
                <a:solidFill>
                  <a:schemeClr val="bg1"/>
                </a:solidFill>
              </a:rPr>
              <a:t>interest_process thread</a:t>
            </a:r>
          </a:p>
          <a:p>
            <a:r>
              <a:rPr lang="en-US" altLang="zh-CN">
                <a:solidFill>
                  <a:schemeClr val="bg1"/>
                </a:solidFill>
                <a:sym typeface="+mn-ea"/>
              </a:rPr>
              <a:t>create a </a:t>
            </a:r>
            <a:r>
              <a:rPr lang="en-US" altLang="zh-CN">
                <a:solidFill>
                  <a:schemeClr val="bg1"/>
                </a:solidFill>
              </a:rPr>
              <a:t>data_process t</a:t>
            </a:r>
            <a:r>
              <a:rPr lang="en-US" altLang="zh-CN">
                <a:solidFill>
                  <a:schemeClr val="bg1"/>
                </a:solidFill>
                <a:sym typeface="+mn-ea"/>
              </a:rPr>
              <a:t>hread</a:t>
            </a:r>
            <a:endParaRPr lang="en-US" altLang="zh-CN">
              <a:solidFill>
                <a:schemeClr val="bg1"/>
              </a:solidFill>
            </a:endParaRPr>
          </a:p>
        </p:txBody>
      </p:sp>
      <p:sp>
        <p:nvSpPr>
          <p:cNvPr id="3" name="文本框 2"/>
          <p:cNvSpPr txBox="1"/>
          <p:nvPr/>
        </p:nvSpPr>
        <p:spPr>
          <a:xfrm>
            <a:off x="3076575" y="3849370"/>
            <a:ext cx="9098280" cy="737235"/>
          </a:xfrm>
          <a:prstGeom prst="rect">
            <a:avLst/>
          </a:prstGeom>
          <a:solidFill>
            <a:srgbClr val="FF6C0D"/>
          </a:solidFill>
        </p:spPr>
        <p:txBody>
          <a:bodyPr wrap="square" rtlCol="0">
            <a:spAutoFit/>
          </a:bodyPr>
          <a:lstStyle/>
          <a:p>
            <a:r>
              <a:rPr lang="en-US" altLang="zh-CN">
                <a:solidFill>
                  <a:schemeClr val="bg1"/>
                </a:solidFill>
              </a:rPr>
              <a:t>Monitor whether a packet is received. If packet is received, read the packet type to determine whether it is interest or  data packet. Then store the packet in the corresponding queue. At this time, to determine whether queue is full. If it is full, drop this packet, otherwise save it.</a:t>
            </a:r>
          </a:p>
        </p:txBody>
      </p:sp>
      <p:sp>
        <p:nvSpPr>
          <p:cNvPr id="5" name="文本框 4"/>
          <p:cNvSpPr txBox="1"/>
          <p:nvPr/>
        </p:nvSpPr>
        <p:spPr>
          <a:xfrm>
            <a:off x="4184015" y="4641850"/>
            <a:ext cx="3686175" cy="521970"/>
          </a:xfrm>
          <a:prstGeom prst="rect">
            <a:avLst/>
          </a:prstGeom>
          <a:solidFill>
            <a:srgbClr val="FF6C0D"/>
          </a:solidFill>
        </p:spPr>
        <p:txBody>
          <a:bodyPr wrap="square" rtlCol="0">
            <a:spAutoFit/>
          </a:bodyPr>
          <a:lstStyle/>
          <a:p>
            <a:r>
              <a:rPr lang="en-US" altLang="zh-CN">
                <a:solidFill>
                  <a:schemeClr val="bg1"/>
                </a:solidFill>
              </a:rPr>
              <a:t>The router takes the first interest packet from </a:t>
            </a:r>
            <a:r>
              <a:rPr lang="en-US" altLang="zh-CN" i="1">
                <a:solidFill>
                  <a:schemeClr val="bg1"/>
                </a:solidFill>
              </a:rPr>
              <a:t>interest_queue</a:t>
            </a:r>
            <a:r>
              <a:rPr lang="en-US" altLang="zh-CN">
                <a:solidFill>
                  <a:schemeClr val="bg1"/>
                </a:solidFill>
              </a:rPr>
              <a:t> for processing</a:t>
            </a:r>
          </a:p>
        </p:txBody>
      </p:sp>
      <p:sp>
        <p:nvSpPr>
          <p:cNvPr id="6" name="文本框 5"/>
          <p:cNvSpPr txBox="1"/>
          <p:nvPr/>
        </p:nvSpPr>
        <p:spPr>
          <a:xfrm>
            <a:off x="4171950" y="5412740"/>
            <a:ext cx="3686175" cy="521970"/>
          </a:xfrm>
          <a:prstGeom prst="rect">
            <a:avLst/>
          </a:prstGeom>
          <a:solidFill>
            <a:srgbClr val="FF6C0D"/>
          </a:solidFill>
        </p:spPr>
        <p:txBody>
          <a:bodyPr wrap="square" rtlCol="0">
            <a:spAutoFit/>
          </a:bodyPr>
          <a:lstStyle/>
          <a:p>
            <a:r>
              <a:rPr lang="en-US" altLang="zh-CN">
                <a:solidFill>
                  <a:schemeClr val="bg1"/>
                </a:solidFill>
              </a:rPr>
              <a:t>The router takes the first data packet from </a:t>
            </a:r>
            <a:r>
              <a:rPr lang="en-US" altLang="zh-CN" i="1">
                <a:solidFill>
                  <a:schemeClr val="bg1"/>
                </a:solidFill>
              </a:rPr>
              <a:t>data_queue</a:t>
            </a:r>
            <a:r>
              <a:rPr lang="en-US" altLang="zh-CN">
                <a:solidFill>
                  <a:schemeClr val="bg1"/>
                </a:solidFill>
              </a:rPr>
              <a:t> for processing</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10. Coding----</a:t>
            </a:r>
            <a:r>
              <a:rPr lang="zh-CN" altLang="en-US" b="1">
                <a:sym typeface="+mn-ea"/>
              </a:rPr>
              <a:t>network.py</a:t>
            </a:r>
            <a:br>
              <a:rPr lang="en-US" altLang="zh-CN" b="1"/>
            </a:br>
            <a:br>
              <a:rPr lang="en-US" altLang="zh-CN">
                <a:solidFill>
                  <a:schemeClr val="tx1"/>
                </a:solidFill>
                <a:ea typeface="SimSun" panose="02010600030101010101" pitchFamily="2" charset="-122"/>
                <a:sym typeface="+mn-ea"/>
              </a:rPr>
            </a:br>
            <a:endParaRPr lang="zh-CN" altLang="en-US"/>
          </a:p>
        </p:txBody>
      </p:sp>
      <p:pic>
        <p:nvPicPr>
          <p:cNvPr id="2" name="内容占位符 1" descr="2021-04-06 04-11-59 的屏幕截图"/>
          <p:cNvPicPr>
            <a:picLocks noGrp="1" noChangeAspect="1"/>
          </p:cNvPicPr>
          <p:nvPr>
            <p:ph idx="1"/>
          </p:nvPr>
        </p:nvPicPr>
        <p:blipFill>
          <a:blip r:embed="rId3"/>
          <a:srcRect l="10191" t="16840" r="79496" b="62795"/>
          <a:stretch>
            <a:fillRect/>
          </a:stretch>
        </p:blipFill>
        <p:spPr>
          <a:xfrm>
            <a:off x="887095" y="1373505"/>
            <a:ext cx="5416550" cy="3007995"/>
          </a:xfrm>
          <a:prstGeom prst="rect">
            <a:avLst/>
          </a:prstGeom>
        </p:spPr>
      </p:pic>
      <p:sp>
        <p:nvSpPr>
          <p:cNvPr id="3" name="文本框 2"/>
          <p:cNvSpPr txBox="1"/>
          <p:nvPr/>
        </p:nvSpPr>
        <p:spPr>
          <a:xfrm>
            <a:off x="6177915" y="2508885"/>
            <a:ext cx="4627880" cy="737235"/>
          </a:xfrm>
          <a:prstGeom prst="rect">
            <a:avLst/>
          </a:prstGeom>
          <a:solidFill>
            <a:srgbClr val="FF6C0D"/>
          </a:solidFill>
        </p:spPr>
        <p:txBody>
          <a:bodyPr wrap="square" rtlCol="0">
            <a:spAutoFit/>
          </a:bodyPr>
          <a:lstStyle/>
          <a:p>
            <a:pPr algn="just"/>
            <a:r>
              <a:rPr lang="en-US" altLang="zh-CN">
                <a:solidFill>
                  <a:schemeClr val="bg1"/>
                </a:solidFill>
              </a:rPr>
              <a:t>Create a </a:t>
            </a:r>
            <a:r>
              <a:rPr lang="en-US" altLang="zh-CN" i="1">
                <a:solidFill>
                  <a:schemeClr val="bg1"/>
                </a:solidFill>
              </a:rPr>
              <a:t>network</a:t>
            </a:r>
            <a:r>
              <a:rPr lang="en-US" altLang="zh-CN">
                <a:solidFill>
                  <a:schemeClr val="bg1"/>
                </a:solidFill>
              </a:rPr>
              <a:t> dictionary, assign the </a:t>
            </a:r>
            <a:r>
              <a:rPr lang="en-US" altLang="zh-CN" i="1">
                <a:solidFill>
                  <a:schemeClr val="bg1"/>
                </a:solidFill>
              </a:rPr>
              <a:t>network </a:t>
            </a:r>
            <a:r>
              <a:rPr lang="en-US" altLang="zh-CN">
                <a:solidFill>
                  <a:schemeClr val="bg1"/>
                </a:solidFill>
              </a:rPr>
              <a:t>dictionary read from the networks JSON file to it, and return this dictionary. </a:t>
            </a:r>
          </a:p>
        </p:txBody>
      </p:sp>
      <p:sp>
        <p:nvSpPr>
          <p:cNvPr id="5" name="文本框 4"/>
          <p:cNvSpPr txBox="1"/>
          <p:nvPr/>
        </p:nvSpPr>
        <p:spPr>
          <a:xfrm>
            <a:off x="5060315" y="3709035"/>
            <a:ext cx="2657475" cy="521970"/>
          </a:xfrm>
          <a:prstGeom prst="rect">
            <a:avLst/>
          </a:prstGeom>
          <a:solidFill>
            <a:srgbClr val="FF6C0D"/>
          </a:solidFill>
        </p:spPr>
        <p:txBody>
          <a:bodyPr wrap="square" rtlCol="0">
            <a:spAutoFit/>
          </a:bodyPr>
          <a:lstStyle/>
          <a:p>
            <a:r>
              <a:rPr lang="en-US" altLang="zh-CN">
                <a:solidFill>
                  <a:schemeClr val="bg1"/>
                </a:solidFill>
              </a:rPr>
              <a:t>return </a:t>
            </a:r>
            <a:r>
              <a:rPr lang="en-US" altLang="zh-CN" i="1">
                <a:solidFill>
                  <a:schemeClr val="bg1"/>
                </a:solidFill>
                <a:sym typeface="+mn-ea"/>
              </a:rPr>
              <a:t>network</a:t>
            </a:r>
            <a:r>
              <a:rPr lang="en-US" altLang="zh-CN">
                <a:solidFill>
                  <a:schemeClr val="bg1"/>
                </a:solidFill>
                <a:sym typeface="+mn-ea"/>
              </a:rPr>
              <a:t> dictionary</a:t>
            </a:r>
            <a:r>
              <a:rPr lang="en-US" altLang="zh-CN">
                <a:solidFill>
                  <a:schemeClr val="bg1"/>
                </a:solidFill>
              </a:rPr>
              <a:t>.</a:t>
            </a:r>
          </a:p>
          <a:p>
            <a:endParaRPr lang="en-US" altLang="zh-CN">
              <a:solidFill>
                <a:schemeClr val="bg1"/>
              </a:solidFill>
            </a:endParaRPr>
          </a:p>
        </p:txBody>
      </p:sp>
      <p:sp>
        <p:nvSpPr>
          <p:cNvPr id="7" name="文本框 6"/>
          <p:cNvSpPr txBox="1"/>
          <p:nvPr/>
        </p:nvSpPr>
        <p:spPr>
          <a:xfrm>
            <a:off x="4418330" y="1828165"/>
            <a:ext cx="2975610" cy="306705"/>
          </a:xfrm>
          <a:prstGeom prst="rect">
            <a:avLst/>
          </a:prstGeom>
          <a:solidFill>
            <a:srgbClr val="FF6C0D"/>
          </a:solidFill>
        </p:spPr>
        <p:txBody>
          <a:bodyPr wrap="square" rtlCol="0">
            <a:spAutoFit/>
          </a:bodyPr>
          <a:lstStyle/>
          <a:p>
            <a:r>
              <a:rPr lang="en-US" altLang="zh-CN">
                <a:solidFill>
                  <a:schemeClr val="bg1"/>
                </a:solidFill>
                <a:sym typeface="+mn-ea"/>
              </a:rPr>
              <a:t>Create a </a:t>
            </a:r>
            <a:r>
              <a:rPr lang="en-US" altLang="zh-CN" i="1">
                <a:solidFill>
                  <a:schemeClr val="bg1"/>
                </a:solidFill>
                <a:sym typeface="+mn-ea"/>
              </a:rPr>
              <a:t>network</a:t>
            </a:r>
            <a:r>
              <a:rPr lang="en-US" altLang="zh-CN">
                <a:solidFill>
                  <a:schemeClr val="bg1"/>
                </a:solidFill>
                <a:sym typeface="+mn-ea"/>
              </a:rPr>
              <a:t> dictionary. </a:t>
            </a:r>
            <a:endParaRPr lang="en-US" altLang="zh-CN">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10. Coding----</a:t>
            </a:r>
            <a:r>
              <a:rPr lang="zh-CN" altLang="en-US" b="1">
                <a:sym typeface="+mn-ea"/>
              </a:rPr>
              <a:t>ps.py</a:t>
            </a:r>
            <a:br>
              <a:rPr lang="en-US" altLang="zh-CN">
                <a:solidFill>
                  <a:schemeClr val="tx1"/>
                </a:solidFill>
                <a:ea typeface="SimSun" panose="02010600030101010101" pitchFamily="2" charset="-122"/>
                <a:sym typeface="+mn-ea"/>
              </a:rPr>
            </a:br>
            <a:endParaRPr lang="zh-CN" altLang="en-US"/>
          </a:p>
        </p:txBody>
      </p:sp>
      <p:pic>
        <p:nvPicPr>
          <p:cNvPr id="2" name="内容占位符 1" descr="2021-04-03 04-35-17 的屏幕截图"/>
          <p:cNvPicPr>
            <a:picLocks noGrp="1" noChangeAspect="1"/>
          </p:cNvPicPr>
          <p:nvPr>
            <p:ph idx="1"/>
          </p:nvPr>
        </p:nvPicPr>
        <p:blipFill>
          <a:blip r:embed="rId3"/>
          <a:srcRect l="9887" t="14793" r="70115" b="60371"/>
          <a:stretch>
            <a:fillRect/>
          </a:stretch>
        </p:blipFill>
        <p:spPr>
          <a:xfrm>
            <a:off x="677545" y="1417320"/>
            <a:ext cx="9359900" cy="3269615"/>
          </a:xfrm>
          <a:prstGeom prst="rect">
            <a:avLst/>
          </a:prstGeom>
        </p:spPr>
      </p:pic>
      <p:sp>
        <p:nvSpPr>
          <p:cNvPr id="5" name="文本框 4"/>
          <p:cNvSpPr txBox="1"/>
          <p:nvPr/>
        </p:nvSpPr>
        <p:spPr>
          <a:xfrm>
            <a:off x="4192270" y="1716405"/>
            <a:ext cx="2657475" cy="521970"/>
          </a:xfrm>
          <a:prstGeom prst="rect">
            <a:avLst/>
          </a:prstGeom>
          <a:solidFill>
            <a:srgbClr val="FF6C0D"/>
          </a:solidFill>
        </p:spPr>
        <p:txBody>
          <a:bodyPr wrap="square" rtlCol="0">
            <a:spAutoFit/>
          </a:bodyPr>
          <a:lstStyle/>
          <a:p>
            <a:r>
              <a:rPr lang="en-US" altLang="zh-CN">
                <a:solidFill>
                  <a:schemeClr val="bg1"/>
                </a:solidFill>
                <a:sym typeface="+mn-ea"/>
              </a:rPr>
              <a:t>Create an empty </a:t>
            </a:r>
            <a:r>
              <a:rPr lang="en-US" altLang="zh-CN" i="1">
                <a:solidFill>
                  <a:schemeClr val="bg1"/>
                </a:solidFill>
                <a:sym typeface="+mn-ea"/>
              </a:rPr>
              <a:t>ps</a:t>
            </a:r>
            <a:r>
              <a:rPr lang="en-US" altLang="zh-CN">
                <a:solidFill>
                  <a:schemeClr val="bg1"/>
                </a:solidFill>
                <a:sym typeface="+mn-ea"/>
              </a:rPr>
              <a:t> list</a:t>
            </a:r>
            <a:r>
              <a:rPr lang="en-US" altLang="zh-CN">
                <a:solidFill>
                  <a:schemeClr val="bg1"/>
                </a:solidFill>
              </a:rPr>
              <a:t>.</a:t>
            </a:r>
          </a:p>
          <a:p>
            <a:endParaRPr lang="en-US" altLang="zh-CN">
              <a:solidFill>
                <a:schemeClr val="bg1"/>
              </a:solidFill>
            </a:endParaRPr>
          </a:p>
        </p:txBody>
      </p:sp>
      <p:sp>
        <p:nvSpPr>
          <p:cNvPr id="3" name="文本框 2"/>
          <p:cNvSpPr txBox="1"/>
          <p:nvPr/>
        </p:nvSpPr>
        <p:spPr>
          <a:xfrm>
            <a:off x="10037445" y="2238375"/>
            <a:ext cx="2170430" cy="1168400"/>
          </a:xfrm>
          <a:prstGeom prst="rect">
            <a:avLst/>
          </a:prstGeom>
          <a:solidFill>
            <a:srgbClr val="FF6C0D"/>
          </a:solidFill>
        </p:spPr>
        <p:txBody>
          <a:bodyPr wrap="square" rtlCol="0">
            <a:spAutoFit/>
          </a:bodyPr>
          <a:lstStyle/>
          <a:p>
            <a:pPr algn="l"/>
            <a:r>
              <a:rPr lang="en-US" altLang="zh-CN">
                <a:solidFill>
                  <a:schemeClr val="bg1"/>
                </a:solidFill>
                <a:sym typeface="+mn-ea"/>
              </a:rPr>
              <a:t>Store the producer contents of the current router read from the producer content JSON file into </a:t>
            </a:r>
            <a:r>
              <a:rPr lang="en-US" altLang="zh-CN" i="1">
                <a:solidFill>
                  <a:schemeClr val="bg1"/>
                </a:solidFill>
                <a:sym typeface="+mn-ea"/>
              </a:rPr>
              <a:t>ps</a:t>
            </a:r>
            <a:r>
              <a:rPr lang="en-US" altLang="zh-CN">
                <a:solidFill>
                  <a:schemeClr val="bg1"/>
                </a:solidFill>
                <a:sym typeface="+mn-ea"/>
              </a:rPr>
              <a:t> list of router.</a:t>
            </a:r>
            <a:endParaRPr lang="en-US" altLang="zh-CN">
              <a:solidFill>
                <a:schemeClr val="bg1"/>
              </a:solidFill>
            </a:endParaRPr>
          </a:p>
        </p:txBody>
      </p:sp>
      <p:sp>
        <p:nvSpPr>
          <p:cNvPr id="6" name="文本框 5"/>
          <p:cNvSpPr txBox="1"/>
          <p:nvPr/>
        </p:nvSpPr>
        <p:spPr>
          <a:xfrm>
            <a:off x="3810635" y="3248025"/>
            <a:ext cx="2660015" cy="521970"/>
          </a:xfrm>
          <a:prstGeom prst="rect">
            <a:avLst/>
          </a:prstGeom>
          <a:solidFill>
            <a:srgbClr val="FF6C0D"/>
          </a:solidFill>
        </p:spPr>
        <p:txBody>
          <a:bodyPr wrap="square" rtlCol="0">
            <a:spAutoFit/>
          </a:bodyPr>
          <a:lstStyle/>
          <a:p>
            <a:pPr algn="l"/>
            <a:r>
              <a:rPr lang="en-US" altLang="zh-CN">
                <a:solidFill>
                  <a:schemeClr val="bg1"/>
                </a:solidFill>
                <a:sym typeface="+mn-ea"/>
              </a:rPr>
              <a:t>return </a:t>
            </a:r>
            <a:r>
              <a:rPr lang="en-US" altLang="zh-CN" i="1">
                <a:solidFill>
                  <a:schemeClr val="bg1"/>
                </a:solidFill>
                <a:sym typeface="+mn-ea"/>
              </a:rPr>
              <a:t>ps</a:t>
            </a:r>
            <a:r>
              <a:rPr lang="en-US" altLang="zh-CN">
                <a:solidFill>
                  <a:schemeClr val="bg1"/>
                </a:solidFill>
                <a:sym typeface="+mn-ea"/>
              </a:rPr>
              <a:t> list of router.</a:t>
            </a:r>
          </a:p>
          <a:p>
            <a:pPr algn="l"/>
            <a:endParaRPr lang="en-US" altLang="zh-CN">
              <a:solidFill>
                <a:schemeClr val="bg1"/>
              </a:solidFill>
            </a:endParaRPr>
          </a:p>
        </p:txBody>
      </p:sp>
      <p:sp>
        <p:nvSpPr>
          <p:cNvPr id="7" name="文本框 6"/>
          <p:cNvSpPr txBox="1"/>
          <p:nvPr/>
        </p:nvSpPr>
        <p:spPr>
          <a:xfrm>
            <a:off x="7538085" y="4257675"/>
            <a:ext cx="4133850" cy="737235"/>
          </a:xfrm>
          <a:prstGeom prst="rect">
            <a:avLst/>
          </a:prstGeom>
          <a:solidFill>
            <a:srgbClr val="FF6C0D"/>
          </a:solidFill>
        </p:spPr>
        <p:txBody>
          <a:bodyPr wrap="square" rtlCol="0">
            <a:spAutoFit/>
          </a:bodyPr>
          <a:lstStyle/>
          <a:p>
            <a:pPr algn="l"/>
            <a:r>
              <a:rPr lang="en-US" altLang="zh-CN">
                <a:solidFill>
                  <a:schemeClr val="bg1"/>
                </a:solidFill>
                <a:sym typeface="+mn-ea"/>
              </a:rPr>
              <a:t>get the </a:t>
            </a:r>
            <a:r>
              <a:rPr lang="en-US" altLang="zh-CN" i="1">
                <a:solidFill>
                  <a:schemeClr val="bg1"/>
                </a:solidFill>
                <a:sym typeface="+mn-ea"/>
              </a:rPr>
              <a:t>content name</a:t>
            </a:r>
            <a:r>
              <a:rPr lang="en-US" altLang="zh-CN">
                <a:solidFill>
                  <a:schemeClr val="bg1"/>
                </a:solidFill>
                <a:sym typeface="+mn-ea"/>
              </a:rPr>
              <a:t> from the </a:t>
            </a:r>
            <a:r>
              <a:rPr lang="en-US" altLang="zh-CN" i="1">
                <a:solidFill>
                  <a:schemeClr val="bg1"/>
                </a:solidFill>
                <a:sym typeface="+mn-ea"/>
              </a:rPr>
              <a:t>interest</a:t>
            </a:r>
            <a:r>
              <a:rPr lang="en-US" altLang="zh-CN">
                <a:solidFill>
                  <a:schemeClr val="bg1"/>
                </a:solidFill>
                <a:sym typeface="+mn-ea"/>
              </a:rPr>
              <a:t> packet, and look for matching </a:t>
            </a:r>
            <a:r>
              <a:rPr lang="en-US" altLang="zh-CN" i="1">
                <a:solidFill>
                  <a:schemeClr val="bg1"/>
                </a:solidFill>
                <a:sym typeface="+mn-ea"/>
              </a:rPr>
              <a:t>data</a:t>
            </a:r>
            <a:r>
              <a:rPr lang="en-US" altLang="zh-CN">
                <a:solidFill>
                  <a:schemeClr val="bg1"/>
                </a:solidFill>
                <a:sym typeface="+mn-ea"/>
              </a:rPr>
              <a:t> in </a:t>
            </a:r>
            <a:r>
              <a:rPr lang="en-US" altLang="zh-CN" i="1">
                <a:solidFill>
                  <a:schemeClr val="bg1"/>
                </a:solidFill>
                <a:sym typeface="+mn-ea"/>
              </a:rPr>
              <a:t>ps</a:t>
            </a:r>
            <a:r>
              <a:rPr lang="en-US" altLang="zh-CN">
                <a:solidFill>
                  <a:schemeClr val="bg1"/>
                </a:solidFill>
                <a:sym typeface="+mn-ea"/>
              </a:rPr>
              <a:t>. If it matches, return TRUE, otherwise  return FALSE.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10. Coding----</a:t>
            </a:r>
            <a:r>
              <a:rPr lang="zh-CN" altLang="en-US" b="1">
                <a:sym typeface="+mn-ea"/>
              </a:rPr>
              <a:t>pit.py</a:t>
            </a:r>
            <a:br>
              <a:rPr lang="en-US" altLang="zh-CN" b="1"/>
            </a:br>
            <a:br>
              <a:rPr lang="en-US" altLang="zh-CN">
                <a:solidFill>
                  <a:schemeClr val="tx1"/>
                </a:solidFill>
                <a:ea typeface="SimSun" panose="02010600030101010101" pitchFamily="2" charset="-122"/>
                <a:sym typeface="+mn-ea"/>
              </a:rPr>
            </a:br>
            <a:endParaRPr lang="zh-CN" altLang="en-US"/>
          </a:p>
        </p:txBody>
      </p:sp>
      <p:pic>
        <p:nvPicPr>
          <p:cNvPr id="2" name="内容占位符 1" descr="2021-04-03 05-42-30 的屏幕截图"/>
          <p:cNvPicPr>
            <a:picLocks noGrp="1" noChangeAspect="1"/>
          </p:cNvPicPr>
          <p:nvPr>
            <p:ph idx="1"/>
          </p:nvPr>
        </p:nvPicPr>
        <p:blipFill>
          <a:blip r:embed="rId3"/>
          <a:srcRect l="10013" t="16679" r="67165" b="43498"/>
          <a:stretch>
            <a:fillRect/>
          </a:stretch>
        </p:blipFill>
        <p:spPr>
          <a:xfrm>
            <a:off x="351155" y="1055370"/>
            <a:ext cx="10087610" cy="4950460"/>
          </a:xfrm>
          <a:prstGeom prst="rect">
            <a:avLst/>
          </a:prstGeom>
        </p:spPr>
      </p:pic>
      <p:sp>
        <p:nvSpPr>
          <p:cNvPr id="5" name="文本框 4"/>
          <p:cNvSpPr txBox="1"/>
          <p:nvPr/>
        </p:nvSpPr>
        <p:spPr>
          <a:xfrm>
            <a:off x="3366770" y="1251585"/>
            <a:ext cx="2657475" cy="521970"/>
          </a:xfrm>
          <a:prstGeom prst="rect">
            <a:avLst/>
          </a:prstGeom>
          <a:solidFill>
            <a:srgbClr val="FF6C0D"/>
          </a:solidFill>
        </p:spPr>
        <p:txBody>
          <a:bodyPr wrap="square" rtlCol="0">
            <a:spAutoFit/>
          </a:bodyPr>
          <a:lstStyle/>
          <a:p>
            <a:r>
              <a:rPr lang="en-US" altLang="zh-CN">
                <a:solidFill>
                  <a:schemeClr val="bg1"/>
                </a:solidFill>
                <a:sym typeface="+mn-ea"/>
              </a:rPr>
              <a:t>Create an empty </a:t>
            </a:r>
            <a:r>
              <a:rPr lang="en-US" altLang="zh-CN" i="1">
                <a:solidFill>
                  <a:schemeClr val="bg1"/>
                </a:solidFill>
                <a:sym typeface="+mn-ea"/>
              </a:rPr>
              <a:t>pit</a:t>
            </a:r>
            <a:r>
              <a:rPr lang="en-US" altLang="zh-CN">
                <a:solidFill>
                  <a:schemeClr val="bg1"/>
                </a:solidFill>
                <a:sym typeface="+mn-ea"/>
              </a:rPr>
              <a:t> dictionary</a:t>
            </a:r>
            <a:r>
              <a:rPr lang="en-US" altLang="zh-CN">
                <a:solidFill>
                  <a:schemeClr val="bg1"/>
                </a:solidFill>
              </a:rPr>
              <a:t>.</a:t>
            </a:r>
          </a:p>
          <a:p>
            <a:endParaRPr lang="en-US" altLang="zh-CN">
              <a:solidFill>
                <a:schemeClr val="bg1"/>
              </a:solidFill>
            </a:endParaRPr>
          </a:p>
        </p:txBody>
      </p:sp>
      <p:sp>
        <p:nvSpPr>
          <p:cNvPr id="3" name="文本框 2"/>
          <p:cNvSpPr txBox="1"/>
          <p:nvPr/>
        </p:nvSpPr>
        <p:spPr>
          <a:xfrm>
            <a:off x="6384290" y="2096135"/>
            <a:ext cx="2657475" cy="521970"/>
          </a:xfrm>
          <a:prstGeom prst="rect">
            <a:avLst/>
          </a:prstGeom>
          <a:solidFill>
            <a:srgbClr val="FF6C0D"/>
          </a:solidFill>
        </p:spPr>
        <p:txBody>
          <a:bodyPr wrap="square" rtlCol="0">
            <a:spAutoFit/>
          </a:bodyPr>
          <a:lstStyle/>
          <a:p>
            <a:r>
              <a:rPr lang="en-US" altLang="zh-CN">
                <a:solidFill>
                  <a:schemeClr val="bg1"/>
                </a:solidFill>
                <a:sym typeface="+mn-ea"/>
              </a:rPr>
              <a:t>return an </a:t>
            </a:r>
            <a:r>
              <a:rPr lang="en-US" altLang="zh-CN" i="1">
                <a:solidFill>
                  <a:schemeClr val="bg1"/>
                </a:solidFill>
                <a:sym typeface="+mn-ea"/>
              </a:rPr>
              <a:t>pit</a:t>
            </a:r>
            <a:r>
              <a:rPr lang="en-US" altLang="zh-CN">
                <a:solidFill>
                  <a:schemeClr val="bg1"/>
                </a:solidFill>
                <a:sym typeface="+mn-ea"/>
              </a:rPr>
              <a:t> dictionary</a:t>
            </a:r>
            <a:r>
              <a:rPr lang="en-US" altLang="zh-CN">
                <a:solidFill>
                  <a:schemeClr val="bg1"/>
                </a:solidFill>
              </a:rPr>
              <a:t>.</a:t>
            </a:r>
          </a:p>
          <a:p>
            <a:endParaRPr lang="en-US" altLang="zh-CN">
              <a:solidFill>
                <a:schemeClr val="bg1"/>
              </a:solidFill>
            </a:endParaRPr>
          </a:p>
        </p:txBody>
      </p:sp>
      <p:sp>
        <p:nvSpPr>
          <p:cNvPr id="6" name="文本框 5"/>
          <p:cNvSpPr txBox="1"/>
          <p:nvPr/>
        </p:nvSpPr>
        <p:spPr>
          <a:xfrm>
            <a:off x="3366770" y="2818765"/>
            <a:ext cx="2657475" cy="521970"/>
          </a:xfrm>
          <a:prstGeom prst="rect">
            <a:avLst/>
          </a:prstGeom>
          <a:solidFill>
            <a:srgbClr val="FF6C0D"/>
          </a:solidFill>
        </p:spPr>
        <p:txBody>
          <a:bodyPr wrap="square" rtlCol="0">
            <a:spAutoFit/>
          </a:bodyPr>
          <a:lstStyle/>
          <a:p>
            <a:r>
              <a:rPr lang="en-US" altLang="zh-CN">
                <a:solidFill>
                  <a:schemeClr val="bg1"/>
                </a:solidFill>
                <a:sym typeface="+mn-ea"/>
              </a:rPr>
              <a:t>return an </a:t>
            </a:r>
            <a:r>
              <a:rPr lang="en-US" altLang="zh-CN" i="1">
                <a:solidFill>
                  <a:schemeClr val="bg1"/>
                </a:solidFill>
                <a:sym typeface="+mn-ea"/>
              </a:rPr>
              <a:t>pit</a:t>
            </a:r>
            <a:r>
              <a:rPr lang="en-US" altLang="zh-CN">
                <a:solidFill>
                  <a:schemeClr val="bg1"/>
                </a:solidFill>
                <a:sym typeface="+mn-ea"/>
              </a:rPr>
              <a:t> dictionary</a:t>
            </a:r>
            <a:r>
              <a:rPr lang="en-US" altLang="zh-CN">
                <a:solidFill>
                  <a:schemeClr val="bg1"/>
                </a:solidFill>
              </a:rPr>
              <a:t>.</a:t>
            </a:r>
          </a:p>
          <a:p>
            <a:endParaRPr lang="en-US" altLang="zh-CN">
              <a:solidFill>
                <a:schemeClr val="bg1"/>
              </a:solidFill>
            </a:endParaRPr>
          </a:p>
        </p:txBody>
      </p:sp>
      <p:sp>
        <p:nvSpPr>
          <p:cNvPr id="7" name="文本框 6"/>
          <p:cNvSpPr txBox="1"/>
          <p:nvPr/>
        </p:nvSpPr>
        <p:spPr>
          <a:xfrm>
            <a:off x="6567805" y="3577590"/>
            <a:ext cx="4487545" cy="521970"/>
          </a:xfrm>
          <a:prstGeom prst="rect">
            <a:avLst/>
          </a:prstGeom>
          <a:solidFill>
            <a:srgbClr val="FF6C0D"/>
          </a:solidFill>
        </p:spPr>
        <p:txBody>
          <a:bodyPr wrap="square" rtlCol="0">
            <a:spAutoFit/>
          </a:bodyPr>
          <a:lstStyle/>
          <a:p>
            <a:r>
              <a:rPr lang="en-US" altLang="zh-CN">
                <a:solidFill>
                  <a:schemeClr val="bg1"/>
                </a:solidFill>
                <a:sym typeface="+mn-ea"/>
              </a:rPr>
              <a:t>Get the value (</a:t>
            </a:r>
            <a:r>
              <a:rPr lang="en-US" altLang="zh-CN" i="1">
                <a:solidFill>
                  <a:schemeClr val="bg1"/>
                </a:solidFill>
                <a:sym typeface="+mn-ea"/>
              </a:rPr>
              <a:t>PIT_entry </a:t>
            </a:r>
            <a:r>
              <a:rPr lang="en-US" altLang="zh-CN">
                <a:solidFill>
                  <a:schemeClr val="bg1"/>
                </a:solidFill>
                <a:sym typeface="+mn-ea"/>
              </a:rPr>
              <a:t>list) from the </a:t>
            </a:r>
            <a:r>
              <a:rPr lang="en-US" altLang="zh-CN" i="1">
                <a:solidFill>
                  <a:schemeClr val="bg1"/>
                </a:solidFill>
                <a:sym typeface="+mn-ea"/>
              </a:rPr>
              <a:t>pit</a:t>
            </a:r>
            <a:r>
              <a:rPr lang="en-US" altLang="zh-CN">
                <a:solidFill>
                  <a:schemeClr val="bg1"/>
                </a:solidFill>
                <a:sym typeface="+mn-ea"/>
              </a:rPr>
              <a:t> dictionary with the </a:t>
            </a:r>
            <a:r>
              <a:rPr lang="en-US" altLang="zh-CN" i="1">
                <a:solidFill>
                  <a:schemeClr val="bg1"/>
                </a:solidFill>
                <a:sym typeface="+mn-ea"/>
              </a:rPr>
              <a:t>content name</a:t>
            </a:r>
            <a:r>
              <a:rPr lang="en-US" altLang="zh-CN">
                <a:solidFill>
                  <a:schemeClr val="bg1"/>
                </a:solidFill>
                <a:sym typeface="+mn-ea"/>
              </a:rPr>
              <a:t> as the key and return it.</a:t>
            </a:r>
            <a:endParaRPr lang="en-US" altLang="zh-CN">
              <a:solidFill>
                <a:schemeClr val="bg1"/>
              </a:solidFill>
            </a:endParaRPr>
          </a:p>
        </p:txBody>
      </p:sp>
      <p:sp>
        <p:nvSpPr>
          <p:cNvPr id="8" name="文本框 7"/>
          <p:cNvSpPr txBox="1"/>
          <p:nvPr/>
        </p:nvSpPr>
        <p:spPr>
          <a:xfrm>
            <a:off x="7265670" y="4556760"/>
            <a:ext cx="4867275" cy="737235"/>
          </a:xfrm>
          <a:prstGeom prst="rect">
            <a:avLst/>
          </a:prstGeom>
          <a:solidFill>
            <a:srgbClr val="FF6C0D"/>
          </a:solidFill>
        </p:spPr>
        <p:txBody>
          <a:bodyPr wrap="square" rtlCol="0">
            <a:spAutoFit/>
          </a:bodyPr>
          <a:lstStyle/>
          <a:p>
            <a:r>
              <a:rPr lang="en-US" altLang="zh-CN">
                <a:solidFill>
                  <a:schemeClr val="bg1"/>
                </a:solidFill>
                <a:sym typeface="+mn-ea"/>
              </a:rPr>
              <a:t>Get the value (</a:t>
            </a:r>
            <a:r>
              <a:rPr lang="en-US" altLang="zh-CN" i="1">
                <a:solidFill>
                  <a:schemeClr val="bg1"/>
                </a:solidFill>
                <a:sym typeface="+mn-ea"/>
              </a:rPr>
              <a:t>PIT_entry </a:t>
            </a:r>
            <a:r>
              <a:rPr lang="en-US" altLang="zh-CN">
                <a:solidFill>
                  <a:schemeClr val="bg1"/>
                </a:solidFill>
                <a:sym typeface="+mn-ea"/>
              </a:rPr>
              <a:t>list) from the </a:t>
            </a:r>
            <a:r>
              <a:rPr lang="en-US" altLang="zh-CN" i="1">
                <a:solidFill>
                  <a:schemeClr val="bg1"/>
                </a:solidFill>
                <a:sym typeface="+mn-ea"/>
              </a:rPr>
              <a:t>pit</a:t>
            </a:r>
            <a:r>
              <a:rPr lang="en-US" altLang="zh-CN">
                <a:solidFill>
                  <a:schemeClr val="bg1"/>
                </a:solidFill>
                <a:sym typeface="+mn-ea"/>
              </a:rPr>
              <a:t> dictionary with the </a:t>
            </a:r>
            <a:r>
              <a:rPr lang="en-US" altLang="zh-CN" i="1">
                <a:solidFill>
                  <a:schemeClr val="bg1"/>
                </a:solidFill>
                <a:sym typeface="+mn-ea"/>
              </a:rPr>
              <a:t>content name</a:t>
            </a:r>
            <a:r>
              <a:rPr lang="en-US" altLang="zh-CN">
                <a:solidFill>
                  <a:schemeClr val="bg1"/>
                </a:solidFill>
                <a:sym typeface="+mn-ea"/>
              </a:rPr>
              <a:t> as the key. </a:t>
            </a:r>
            <a:r>
              <a:rPr lang="en-US" altLang="zh-CN">
                <a:solidFill>
                  <a:schemeClr val="bg1"/>
                </a:solidFill>
              </a:rPr>
              <a:t>Add the </a:t>
            </a:r>
            <a:r>
              <a:rPr lang="en-US" altLang="zh-CN" i="1">
                <a:solidFill>
                  <a:schemeClr val="bg1"/>
                </a:solidFill>
              </a:rPr>
              <a:t>outfaces</a:t>
            </a:r>
            <a:r>
              <a:rPr lang="en-US" altLang="zh-CN">
                <a:solidFill>
                  <a:schemeClr val="bg1"/>
                </a:solidFill>
              </a:rPr>
              <a:t> to the outface of the </a:t>
            </a:r>
            <a:r>
              <a:rPr lang="en-US" altLang="zh-CN" i="1">
                <a:solidFill>
                  <a:schemeClr val="bg1"/>
                </a:solidFill>
                <a:sym typeface="+mn-ea"/>
              </a:rPr>
              <a:t>PIT_entry </a:t>
            </a:r>
            <a:r>
              <a:rPr lang="en-US" altLang="zh-CN">
                <a:solidFill>
                  <a:schemeClr val="bg1"/>
                </a:solidFill>
                <a:sym typeface="+mn-ea"/>
              </a:rPr>
              <a:t>list</a:t>
            </a:r>
            <a:r>
              <a:rPr lang="en-US" altLang="zh-CN">
                <a:solidFill>
                  <a:schemeClr val="bg1"/>
                </a:solidFill>
              </a:rPr>
              <a:t>.</a:t>
            </a:r>
          </a:p>
        </p:txBody>
      </p:sp>
      <p:sp>
        <p:nvSpPr>
          <p:cNvPr id="9" name="文本框 8"/>
          <p:cNvSpPr txBox="1"/>
          <p:nvPr/>
        </p:nvSpPr>
        <p:spPr>
          <a:xfrm>
            <a:off x="5306695" y="5652770"/>
            <a:ext cx="5473065" cy="953135"/>
          </a:xfrm>
          <a:prstGeom prst="rect">
            <a:avLst/>
          </a:prstGeom>
          <a:solidFill>
            <a:srgbClr val="FF6C0D"/>
          </a:solidFill>
        </p:spPr>
        <p:txBody>
          <a:bodyPr wrap="square" rtlCol="0">
            <a:spAutoFit/>
          </a:bodyPr>
          <a:lstStyle/>
          <a:p>
            <a:pPr algn="just"/>
            <a:r>
              <a:rPr lang="en-US" altLang="zh-CN">
                <a:solidFill>
                  <a:schemeClr val="bg1"/>
                </a:solidFill>
                <a:sym typeface="+mn-ea"/>
              </a:rPr>
              <a:t>Get the value (</a:t>
            </a:r>
            <a:r>
              <a:rPr lang="en-US" altLang="zh-CN" i="1">
                <a:solidFill>
                  <a:schemeClr val="bg1"/>
                </a:solidFill>
                <a:sym typeface="+mn-ea"/>
              </a:rPr>
              <a:t>PIT_entry </a:t>
            </a:r>
            <a:r>
              <a:rPr lang="en-US" altLang="zh-CN">
                <a:solidFill>
                  <a:schemeClr val="bg1"/>
                </a:solidFill>
                <a:sym typeface="+mn-ea"/>
              </a:rPr>
              <a:t>list) from the </a:t>
            </a:r>
            <a:r>
              <a:rPr lang="en-US" altLang="zh-CN" i="1">
                <a:solidFill>
                  <a:schemeClr val="bg1"/>
                </a:solidFill>
                <a:sym typeface="+mn-ea"/>
              </a:rPr>
              <a:t>pit</a:t>
            </a:r>
            <a:r>
              <a:rPr lang="en-US" altLang="zh-CN">
                <a:solidFill>
                  <a:schemeClr val="bg1"/>
                </a:solidFill>
                <a:sym typeface="+mn-ea"/>
              </a:rPr>
              <a:t> dictionary with the </a:t>
            </a:r>
            <a:r>
              <a:rPr lang="en-US" altLang="zh-CN" i="1">
                <a:solidFill>
                  <a:schemeClr val="bg1"/>
                </a:solidFill>
                <a:sym typeface="+mn-ea"/>
              </a:rPr>
              <a:t>content name</a:t>
            </a:r>
            <a:r>
              <a:rPr lang="en-US" altLang="zh-CN">
                <a:solidFill>
                  <a:schemeClr val="bg1"/>
                </a:solidFill>
                <a:sym typeface="+mn-ea"/>
              </a:rPr>
              <a:t> as the key. </a:t>
            </a:r>
            <a:r>
              <a:rPr lang="en-US" altLang="zh-CN">
                <a:solidFill>
                  <a:schemeClr val="bg1"/>
                </a:solidFill>
              </a:rPr>
              <a:t>Merge the </a:t>
            </a:r>
            <a:r>
              <a:rPr lang="en-US" altLang="zh-CN" i="1">
                <a:solidFill>
                  <a:schemeClr val="bg1"/>
                </a:solidFill>
              </a:rPr>
              <a:t>inface </a:t>
            </a:r>
            <a:r>
              <a:rPr lang="en-US" altLang="zh-CN">
                <a:solidFill>
                  <a:schemeClr val="bg1"/>
                </a:solidFill>
              </a:rPr>
              <a:t>(</a:t>
            </a:r>
            <a:r>
              <a:rPr lang="en-US" altLang="zh-CN" i="1">
                <a:solidFill>
                  <a:schemeClr val="bg1"/>
                </a:solidFill>
              </a:rPr>
              <a:t>route_ID</a:t>
            </a:r>
            <a:r>
              <a:rPr lang="en-US" altLang="zh-CN">
                <a:solidFill>
                  <a:schemeClr val="bg1"/>
                </a:solidFill>
              </a:rPr>
              <a:t> of </a:t>
            </a:r>
            <a:r>
              <a:rPr lang="en-US" altLang="zh-CN" i="1">
                <a:solidFill>
                  <a:schemeClr val="bg1"/>
                </a:solidFill>
              </a:rPr>
              <a:t>interest</a:t>
            </a:r>
            <a:r>
              <a:rPr lang="en-US" altLang="zh-CN">
                <a:solidFill>
                  <a:schemeClr val="bg1"/>
                </a:solidFill>
              </a:rPr>
              <a:t>) to the inface of the </a:t>
            </a:r>
            <a:r>
              <a:rPr lang="en-US" altLang="zh-CN" i="1">
                <a:solidFill>
                  <a:schemeClr val="bg1"/>
                </a:solidFill>
                <a:sym typeface="+mn-ea"/>
              </a:rPr>
              <a:t>PIT_entry </a:t>
            </a:r>
            <a:r>
              <a:rPr lang="en-US" altLang="zh-CN">
                <a:solidFill>
                  <a:schemeClr val="bg1"/>
                </a:solidFill>
                <a:sym typeface="+mn-ea"/>
              </a:rPr>
              <a:t>list</a:t>
            </a:r>
            <a:r>
              <a:rPr lang="en-US" altLang="zh-CN">
                <a:solidFill>
                  <a:schemeClr val="bg1"/>
                </a:solidFill>
              </a:rPr>
              <a:t>. At the same time, make sure that the </a:t>
            </a:r>
            <a:r>
              <a:rPr lang="en-US" altLang="zh-CN" i="1">
                <a:solidFill>
                  <a:schemeClr val="bg1"/>
                </a:solidFill>
              </a:rPr>
              <a:t>inface</a:t>
            </a:r>
            <a:r>
              <a:rPr lang="en-US" altLang="zh-CN">
                <a:solidFill>
                  <a:schemeClr val="bg1"/>
                </a:solidFill>
              </a:rPr>
              <a:t> is not repeated in </a:t>
            </a:r>
            <a:r>
              <a:rPr lang="en-US" altLang="zh-CN">
                <a:solidFill>
                  <a:schemeClr val="bg1"/>
                </a:solidFill>
                <a:sym typeface="+mn-ea"/>
              </a:rPr>
              <a:t>inface of the </a:t>
            </a:r>
            <a:r>
              <a:rPr lang="en-US" altLang="zh-CN" i="1">
                <a:solidFill>
                  <a:schemeClr val="bg1"/>
                </a:solidFill>
                <a:sym typeface="+mn-ea"/>
              </a:rPr>
              <a:t>PIT_entry </a:t>
            </a:r>
            <a:r>
              <a:rPr lang="en-US" altLang="zh-CN">
                <a:solidFill>
                  <a:schemeClr val="bg1"/>
                </a:solidFill>
                <a:sym typeface="+mn-ea"/>
              </a:rPr>
              <a:t>list</a:t>
            </a:r>
            <a:r>
              <a:rPr lang="en-US" altLang="zh-CN">
                <a:solidFill>
                  <a:schemeClr val="bg1"/>
                </a:solidFill>
              </a:rPr>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10. Coding----</a:t>
            </a:r>
            <a:r>
              <a:rPr lang="zh-CN" altLang="en-US" b="1">
                <a:sym typeface="+mn-ea"/>
              </a:rPr>
              <a:t>pit.py</a:t>
            </a:r>
            <a:br>
              <a:rPr lang="en-US" altLang="zh-CN" b="1"/>
            </a:br>
            <a:br>
              <a:rPr lang="en-US" altLang="zh-CN">
                <a:solidFill>
                  <a:schemeClr val="tx1"/>
                </a:solidFill>
                <a:ea typeface="SimSun" panose="02010600030101010101" pitchFamily="2" charset="-122"/>
                <a:sym typeface="+mn-ea"/>
              </a:rPr>
            </a:br>
            <a:endParaRPr lang="zh-CN" altLang="en-US"/>
          </a:p>
        </p:txBody>
      </p:sp>
      <p:pic>
        <p:nvPicPr>
          <p:cNvPr id="2" name="内容占位符 1" descr="2021-04-03 05-42-30 的屏幕截图"/>
          <p:cNvPicPr>
            <a:picLocks noGrp="1" noChangeAspect="1"/>
          </p:cNvPicPr>
          <p:nvPr>
            <p:ph idx="1"/>
          </p:nvPr>
        </p:nvPicPr>
        <p:blipFill>
          <a:blip r:embed="rId3"/>
          <a:srcRect l="11065" t="58231" r="64163" b="13778"/>
          <a:stretch>
            <a:fillRect/>
          </a:stretch>
        </p:blipFill>
        <p:spPr>
          <a:xfrm>
            <a:off x="324485" y="1405255"/>
            <a:ext cx="10977880" cy="3488690"/>
          </a:xfrm>
          <a:prstGeom prst="rect">
            <a:avLst/>
          </a:prstGeom>
        </p:spPr>
      </p:pic>
      <p:sp>
        <p:nvSpPr>
          <p:cNvPr id="7" name="文本框 6"/>
          <p:cNvSpPr txBox="1"/>
          <p:nvPr/>
        </p:nvSpPr>
        <p:spPr>
          <a:xfrm>
            <a:off x="4890770" y="1478915"/>
            <a:ext cx="5692140" cy="521970"/>
          </a:xfrm>
          <a:prstGeom prst="rect">
            <a:avLst/>
          </a:prstGeom>
          <a:solidFill>
            <a:srgbClr val="FF6C0D"/>
          </a:solidFill>
        </p:spPr>
        <p:txBody>
          <a:bodyPr wrap="square" rtlCol="0">
            <a:spAutoFit/>
          </a:bodyPr>
          <a:lstStyle/>
          <a:p>
            <a:r>
              <a:rPr lang="en-US" altLang="zh-CN">
                <a:solidFill>
                  <a:schemeClr val="bg1"/>
                </a:solidFill>
                <a:sym typeface="+mn-ea"/>
              </a:rPr>
              <a:t>Create a </a:t>
            </a:r>
            <a:r>
              <a:rPr lang="en-US" altLang="zh-CN" i="1">
                <a:solidFill>
                  <a:schemeClr val="bg1"/>
                </a:solidFill>
                <a:sym typeface="+mn-ea"/>
              </a:rPr>
              <a:t>PIT_entry </a:t>
            </a:r>
            <a:r>
              <a:rPr lang="en-US" altLang="zh-CN">
                <a:solidFill>
                  <a:schemeClr val="bg1"/>
                </a:solidFill>
                <a:sym typeface="+mn-ea"/>
              </a:rPr>
              <a:t>in the </a:t>
            </a:r>
            <a:r>
              <a:rPr lang="en-US" altLang="zh-CN" i="1">
                <a:solidFill>
                  <a:schemeClr val="bg1"/>
                </a:solidFill>
                <a:sym typeface="+mn-ea"/>
              </a:rPr>
              <a:t>pit</a:t>
            </a:r>
            <a:r>
              <a:rPr lang="en-US" altLang="zh-CN">
                <a:solidFill>
                  <a:schemeClr val="bg1"/>
                </a:solidFill>
                <a:sym typeface="+mn-ea"/>
              </a:rPr>
              <a:t> dictionary with the </a:t>
            </a:r>
            <a:r>
              <a:rPr lang="en-US" altLang="zh-CN" i="1">
                <a:solidFill>
                  <a:schemeClr val="bg1"/>
                </a:solidFill>
                <a:sym typeface="+mn-ea"/>
              </a:rPr>
              <a:t>content name</a:t>
            </a:r>
            <a:r>
              <a:rPr lang="en-US" altLang="zh-CN">
                <a:solidFill>
                  <a:schemeClr val="bg1"/>
                </a:solidFill>
                <a:sym typeface="+mn-ea"/>
              </a:rPr>
              <a:t>. Add the </a:t>
            </a:r>
            <a:r>
              <a:rPr lang="en-US" altLang="zh-CN" i="1">
                <a:solidFill>
                  <a:schemeClr val="bg1"/>
                </a:solidFill>
                <a:sym typeface="+mn-ea"/>
              </a:rPr>
              <a:t>inface </a:t>
            </a:r>
            <a:r>
              <a:rPr lang="en-US" altLang="zh-CN">
                <a:solidFill>
                  <a:schemeClr val="bg1"/>
                </a:solidFill>
                <a:sym typeface="+mn-ea"/>
              </a:rPr>
              <a:t>(</a:t>
            </a:r>
            <a:r>
              <a:rPr lang="en-US" altLang="zh-CN" i="1">
                <a:solidFill>
                  <a:schemeClr val="bg1"/>
                </a:solidFill>
                <a:sym typeface="+mn-ea"/>
              </a:rPr>
              <a:t>route_ID</a:t>
            </a:r>
            <a:r>
              <a:rPr lang="en-US" altLang="zh-CN">
                <a:solidFill>
                  <a:schemeClr val="bg1"/>
                </a:solidFill>
                <a:sym typeface="+mn-ea"/>
              </a:rPr>
              <a:t> of </a:t>
            </a:r>
            <a:r>
              <a:rPr lang="en-US" altLang="zh-CN" i="1">
                <a:solidFill>
                  <a:schemeClr val="bg1"/>
                </a:solidFill>
                <a:sym typeface="+mn-ea"/>
              </a:rPr>
              <a:t>interest</a:t>
            </a:r>
            <a:r>
              <a:rPr lang="en-US" altLang="zh-CN">
                <a:solidFill>
                  <a:schemeClr val="bg1"/>
                </a:solidFill>
                <a:sym typeface="+mn-ea"/>
              </a:rPr>
              <a:t>) to the inface of the </a:t>
            </a:r>
            <a:r>
              <a:rPr lang="en-US" altLang="zh-CN" i="1">
                <a:solidFill>
                  <a:schemeClr val="bg1"/>
                </a:solidFill>
                <a:sym typeface="+mn-ea"/>
              </a:rPr>
              <a:t>PIT_entry</a:t>
            </a:r>
            <a:r>
              <a:rPr lang="en-US" altLang="zh-CN">
                <a:solidFill>
                  <a:schemeClr val="bg1"/>
                </a:solidFill>
                <a:sym typeface="+mn-ea"/>
              </a:rPr>
              <a:t>.</a:t>
            </a:r>
            <a:endParaRPr lang="en-US" altLang="zh-CN">
              <a:solidFill>
                <a:schemeClr val="bg1"/>
              </a:solidFill>
            </a:endParaRPr>
          </a:p>
        </p:txBody>
      </p:sp>
      <p:sp>
        <p:nvSpPr>
          <p:cNvPr id="3" name="文本框 2"/>
          <p:cNvSpPr txBox="1"/>
          <p:nvPr/>
        </p:nvSpPr>
        <p:spPr>
          <a:xfrm>
            <a:off x="5626735" y="2538095"/>
            <a:ext cx="6604635" cy="737235"/>
          </a:xfrm>
          <a:prstGeom prst="rect">
            <a:avLst/>
          </a:prstGeom>
          <a:solidFill>
            <a:srgbClr val="FF6C0D"/>
          </a:solidFill>
        </p:spPr>
        <p:txBody>
          <a:bodyPr wrap="square" rtlCol="0">
            <a:spAutoFit/>
          </a:bodyPr>
          <a:lstStyle/>
          <a:p>
            <a:r>
              <a:rPr lang="en-US" altLang="zh-CN">
                <a:solidFill>
                  <a:schemeClr val="bg1"/>
                </a:solidFill>
                <a:sym typeface="+mn-ea"/>
              </a:rPr>
              <a:t>Get </a:t>
            </a:r>
            <a:r>
              <a:rPr lang="en-US" altLang="zh-CN" i="1">
                <a:solidFill>
                  <a:schemeClr val="bg1"/>
                </a:solidFill>
                <a:sym typeface="+mn-ea"/>
              </a:rPr>
              <a:t>content name</a:t>
            </a:r>
            <a:r>
              <a:rPr lang="en-US" altLang="zh-CN">
                <a:solidFill>
                  <a:schemeClr val="bg1"/>
                </a:solidFill>
                <a:sym typeface="+mn-ea"/>
              </a:rPr>
              <a:t> from the </a:t>
            </a:r>
            <a:r>
              <a:rPr lang="en-US" altLang="zh-CN" i="1">
                <a:solidFill>
                  <a:schemeClr val="bg1"/>
                </a:solidFill>
                <a:sym typeface="+mn-ea"/>
              </a:rPr>
              <a:t>interest</a:t>
            </a:r>
            <a:r>
              <a:rPr lang="en-US" altLang="zh-CN">
                <a:solidFill>
                  <a:schemeClr val="bg1"/>
                </a:solidFill>
                <a:sym typeface="+mn-ea"/>
              </a:rPr>
              <a:t>. Check  matching </a:t>
            </a:r>
            <a:r>
              <a:rPr lang="en-US" altLang="zh-CN" i="1">
                <a:solidFill>
                  <a:schemeClr val="bg1"/>
                </a:solidFill>
                <a:sym typeface="+mn-ea"/>
              </a:rPr>
              <a:t>PIT_entry</a:t>
            </a:r>
            <a:r>
              <a:rPr lang="en-US" altLang="zh-CN">
                <a:solidFill>
                  <a:schemeClr val="bg1"/>
                </a:solidFill>
                <a:sym typeface="+mn-ea"/>
              </a:rPr>
              <a:t> in </a:t>
            </a:r>
            <a:r>
              <a:rPr lang="en-US" altLang="zh-CN" i="1">
                <a:solidFill>
                  <a:schemeClr val="bg1"/>
                </a:solidFill>
                <a:sym typeface="+mn-ea"/>
              </a:rPr>
              <a:t>pit</a:t>
            </a:r>
            <a:r>
              <a:rPr lang="en-US" altLang="zh-CN">
                <a:solidFill>
                  <a:schemeClr val="bg1"/>
                </a:solidFill>
                <a:sym typeface="+mn-ea"/>
              </a:rPr>
              <a:t>. If it matches, merge </a:t>
            </a:r>
            <a:r>
              <a:rPr lang="en-US" altLang="zh-CN" i="1">
                <a:solidFill>
                  <a:schemeClr val="bg1"/>
                </a:solidFill>
                <a:sym typeface="+mn-ea"/>
              </a:rPr>
              <a:t>incoming interface </a:t>
            </a:r>
            <a:r>
              <a:rPr lang="en-US" altLang="zh-CN">
                <a:solidFill>
                  <a:schemeClr val="bg1"/>
                </a:solidFill>
                <a:sym typeface="+mn-ea"/>
              </a:rPr>
              <a:t>(</a:t>
            </a:r>
            <a:r>
              <a:rPr lang="en-US" altLang="zh-CN" i="1">
                <a:solidFill>
                  <a:schemeClr val="bg1"/>
                </a:solidFill>
                <a:sym typeface="+mn-ea"/>
              </a:rPr>
              <a:t>route_ID</a:t>
            </a:r>
            <a:r>
              <a:rPr lang="en-US" altLang="zh-CN">
                <a:solidFill>
                  <a:schemeClr val="bg1"/>
                </a:solidFill>
                <a:sym typeface="+mn-ea"/>
              </a:rPr>
              <a:t> of </a:t>
            </a:r>
            <a:r>
              <a:rPr lang="en-US" altLang="zh-CN" i="1">
                <a:solidFill>
                  <a:schemeClr val="bg1"/>
                </a:solidFill>
                <a:sym typeface="+mn-ea"/>
              </a:rPr>
              <a:t>interest</a:t>
            </a:r>
            <a:r>
              <a:rPr lang="en-US" altLang="zh-CN">
                <a:solidFill>
                  <a:schemeClr val="bg1"/>
                </a:solidFill>
                <a:sym typeface="+mn-ea"/>
              </a:rPr>
              <a:t>)  into inface of</a:t>
            </a:r>
            <a:r>
              <a:rPr lang="en-US" altLang="zh-CN" i="1">
                <a:solidFill>
                  <a:schemeClr val="bg1"/>
                </a:solidFill>
                <a:sym typeface="+mn-ea"/>
              </a:rPr>
              <a:t> PIT_entry </a:t>
            </a:r>
            <a:r>
              <a:rPr lang="en-US" altLang="zh-CN">
                <a:solidFill>
                  <a:schemeClr val="bg1"/>
                </a:solidFill>
                <a:sym typeface="+mn-ea"/>
              </a:rPr>
              <a:t>and return FALSE. Otherwise create a new </a:t>
            </a:r>
            <a:r>
              <a:rPr lang="en-US" altLang="zh-CN" i="1">
                <a:solidFill>
                  <a:schemeClr val="bg1"/>
                </a:solidFill>
                <a:sym typeface="+mn-ea"/>
              </a:rPr>
              <a:t>PIT_entry</a:t>
            </a:r>
            <a:r>
              <a:rPr lang="en-US" altLang="zh-CN">
                <a:solidFill>
                  <a:schemeClr val="bg1"/>
                </a:solidFill>
                <a:sym typeface="+mn-ea"/>
              </a:rPr>
              <a:t> in </a:t>
            </a:r>
            <a:r>
              <a:rPr lang="en-US" altLang="zh-CN" i="1">
                <a:solidFill>
                  <a:schemeClr val="bg1"/>
                </a:solidFill>
                <a:sym typeface="+mn-ea"/>
              </a:rPr>
              <a:t>pit </a:t>
            </a:r>
            <a:r>
              <a:rPr lang="en-US" altLang="zh-CN">
                <a:solidFill>
                  <a:schemeClr val="bg1"/>
                </a:solidFill>
                <a:sym typeface="+mn-ea"/>
              </a:rPr>
              <a:t>and return TRUE.</a:t>
            </a:r>
            <a:endParaRPr lang="en-US" altLang="zh-CN">
              <a:solidFill>
                <a:schemeClr val="bg1"/>
              </a:solidFill>
            </a:endParaRPr>
          </a:p>
        </p:txBody>
      </p:sp>
      <p:sp>
        <p:nvSpPr>
          <p:cNvPr id="5" name="文本框 4"/>
          <p:cNvSpPr txBox="1"/>
          <p:nvPr/>
        </p:nvSpPr>
        <p:spPr>
          <a:xfrm>
            <a:off x="4890770" y="3456305"/>
            <a:ext cx="6411595" cy="521970"/>
          </a:xfrm>
          <a:prstGeom prst="rect">
            <a:avLst/>
          </a:prstGeom>
          <a:solidFill>
            <a:srgbClr val="FF6C0D"/>
          </a:solidFill>
        </p:spPr>
        <p:txBody>
          <a:bodyPr wrap="square" rtlCol="0">
            <a:spAutoFit/>
          </a:bodyPr>
          <a:lstStyle/>
          <a:p>
            <a:r>
              <a:rPr lang="en-US" altLang="zh-CN">
                <a:solidFill>
                  <a:schemeClr val="bg1"/>
                </a:solidFill>
                <a:sym typeface="+mn-ea"/>
              </a:rPr>
              <a:t>Get the </a:t>
            </a:r>
            <a:r>
              <a:rPr lang="en-US" altLang="zh-CN" i="1">
                <a:solidFill>
                  <a:schemeClr val="bg1"/>
                </a:solidFill>
                <a:sym typeface="+mn-ea"/>
              </a:rPr>
              <a:t>content name</a:t>
            </a:r>
            <a:r>
              <a:rPr lang="en-US" altLang="zh-CN">
                <a:solidFill>
                  <a:schemeClr val="bg1"/>
                </a:solidFill>
                <a:sym typeface="+mn-ea"/>
              </a:rPr>
              <a:t> from the </a:t>
            </a:r>
            <a:r>
              <a:rPr lang="en-US" altLang="zh-CN" i="1">
                <a:solidFill>
                  <a:schemeClr val="bg1"/>
                </a:solidFill>
                <a:sym typeface="+mn-ea"/>
              </a:rPr>
              <a:t>data</a:t>
            </a:r>
            <a:r>
              <a:rPr lang="en-US" altLang="zh-CN">
                <a:solidFill>
                  <a:schemeClr val="bg1"/>
                </a:solidFill>
                <a:sym typeface="+mn-ea"/>
              </a:rPr>
              <a:t> packet. Check matching </a:t>
            </a:r>
            <a:r>
              <a:rPr lang="en-US" altLang="zh-CN" i="1">
                <a:solidFill>
                  <a:schemeClr val="bg1"/>
                </a:solidFill>
                <a:sym typeface="+mn-ea"/>
              </a:rPr>
              <a:t>PIT_entry</a:t>
            </a:r>
            <a:r>
              <a:rPr lang="en-US" altLang="zh-CN">
                <a:solidFill>
                  <a:schemeClr val="bg1"/>
                </a:solidFill>
                <a:sym typeface="+mn-ea"/>
              </a:rPr>
              <a:t> in </a:t>
            </a:r>
            <a:r>
              <a:rPr lang="en-US" altLang="zh-CN" i="1">
                <a:solidFill>
                  <a:schemeClr val="bg1"/>
                </a:solidFill>
                <a:sym typeface="+mn-ea"/>
              </a:rPr>
              <a:t>pit</a:t>
            </a:r>
            <a:r>
              <a:rPr lang="en-US" altLang="zh-CN">
                <a:solidFill>
                  <a:schemeClr val="bg1"/>
                </a:solidFill>
                <a:sym typeface="+mn-ea"/>
              </a:rPr>
              <a:t>. If it matches, return TRUE. Otherwise return FALSE.</a:t>
            </a:r>
            <a:endParaRPr lang="en-US" altLang="zh-CN">
              <a:solidFill>
                <a:schemeClr val="bg1"/>
              </a:solidFill>
            </a:endParaRPr>
          </a:p>
        </p:txBody>
      </p:sp>
      <p:sp>
        <p:nvSpPr>
          <p:cNvPr id="6" name="文本框 5"/>
          <p:cNvSpPr txBox="1"/>
          <p:nvPr/>
        </p:nvSpPr>
        <p:spPr>
          <a:xfrm>
            <a:off x="5626735" y="4187190"/>
            <a:ext cx="5675630" cy="521970"/>
          </a:xfrm>
          <a:prstGeom prst="rect">
            <a:avLst/>
          </a:prstGeom>
          <a:solidFill>
            <a:srgbClr val="FF6C0D"/>
          </a:solidFill>
        </p:spPr>
        <p:txBody>
          <a:bodyPr wrap="square" rtlCol="0">
            <a:spAutoFit/>
          </a:bodyPr>
          <a:lstStyle/>
          <a:p>
            <a:r>
              <a:rPr lang="en-US" altLang="zh-CN">
                <a:solidFill>
                  <a:schemeClr val="bg1"/>
                </a:solidFill>
                <a:sym typeface="+mn-ea"/>
              </a:rPr>
              <a:t>Get the </a:t>
            </a:r>
            <a:r>
              <a:rPr lang="en-US" altLang="zh-CN" i="1">
                <a:solidFill>
                  <a:schemeClr val="bg1"/>
                </a:solidFill>
                <a:sym typeface="+mn-ea"/>
              </a:rPr>
              <a:t>content name</a:t>
            </a:r>
            <a:r>
              <a:rPr lang="en-US" altLang="zh-CN">
                <a:solidFill>
                  <a:schemeClr val="bg1"/>
                </a:solidFill>
                <a:sym typeface="+mn-ea"/>
              </a:rPr>
              <a:t> from the </a:t>
            </a:r>
            <a:r>
              <a:rPr lang="en-US" altLang="zh-CN" i="1">
                <a:solidFill>
                  <a:schemeClr val="bg1"/>
                </a:solidFill>
                <a:sym typeface="+mn-ea"/>
              </a:rPr>
              <a:t>data</a:t>
            </a:r>
            <a:r>
              <a:rPr lang="en-US" altLang="zh-CN">
                <a:solidFill>
                  <a:schemeClr val="bg1"/>
                </a:solidFill>
                <a:sym typeface="+mn-ea"/>
              </a:rPr>
              <a:t> packet. Check matching </a:t>
            </a:r>
            <a:r>
              <a:rPr lang="en-US" altLang="zh-CN" i="1">
                <a:solidFill>
                  <a:schemeClr val="bg1"/>
                </a:solidFill>
                <a:sym typeface="+mn-ea"/>
              </a:rPr>
              <a:t>PIT_entry</a:t>
            </a:r>
            <a:r>
              <a:rPr lang="en-US" altLang="zh-CN">
                <a:solidFill>
                  <a:schemeClr val="bg1"/>
                </a:solidFill>
                <a:sym typeface="+mn-ea"/>
              </a:rPr>
              <a:t> in </a:t>
            </a:r>
            <a:r>
              <a:rPr lang="en-US" altLang="zh-CN" i="1">
                <a:solidFill>
                  <a:schemeClr val="bg1"/>
                </a:solidFill>
                <a:sym typeface="+mn-ea"/>
              </a:rPr>
              <a:t>pit</a:t>
            </a:r>
            <a:r>
              <a:rPr lang="en-US" altLang="zh-CN">
                <a:solidFill>
                  <a:schemeClr val="bg1"/>
                </a:solidFill>
                <a:sym typeface="+mn-ea"/>
              </a:rPr>
              <a:t>. If it matches, return TRUE. Otherwise return FALSE.</a:t>
            </a:r>
            <a:endParaRPr lang="en-US" altLang="zh-CN">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10. Coding----</a:t>
            </a:r>
            <a:r>
              <a:rPr lang="zh-CN" altLang="en-US" b="1">
                <a:sym typeface="+mn-ea"/>
              </a:rPr>
              <a:t>interest.py</a:t>
            </a:r>
            <a:br>
              <a:rPr lang="en-US" altLang="zh-CN">
                <a:solidFill>
                  <a:schemeClr val="tx1"/>
                </a:solidFill>
                <a:ea typeface="SimSun" panose="02010600030101010101" pitchFamily="2" charset="-122"/>
                <a:sym typeface="+mn-ea"/>
              </a:rPr>
            </a:br>
            <a:endParaRPr lang="zh-CN" altLang="en-US"/>
          </a:p>
        </p:txBody>
      </p:sp>
      <p:pic>
        <p:nvPicPr>
          <p:cNvPr id="2" name="内容占位符 1" descr="2021-04-04 18-34-23 的屏幕截图"/>
          <p:cNvPicPr>
            <a:picLocks noGrp="1" noChangeAspect="1"/>
          </p:cNvPicPr>
          <p:nvPr>
            <p:ph idx="1"/>
          </p:nvPr>
        </p:nvPicPr>
        <p:blipFill>
          <a:blip r:embed="rId3"/>
          <a:srcRect l="10088" t="16707" r="62727" b="55955"/>
          <a:stretch>
            <a:fillRect/>
          </a:stretch>
        </p:blipFill>
        <p:spPr>
          <a:xfrm>
            <a:off x="396240" y="1010285"/>
            <a:ext cx="10858500" cy="3070860"/>
          </a:xfrm>
          <a:prstGeom prst="rect">
            <a:avLst/>
          </a:prstGeom>
        </p:spPr>
      </p:pic>
      <p:sp>
        <p:nvSpPr>
          <p:cNvPr id="7" name="文本框 6"/>
          <p:cNvSpPr txBox="1"/>
          <p:nvPr/>
        </p:nvSpPr>
        <p:spPr>
          <a:xfrm>
            <a:off x="2942590" y="1312545"/>
            <a:ext cx="2534920" cy="306705"/>
          </a:xfrm>
          <a:prstGeom prst="rect">
            <a:avLst/>
          </a:prstGeom>
          <a:solidFill>
            <a:srgbClr val="FF6C0D"/>
          </a:solidFill>
        </p:spPr>
        <p:txBody>
          <a:bodyPr wrap="square" rtlCol="0">
            <a:spAutoFit/>
          </a:bodyPr>
          <a:lstStyle/>
          <a:p>
            <a:r>
              <a:rPr lang="en-US" altLang="zh-CN">
                <a:solidFill>
                  <a:schemeClr val="bg1"/>
                </a:solidFill>
                <a:sym typeface="+mn-ea"/>
              </a:rPr>
              <a:t>Create a </a:t>
            </a:r>
            <a:r>
              <a:rPr lang="en-US" altLang="zh-CN" i="1">
                <a:solidFill>
                  <a:schemeClr val="bg1"/>
                </a:solidFill>
                <a:sym typeface="+mn-ea"/>
              </a:rPr>
              <a:t>interest</a:t>
            </a:r>
            <a:r>
              <a:rPr lang="en-US" altLang="zh-CN">
                <a:solidFill>
                  <a:schemeClr val="bg1"/>
                </a:solidFill>
                <a:sym typeface="+mn-ea"/>
              </a:rPr>
              <a:t> dictionary. </a:t>
            </a:r>
            <a:endParaRPr lang="en-US" altLang="zh-CN">
              <a:solidFill>
                <a:schemeClr val="bg1"/>
              </a:solidFill>
            </a:endParaRPr>
          </a:p>
        </p:txBody>
      </p:sp>
      <p:sp>
        <p:nvSpPr>
          <p:cNvPr id="3" name="文本框 2"/>
          <p:cNvSpPr txBox="1"/>
          <p:nvPr/>
        </p:nvSpPr>
        <p:spPr>
          <a:xfrm>
            <a:off x="5964555" y="1440180"/>
            <a:ext cx="6231255" cy="737235"/>
          </a:xfrm>
          <a:prstGeom prst="rect">
            <a:avLst/>
          </a:prstGeom>
          <a:solidFill>
            <a:srgbClr val="FF6C0D"/>
          </a:solidFill>
        </p:spPr>
        <p:txBody>
          <a:bodyPr wrap="square" rtlCol="0">
            <a:spAutoFit/>
          </a:bodyPr>
          <a:lstStyle/>
          <a:p>
            <a:pPr algn="just"/>
            <a:r>
              <a:rPr lang="en-US" altLang="zh-CN">
                <a:solidFill>
                  <a:schemeClr val="bg1"/>
                </a:solidFill>
                <a:sym typeface="+mn-ea"/>
              </a:rPr>
              <a:t>Get N new </a:t>
            </a:r>
            <a:r>
              <a:rPr lang="en-US" altLang="zh-CN" i="1">
                <a:solidFill>
                  <a:schemeClr val="bg1"/>
                </a:solidFill>
                <a:sym typeface="+mn-ea"/>
              </a:rPr>
              <a:t>interest packets</a:t>
            </a:r>
            <a:r>
              <a:rPr lang="en-US" altLang="zh-CN">
                <a:solidFill>
                  <a:schemeClr val="bg1"/>
                </a:solidFill>
                <a:sym typeface="+mn-ea"/>
              </a:rPr>
              <a:t> belonging to this router from the interest JSON file. And reconstruct it according to the complete interest packet format. Note that the </a:t>
            </a:r>
            <a:r>
              <a:rPr lang="en-US" altLang="zh-CN" i="1">
                <a:solidFill>
                  <a:schemeClr val="bg1"/>
                </a:solidFill>
                <a:sym typeface="+mn-ea"/>
              </a:rPr>
              <a:t>life_hop</a:t>
            </a:r>
            <a:r>
              <a:rPr lang="en-US" altLang="zh-CN">
                <a:solidFill>
                  <a:schemeClr val="bg1"/>
                </a:solidFill>
                <a:sym typeface="+mn-ea"/>
              </a:rPr>
              <a:t> is set to 5. Pack them in a list and return. </a:t>
            </a:r>
            <a:endParaRPr lang="en-US" altLang="zh-CN">
              <a:solidFill>
                <a:schemeClr val="bg1"/>
              </a:solidFill>
            </a:endParaRPr>
          </a:p>
        </p:txBody>
      </p:sp>
      <p:sp>
        <p:nvSpPr>
          <p:cNvPr id="5" name="文本框 4"/>
          <p:cNvSpPr txBox="1"/>
          <p:nvPr/>
        </p:nvSpPr>
        <p:spPr>
          <a:xfrm>
            <a:off x="4622800" y="2954655"/>
            <a:ext cx="7573010" cy="521970"/>
          </a:xfrm>
          <a:prstGeom prst="rect">
            <a:avLst/>
          </a:prstGeom>
          <a:solidFill>
            <a:srgbClr val="FF6C0D"/>
          </a:solidFill>
        </p:spPr>
        <p:txBody>
          <a:bodyPr wrap="square" rtlCol="0">
            <a:spAutoFit/>
          </a:bodyPr>
          <a:lstStyle/>
          <a:p>
            <a:pPr algn="just"/>
            <a:r>
              <a:rPr lang="en-US" altLang="zh-CN">
                <a:solidFill>
                  <a:schemeClr val="bg1"/>
                </a:solidFill>
                <a:sym typeface="+mn-ea"/>
              </a:rPr>
              <a:t>Determine whether the </a:t>
            </a:r>
            <a:r>
              <a:rPr lang="en-US" altLang="zh-CN" i="1">
                <a:solidFill>
                  <a:schemeClr val="bg1"/>
                </a:solidFill>
                <a:sym typeface="+mn-ea"/>
              </a:rPr>
              <a:t>interest_hop</a:t>
            </a:r>
            <a:r>
              <a:rPr lang="en-US" altLang="zh-CN">
                <a:solidFill>
                  <a:schemeClr val="bg1"/>
                </a:solidFill>
                <a:sym typeface="+mn-ea"/>
              </a:rPr>
              <a:t>  of the </a:t>
            </a:r>
            <a:r>
              <a:rPr lang="en-US" altLang="zh-CN" i="1">
                <a:solidFill>
                  <a:schemeClr val="bg1"/>
                </a:solidFill>
                <a:sym typeface="+mn-ea"/>
              </a:rPr>
              <a:t>interest</a:t>
            </a:r>
            <a:r>
              <a:rPr lang="en-US" altLang="zh-CN">
                <a:solidFill>
                  <a:schemeClr val="bg1"/>
                </a:solidFill>
                <a:sym typeface="+mn-ea"/>
              </a:rPr>
              <a:t> is greater than the </a:t>
            </a:r>
            <a:r>
              <a:rPr lang="en-US" altLang="zh-CN" i="1">
                <a:solidFill>
                  <a:schemeClr val="bg1"/>
                </a:solidFill>
                <a:sym typeface="+mn-ea"/>
              </a:rPr>
              <a:t>life_hop</a:t>
            </a:r>
            <a:r>
              <a:rPr lang="en-US" altLang="zh-CN">
                <a:solidFill>
                  <a:schemeClr val="bg1"/>
                </a:solidFill>
                <a:sym typeface="+mn-ea"/>
              </a:rPr>
              <a:t>. If yes, return an error and drop the </a:t>
            </a:r>
            <a:r>
              <a:rPr lang="en-US" altLang="zh-CN" i="1">
                <a:solidFill>
                  <a:schemeClr val="bg1"/>
                </a:solidFill>
                <a:sym typeface="+mn-ea"/>
              </a:rPr>
              <a:t>interest</a:t>
            </a:r>
            <a:r>
              <a:rPr lang="en-US" altLang="zh-CN">
                <a:solidFill>
                  <a:schemeClr val="bg1"/>
                </a:solidFill>
                <a:sym typeface="+mn-ea"/>
              </a:rPr>
              <a:t> , without recording it in the </a:t>
            </a:r>
            <a:r>
              <a:rPr lang="en-US" altLang="zh-CN" i="1">
                <a:solidFill>
                  <a:schemeClr val="bg1"/>
                </a:solidFill>
                <a:sym typeface="+mn-ea"/>
              </a:rPr>
              <a:t>interest_queue</a:t>
            </a:r>
            <a:r>
              <a:rPr lang="en-US" altLang="zh-CN">
                <a:solidFill>
                  <a:schemeClr val="bg1"/>
                </a:solidFill>
                <a:sym typeface="+mn-ea"/>
              </a:rPr>
              <a:t>.</a:t>
            </a:r>
            <a:endParaRPr lang="en-US" altLang="zh-CN">
              <a:solidFill>
                <a:schemeClr val="bg1"/>
              </a:solidFill>
            </a:endParaRPr>
          </a:p>
        </p:txBody>
      </p:sp>
      <p:sp>
        <p:nvSpPr>
          <p:cNvPr id="6" name="文本框 5"/>
          <p:cNvSpPr txBox="1"/>
          <p:nvPr/>
        </p:nvSpPr>
        <p:spPr>
          <a:xfrm>
            <a:off x="7066915" y="3743960"/>
            <a:ext cx="5128895" cy="953135"/>
          </a:xfrm>
          <a:prstGeom prst="rect">
            <a:avLst/>
          </a:prstGeom>
          <a:solidFill>
            <a:srgbClr val="FF6C0D"/>
          </a:solidFill>
        </p:spPr>
        <p:txBody>
          <a:bodyPr wrap="square" rtlCol="0">
            <a:spAutoFit/>
          </a:bodyPr>
          <a:lstStyle/>
          <a:p>
            <a:pPr algn="just"/>
            <a:r>
              <a:rPr lang="en-US" altLang="zh-CN">
                <a:solidFill>
                  <a:schemeClr val="bg1"/>
                </a:solidFill>
                <a:sym typeface="+mn-ea"/>
              </a:rPr>
              <a:t>Pack </a:t>
            </a:r>
            <a:r>
              <a:rPr lang="en-US" altLang="zh-CN" i="1">
                <a:solidFill>
                  <a:schemeClr val="bg1"/>
                </a:solidFill>
                <a:sym typeface="+mn-ea"/>
              </a:rPr>
              <a:t>interests</a:t>
            </a:r>
            <a:r>
              <a:rPr lang="en-US" altLang="zh-CN">
                <a:solidFill>
                  <a:schemeClr val="bg1"/>
                </a:solidFill>
                <a:sym typeface="+mn-ea"/>
              </a:rPr>
              <a:t> to be forwarded into a list according to the </a:t>
            </a:r>
            <a:r>
              <a:rPr lang="en-US" altLang="zh-CN" i="1">
                <a:solidFill>
                  <a:schemeClr val="bg1"/>
                </a:solidFill>
                <a:sym typeface="+mn-ea"/>
              </a:rPr>
              <a:t>outfaces</a:t>
            </a:r>
            <a:r>
              <a:rPr lang="en-US" altLang="zh-CN">
                <a:solidFill>
                  <a:schemeClr val="bg1"/>
                </a:solidFill>
                <a:sym typeface="+mn-ea"/>
              </a:rPr>
              <a:t>. The </a:t>
            </a:r>
            <a:r>
              <a:rPr lang="en-US" altLang="zh-CN" i="1">
                <a:solidFill>
                  <a:schemeClr val="bg1"/>
                </a:solidFill>
                <a:sym typeface="+mn-ea"/>
              </a:rPr>
              <a:t>interest_hop</a:t>
            </a:r>
            <a:r>
              <a:rPr lang="en-US" altLang="zh-CN">
                <a:solidFill>
                  <a:schemeClr val="bg1"/>
                </a:solidFill>
                <a:sym typeface="+mn-ea"/>
              </a:rPr>
              <a:t> is added by 1, and the </a:t>
            </a:r>
            <a:r>
              <a:rPr lang="en-US" altLang="zh-CN" i="1">
                <a:solidFill>
                  <a:schemeClr val="bg1"/>
                </a:solidFill>
                <a:sym typeface="+mn-ea"/>
              </a:rPr>
              <a:t>path</a:t>
            </a:r>
            <a:r>
              <a:rPr lang="en-US" altLang="zh-CN">
                <a:solidFill>
                  <a:schemeClr val="bg1"/>
                </a:solidFill>
                <a:sym typeface="+mn-ea"/>
              </a:rPr>
              <a:t> of interest is added to the current </a:t>
            </a:r>
            <a:r>
              <a:rPr lang="en-US" altLang="zh-CN" i="1">
                <a:solidFill>
                  <a:schemeClr val="bg1"/>
                </a:solidFill>
                <a:sym typeface="+mn-ea"/>
              </a:rPr>
              <a:t>router ID</a:t>
            </a:r>
            <a:r>
              <a:rPr lang="en-US" altLang="zh-CN">
                <a:solidFill>
                  <a:schemeClr val="bg1"/>
                </a:solidFill>
                <a:sym typeface="+mn-ea"/>
              </a:rPr>
              <a:t>. At the same time, the </a:t>
            </a:r>
            <a:r>
              <a:rPr lang="en-US" altLang="zh-CN" i="1">
                <a:solidFill>
                  <a:schemeClr val="bg1"/>
                </a:solidFill>
                <a:sym typeface="+mn-ea"/>
              </a:rPr>
              <a:t>outfaces</a:t>
            </a:r>
            <a:r>
              <a:rPr lang="en-US" altLang="zh-CN">
                <a:solidFill>
                  <a:schemeClr val="bg1"/>
                </a:solidFill>
                <a:sym typeface="+mn-ea"/>
              </a:rPr>
              <a:t> is updated to the </a:t>
            </a:r>
            <a:r>
              <a:rPr lang="en-US" altLang="zh-CN" i="1">
                <a:solidFill>
                  <a:schemeClr val="bg1"/>
                </a:solidFill>
                <a:sym typeface="+mn-ea"/>
              </a:rPr>
              <a:t>PIT_entry</a:t>
            </a:r>
            <a:r>
              <a:rPr lang="en-US" altLang="zh-CN">
                <a:solidFill>
                  <a:schemeClr val="bg1"/>
                </a:solidFill>
                <a:sym typeface="+mn-ea"/>
              </a:rPr>
              <a:t> matching </a:t>
            </a:r>
            <a:r>
              <a:rPr lang="en-US" altLang="zh-CN" i="1">
                <a:solidFill>
                  <a:schemeClr val="bg1"/>
                </a:solidFill>
                <a:sym typeface="+mn-ea"/>
              </a:rPr>
              <a:t>content_name</a:t>
            </a:r>
            <a:r>
              <a:rPr lang="en-US" altLang="zh-CN">
                <a:solidFill>
                  <a:schemeClr val="bg1"/>
                </a:solidFill>
                <a:sym typeface="+mn-ea"/>
              </a:rPr>
              <a:t>.</a:t>
            </a:r>
            <a:endParaRPr lang="en-US" altLang="zh-CN">
              <a:solidFill>
                <a:schemeClr val="bg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10. Coding----</a:t>
            </a:r>
            <a:r>
              <a:rPr lang="zh-CN" altLang="en-US" b="1">
                <a:sym typeface="+mn-ea"/>
              </a:rPr>
              <a:t>interest.py</a:t>
            </a:r>
            <a:br>
              <a:rPr lang="en-US" altLang="zh-CN">
                <a:solidFill>
                  <a:schemeClr val="tx1"/>
                </a:solidFill>
                <a:ea typeface="SimSun" panose="02010600030101010101" pitchFamily="2" charset="-122"/>
                <a:sym typeface="+mn-ea"/>
              </a:rPr>
            </a:br>
            <a:endParaRPr lang="zh-CN" altLang="en-US"/>
          </a:p>
        </p:txBody>
      </p:sp>
      <p:pic>
        <p:nvPicPr>
          <p:cNvPr id="2" name="内容占位符 1" descr="2021-04-04 18-34-23 的屏幕截图"/>
          <p:cNvPicPr>
            <a:picLocks noGrp="1" noChangeAspect="1"/>
          </p:cNvPicPr>
          <p:nvPr>
            <p:ph idx="1"/>
          </p:nvPr>
        </p:nvPicPr>
        <p:blipFill>
          <a:blip r:embed="rId3"/>
          <a:srcRect l="10816" t="46612" r="71253" b="35909"/>
          <a:stretch>
            <a:fillRect/>
          </a:stretch>
        </p:blipFill>
        <p:spPr>
          <a:xfrm>
            <a:off x="402590" y="1189355"/>
            <a:ext cx="7272020" cy="1993900"/>
          </a:xfrm>
          <a:prstGeom prst="rect">
            <a:avLst/>
          </a:prstGeom>
        </p:spPr>
      </p:pic>
      <p:sp>
        <p:nvSpPr>
          <p:cNvPr id="7" name="文本框 6"/>
          <p:cNvSpPr txBox="1"/>
          <p:nvPr/>
        </p:nvSpPr>
        <p:spPr>
          <a:xfrm>
            <a:off x="6008370" y="956945"/>
            <a:ext cx="6172200" cy="1168400"/>
          </a:xfrm>
          <a:prstGeom prst="rect">
            <a:avLst/>
          </a:prstGeom>
          <a:solidFill>
            <a:srgbClr val="FF6C0D"/>
          </a:solidFill>
        </p:spPr>
        <p:txBody>
          <a:bodyPr wrap="square" rtlCol="0">
            <a:spAutoFit/>
          </a:bodyPr>
          <a:lstStyle/>
          <a:p>
            <a:pPr algn="just"/>
            <a:r>
              <a:rPr lang="en-US" altLang="zh-CN">
                <a:solidFill>
                  <a:schemeClr val="bg1"/>
                </a:solidFill>
                <a:sym typeface="+mn-ea"/>
              </a:rPr>
              <a:t>Get </a:t>
            </a:r>
            <a:r>
              <a:rPr lang="en-US" altLang="zh-CN" i="1">
                <a:solidFill>
                  <a:schemeClr val="bg1"/>
                </a:solidFill>
                <a:sym typeface="+mn-ea"/>
              </a:rPr>
              <a:t>content name</a:t>
            </a:r>
            <a:r>
              <a:rPr lang="en-US" altLang="zh-CN">
                <a:solidFill>
                  <a:schemeClr val="bg1"/>
                </a:solidFill>
                <a:sym typeface="+mn-ea"/>
              </a:rPr>
              <a:t> from the</a:t>
            </a:r>
            <a:r>
              <a:rPr lang="en-US" altLang="zh-CN" i="1">
                <a:solidFill>
                  <a:schemeClr val="bg1"/>
                </a:solidFill>
                <a:sym typeface="+mn-ea"/>
              </a:rPr>
              <a:t> interest</a:t>
            </a:r>
            <a:r>
              <a:rPr lang="en-US" altLang="zh-CN">
                <a:solidFill>
                  <a:schemeClr val="bg1"/>
                </a:solidFill>
                <a:sym typeface="+mn-ea"/>
              </a:rPr>
              <a:t> packet. Check if there is matching </a:t>
            </a:r>
            <a:r>
              <a:rPr lang="en-US" altLang="zh-CN" i="1">
                <a:solidFill>
                  <a:schemeClr val="bg1"/>
                </a:solidFill>
                <a:sym typeface="+mn-ea"/>
              </a:rPr>
              <a:t>data</a:t>
            </a:r>
            <a:r>
              <a:rPr lang="en-US" altLang="zh-CN">
                <a:solidFill>
                  <a:schemeClr val="bg1"/>
                </a:solidFill>
                <a:sym typeface="+mn-ea"/>
              </a:rPr>
              <a:t> in </a:t>
            </a:r>
            <a:r>
              <a:rPr lang="en-US" altLang="zh-CN" i="1">
                <a:solidFill>
                  <a:schemeClr val="bg1"/>
                </a:solidFill>
                <a:sym typeface="+mn-ea"/>
              </a:rPr>
              <a:t>ps</a:t>
            </a:r>
            <a:r>
              <a:rPr lang="en-US" altLang="zh-CN">
                <a:solidFill>
                  <a:schemeClr val="bg1"/>
                </a:solidFill>
                <a:sym typeface="+mn-ea"/>
              </a:rPr>
              <a:t>. If there is a match, create a </a:t>
            </a:r>
            <a:r>
              <a:rPr lang="en-US" altLang="zh-CN" i="1">
                <a:solidFill>
                  <a:schemeClr val="bg1"/>
                </a:solidFill>
                <a:sym typeface="+mn-ea"/>
              </a:rPr>
              <a:t>data packet</a:t>
            </a:r>
            <a:r>
              <a:rPr lang="en-US" altLang="zh-CN">
                <a:solidFill>
                  <a:schemeClr val="bg1"/>
                </a:solidFill>
                <a:sym typeface="+mn-ea"/>
              </a:rPr>
              <a:t>. Then output the information that the </a:t>
            </a:r>
            <a:r>
              <a:rPr lang="en-US" altLang="zh-CN" b="1">
                <a:solidFill>
                  <a:schemeClr val="bg1"/>
                </a:solidFill>
                <a:sym typeface="+mn-ea"/>
              </a:rPr>
              <a:t>''interest</a:t>
            </a:r>
            <a:r>
              <a:rPr lang="en-US" altLang="zh-CN">
                <a:solidFill>
                  <a:schemeClr val="bg1"/>
                </a:solidFill>
                <a:sym typeface="+mn-ea"/>
              </a:rPr>
              <a:t> </a:t>
            </a:r>
            <a:r>
              <a:rPr lang="en-US" altLang="zh-CN" b="1">
                <a:solidFill>
                  <a:schemeClr val="bg1"/>
                </a:solidFill>
                <a:sym typeface="+mn-ea"/>
              </a:rPr>
              <a:t>hits in ps''</a:t>
            </a:r>
            <a:r>
              <a:rPr lang="en-US" altLang="zh-CN">
                <a:solidFill>
                  <a:schemeClr val="bg1"/>
                </a:solidFill>
                <a:sym typeface="+mn-ea"/>
              </a:rPr>
              <a:t> to CSV and return the data packet. </a:t>
            </a:r>
          </a:p>
          <a:p>
            <a:pPr algn="just"/>
            <a:r>
              <a:rPr lang="en-US" altLang="zh-CN">
                <a:solidFill>
                  <a:schemeClr val="bg1"/>
                </a:solidFill>
                <a:sym typeface="+mn-ea"/>
              </a:rPr>
              <a:t>Otherwise, output the information that the </a:t>
            </a:r>
            <a:r>
              <a:rPr lang="en-US" altLang="zh-CN" b="1">
                <a:solidFill>
                  <a:schemeClr val="bg1"/>
                </a:solidFill>
                <a:sym typeface="+mn-ea"/>
              </a:rPr>
              <a:t>“interest miss in ps”</a:t>
            </a:r>
            <a:r>
              <a:rPr lang="en-US" altLang="zh-CN">
                <a:solidFill>
                  <a:schemeClr val="bg1"/>
                </a:solidFill>
                <a:sym typeface="+mn-ea"/>
              </a:rPr>
              <a:t> to interest.CSV.</a:t>
            </a:r>
            <a:endParaRPr lang="en-US" altLang="zh-CN">
              <a:solidFill>
                <a:schemeClr val="bg1"/>
              </a:solidFill>
            </a:endParaRPr>
          </a:p>
        </p:txBody>
      </p:sp>
      <p:sp>
        <p:nvSpPr>
          <p:cNvPr id="8" name="文本框 7"/>
          <p:cNvSpPr txBox="1"/>
          <p:nvPr/>
        </p:nvSpPr>
        <p:spPr>
          <a:xfrm>
            <a:off x="7668895" y="2240280"/>
            <a:ext cx="4511675" cy="521970"/>
          </a:xfrm>
          <a:prstGeom prst="rect">
            <a:avLst/>
          </a:prstGeom>
          <a:solidFill>
            <a:srgbClr val="FF6C0D"/>
          </a:solidFill>
        </p:spPr>
        <p:txBody>
          <a:bodyPr wrap="square" rtlCol="0">
            <a:spAutoFit/>
          </a:bodyPr>
          <a:lstStyle/>
          <a:p>
            <a:pPr algn="just"/>
            <a:r>
              <a:rPr lang="en-US" altLang="zh-CN">
                <a:solidFill>
                  <a:schemeClr val="bg1"/>
                </a:solidFill>
                <a:sym typeface="+mn-ea"/>
              </a:rPr>
              <a:t>Output </a:t>
            </a:r>
            <a:r>
              <a:rPr lang="en-US" altLang="zh-CN" i="1">
                <a:solidFill>
                  <a:schemeClr val="bg1"/>
                </a:solidFill>
                <a:sym typeface="+mn-ea"/>
              </a:rPr>
              <a:t>interest packet</a:t>
            </a:r>
            <a:r>
              <a:rPr lang="en-US" altLang="zh-CN">
                <a:solidFill>
                  <a:schemeClr val="bg1"/>
                </a:solidFill>
                <a:sym typeface="+mn-ea"/>
              </a:rPr>
              <a:t> information and write to interest.CSV </a:t>
            </a:r>
            <a:endParaRPr lang="en-US" altLang="zh-CN">
              <a:solidFill>
                <a:schemeClr val="bg1"/>
              </a:solidFill>
            </a:endParaRPr>
          </a:p>
        </p:txBody>
      </p:sp>
      <p:sp>
        <p:nvSpPr>
          <p:cNvPr id="9" name="文本框 8"/>
          <p:cNvSpPr txBox="1"/>
          <p:nvPr/>
        </p:nvSpPr>
        <p:spPr>
          <a:xfrm>
            <a:off x="5533390" y="2791460"/>
            <a:ext cx="6241415" cy="306705"/>
          </a:xfrm>
          <a:prstGeom prst="rect">
            <a:avLst/>
          </a:prstGeom>
          <a:solidFill>
            <a:srgbClr val="FF6C0D"/>
          </a:solidFill>
        </p:spPr>
        <p:txBody>
          <a:bodyPr wrap="square" rtlCol="0">
            <a:spAutoFit/>
          </a:bodyPr>
          <a:lstStyle/>
          <a:p>
            <a:r>
              <a:rPr lang="en-US" altLang="zh-CN">
                <a:solidFill>
                  <a:schemeClr val="bg1"/>
                </a:solidFill>
                <a:sym typeface="+mn-ea"/>
              </a:rPr>
              <a:t>Output the information of </a:t>
            </a:r>
            <a:r>
              <a:rPr lang="en-US" altLang="zh-CN" i="1">
                <a:solidFill>
                  <a:schemeClr val="bg1"/>
                </a:solidFill>
                <a:sym typeface="+mn-ea"/>
              </a:rPr>
              <a:t>interest packet</a:t>
            </a:r>
            <a:r>
              <a:rPr lang="en-US" altLang="zh-CN">
                <a:solidFill>
                  <a:schemeClr val="bg1"/>
                </a:solidFill>
                <a:sym typeface="+mn-ea"/>
              </a:rPr>
              <a:t> and write it to interest.CSV </a:t>
            </a:r>
            <a:endParaRPr lang="en-US" altLang="zh-CN">
              <a:solidFill>
                <a:schemeClr val="bg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10. Coding----</a:t>
            </a:r>
            <a:r>
              <a:rPr lang="zh-CN" altLang="en-US" b="1">
                <a:sym typeface="+mn-ea"/>
              </a:rPr>
              <a:t>data.py</a:t>
            </a:r>
            <a:br>
              <a:rPr lang="en-US" altLang="zh-CN">
                <a:solidFill>
                  <a:schemeClr val="tx1"/>
                </a:solidFill>
                <a:ea typeface="SimSun" panose="02010600030101010101" pitchFamily="2" charset="-122"/>
                <a:sym typeface="+mn-ea"/>
              </a:rPr>
            </a:br>
            <a:endParaRPr lang="zh-CN" altLang="en-US"/>
          </a:p>
        </p:txBody>
      </p:sp>
      <p:pic>
        <p:nvPicPr>
          <p:cNvPr id="2" name="内容占位符 1" descr="2021-04-04 18-47-23 的屏幕截图"/>
          <p:cNvPicPr>
            <a:picLocks noGrp="1" noChangeAspect="1"/>
          </p:cNvPicPr>
          <p:nvPr>
            <p:ph idx="1"/>
          </p:nvPr>
        </p:nvPicPr>
        <p:blipFill>
          <a:blip r:embed="rId3"/>
          <a:srcRect l="10017" t="16638" r="67463" b="55868"/>
          <a:stretch>
            <a:fillRect/>
          </a:stretch>
        </p:blipFill>
        <p:spPr>
          <a:xfrm>
            <a:off x="391160" y="1010285"/>
            <a:ext cx="10440035" cy="3583940"/>
          </a:xfrm>
          <a:prstGeom prst="rect">
            <a:avLst/>
          </a:prstGeom>
        </p:spPr>
      </p:pic>
      <p:sp>
        <p:nvSpPr>
          <p:cNvPr id="7" name="文本框 6"/>
          <p:cNvSpPr txBox="1"/>
          <p:nvPr/>
        </p:nvSpPr>
        <p:spPr>
          <a:xfrm>
            <a:off x="3587115" y="1393190"/>
            <a:ext cx="2975610" cy="306705"/>
          </a:xfrm>
          <a:prstGeom prst="rect">
            <a:avLst/>
          </a:prstGeom>
          <a:solidFill>
            <a:srgbClr val="FF6C0D"/>
          </a:solidFill>
        </p:spPr>
        <p:txBody>
          <a:bodyPr wrap="square" rtlCol="0">
            <a:spAutoFit/>
          </a:bodyPr>
          <a:lstStyle/>
          <a:p>
            <a:r>
              <a:rPr lang="en-US" altLang="zh-CN">
                <a:solidFill>
                  <a:schemeClr val="bg1"/>
                </a:solidFill>
                <a:sym typeface="+mn-ea"/>
              </a:rPr>
              <a:t>Create a </a:t>
            </a:r>
            <a:r>
              <a:rPr lang="en-US" altLang="zh-CN" i="1">
                <a:solidFill>
                  <a:schemeClr val="bg1"/>
                </a:solidFill>
                <a:sym typeface="+mn-ea"/>
              </a:rPr>
              <a:t>data packet</a:t>
            </a:r>
            <a:r>
              <a:rPr lang="en-US" altLang="zh-CN">
                <a:solidFill>
                  <a:schemeClr val="bg1"/>
                </a:solidFill>
                <a:sym typeface="+mn-ea"/>
              </a:rPr>
              <a:t> dictionary. </a:t>
            </a:r>
            <a:endParaRPr lang="en-US" altLang="zh-CN">
              <a:solidFill>
                <a:schemeClr val="bg1"/>
              </a:solidFill>
            </a:endParaRPr>
          </a:p>
        </p:txBody>
      </p:sp>
      <p:sp>
        <p:nvSpPr>
          <p:cNvPr id="3" name="文本框 2"/>
          <p:cNvSpPr txBox="1"/>
          <p:nvPr/>
        </p:nvSpPr>
        <p:spPr>
          <a:xfrm>
            <a:off x="6273165" y="2096135"/>
            <a:ext cx="5899785" cy="521970"/>
          </a:xfrm>
          <a:prstGeom prst="rect">
            <a:avLst/>
          </a:prstGeom>
          <a:solidFill>
            <a:srgbClr val="FF6C0D"/>
          </a:solidFill>
        </p:spPr>
        <p:txBody>
          <a:bodyPr wrap="square" rtlCol="0">
            <a:spAutoFit/>
          </a:bodyPr>
          <a:lstStyle/>
          <a:p>
            <a:pPr algn="just"/>
            <a:r>
              <a:rPr lang="en-US" altLang="zh-CN">
                <a:solidFill>
                  <a:schemeClr val="bg1"/>
                </a:solidFill>
                <a:sym typeface="+mn-ea"/>
              </a:rPr>
              <a:t>Create a </a:t>
            </a:r>
            <a:r>
              <a:rPr lang="en-US" altLang="zh-CN" i="1">
                <a:solidFill>
                  <a:schemeClr val="bg1"/>
                </a:solidFill>
                <a:sym typeface="+mn-ea"/>
              </a:rPr>
              <a:t>data packet </a:t>
            </a:r>
            <a:r>
              <a:rPr lang="en-US" altLang="zh-CN">
                <a:solidFill>
                  <a:schemeClr val="bg1"/>
                </a:solidFill>
                <a:sym typeface="+mn-ea"/>
              </a:rPr>
              <a:t>according to the complete </a:t>
            </a:r>
            <a:r>
              <a:rPr lang="en-US" altLang="zh-CN" i="1">
                <a:solidFill>
                  <a:schemeClr val="bg1"/>
                </a:solidFill>
                <a:sym typeface="+mn-ea"/>
              </a:rPr>
              <a:t>data packet</a:t>
            </a:r>
            <a:r>
              <a:rPr lang="en-US" altLang="zh-CN">
                <a:solidFill>
                  <a:schemeClr val="bg1"/>
                </a:solidFill>
                <a:sym typeface="+mn-ea"/>
              </a:rPr>
              <a:t> format. The content data is a random number ranging from 0 to 100,000.</a:t>
            </a:r>
          </a:p>
        </p:txBody>
      </p:sp>
      <p:sp>
        <p:nvSpPr>
          <p:cNvPr id="6" name="文本框 5"/>
          <p:cNvSpPr txBox="1"/>
          <p:nvPr/>
        </p:nvSpPr>
        <p:spPr>
          <a:xfrm>
            <a:off x="8158480" y="2834640"/>
            <a:ext cx="4014470" cy="737235"/>
          </a:xfrm>
          <a:prstGeom prst="rect">
            <a:avLst/>
          </a:prstGeom>
          <a:solidFill>
            <a:srgbClr val="FF6C0D"/>
          </a:solidFill>
        </p:spPr>
        <p:txBody>
          <a:bodyPr wrap="square" rtlCol="0">
            <a:spAutoFit/>
          </a:bodyPr>
          <a:lstStyle/>
          <a:p>
            <a:pPr algn="just"/>
            <a:r>
              <a:rPr lang="en-US" altLang="zh-CN">
                <a:solidFill>
                  <a:schemeClr val="bg1"/>
                </a:solidFill>
                <a:sym typeface="+mn-ea"/>
              </a:rPr>
              <a:t>Pack </a:t>
            </a:r>
            <a:r>
              <a:rPr lang="en-US" altLang="zh-CN" i="1">
                <a:solidFill>
                  <a:schemeClr val="bg1"/>
                </a:solidFill>
                <a:sym typeface="+mn-ea"/>
              </a:rPr>
              <a:t>datas</a:t>
            </a:r>
            <a:r>
              <a:rPr lang="en-US" altLang="zh-CN">
                <a:solidFill>
                  <a:schemeClr val="bg1"/>
                </a:solidFill>
                <a:sym typeface="+mn-ea"/>
              </a:rPr>
              <a:t> to be forwarded into a list according to the </a:t>
            </a:r>
            <a:r>
              <a:rPr lang="en-US" altLang="zh-CN" i="1">
                <a:solidFill>
                  <a:schemeClr val="bg1"/>
                </a:solidFill>
                <a:sym typeface="+mn-ea"/>
              </a:rPr>
              <a:t>infaces</a:t>
            </a:r>
            <a:r>
              <a:rPr lang="en-US" altLang="zh-CN">
                <a:solidFill>
                  <a:schemeClr val="bg1"/>
                </a:solidFill>
                <a:sym typeface="+mn-ea"/>
              </a:rPr>
              <a:t>. The </a:t>
            </a:r>
            <a:r>
              <a:rPr lang="en-US" altLang="zh-CN" i="1">
                <a:solidFill>
                  <a:schemeClr val="bg1"/>
                </a:solidFill>
                <a:sym typeface="+mn-ea"/>
              </a:rPr>
              <a:t>data_hop</a:t>
            </a:r>
            <a:r>
              <a:rPr lang="en-US" altLang="zh-CN">
                <a:solidFill>
                  <a:schemeClr val="bg1"/>
                </a:solidFill>
                <a:sym typeface="+mn-ea"/>
              </a:rPr>
              <a:t> is added by 1, and the </a:t>
            </a:r>
            <a:r>
              <a:rPr lang="en-US" altLang="zh-CN" i="1">
                <a:solidFill>
                  <a:schemeClr val="bg1"/>
                </a:solidFill>
                <a:sym typeface="+mn-ea"/>
              </a:rPr>
              <a:t>path</a:t>
            </a:r>
            <a:r>
              <a:rPr lang="en-US" altLang="zh-CN">
                <a:solidFill>
                  <a:schemeClr val="bg1"/>
                </a:solidFill>
                <a:sym typeface="+mn-ea"/>
              </a:rPr>
              <a:t> of data is added to the current </a:t>
            </a:r>
            <a:r>
              <a:rPr lang="en-US" altLang="zh-CN" i="1">
                <a:solidFill>
                  <a:schemeClr val="bg1"/>
                </a:solidFill>
                <a:sym typeface="+mn-ea"/>
              </a:rPr>
              <a:t>router ID</a:t>
            </a:r>
            <a:r>
              <a:rPr lang="en-US" altLang="zh-CN">
                <a:solidFill>
                  <a:schemeClr val="bg1"/>
                </a:solidFill>
                <a:sym typeface="+mn-ea"/>
              </a:rPr>
              <a:t>.</a:t>
            </a:r>
            <a:endParaRPr lang="en-US" altLang="zh-CN">
              <a:solidFill>
                <a:schemeClr val="bg1"/>
              </a:solidFill>
            </a:endParaRPr>
          </a:p>
        </p:txBody>
      </p:sp>
      <p:sp>
        <p:nvSpPr>
          <p:cNvPr id="8" name="文本框 7"/>
          <p:cNvSpPr txBox="1"/>
          <p:nvPr/>
        </p:nvSpPr>
        <p:spPr>
          <a:xfrm>
            <a:off x="7038975" y="4066540"/>
            <a:ext cx="5133975" cy="1814830"/>
          </a:xfrm>
          <a:prstGeom prst="rect">
            <a:avLst/>
          </a:prstGeom>
          <a:solidFill>
            <a:srgbClr val="FF6C0D"/>
          </a:solidFill>
        </p:spPr>
        <p:txBody>
          <a:bodyPr wrap="square" rtlCol="0">
            <a:spAutoFit/>
          </a:bodyPr>
          <a:lstStyle/>
          <a:p>
            <a:pPr algn="just"/>
            <a:r>
              <a:rPr lang="en-US" altLang="zh-CN">
                <a:solidFill>
                  <a:schemeClr val="bg1"/>
                </a:solidFill>
                <a:sym typeface="+mn-ea"/>
              </a:rPr>
              <a:t>Get </a:t>
            </a:r>
            <a:r>
              <a:rPr lang="en-US" altLang="zh-CN" i="1">
                <a:solidFill>
                  <a:schemeClr val="bg1"/>
                </a:solidFill>
                <a:sym typeface="+mn-ea"/>
              </a:rPr>
              <a:t>content name</a:t>
            </a:r>
            <a:r>
              <a:rPr lang="en-US" altLang="zh-CN">
                <a:solidFill>
                  <a:schemeClr val="bg1"/>
                </a:solidFill>
                <a:sym typeface="+mn-ea"/>
              </a:rPr>
              <a:t> from the</a:t>
            </a:r>
            <a:r>
              <a:rPr lang="en-US" altLang="zh-CN" i="1">
                <a:solidFill>
                  <a:schemeClr val="bg1"/>
                </a:solidFill>
                <a:sym typeface="+mn-ea"/>
              </a:rPr>
              <a:t> data packet</a:t>
            </a:r>
            <a:r>
              <a:rPr lang="en-US" altLang="zh-CN">
                <a:solidFill>
                  <a:schemeClr val="bg1"/>
                </a:solidFill>
                <a:sym typeface="+mn-ea"/>
              </a:rPr>
              <a:t>. Check if there is matching </a:t>
            </a:r>
            <a:r>
              <a:rPr lang="en-US" altLang="zh-CN" i="1">
                <a:solidFill>
                  <a:schemeClr val="bg1"/>
                </a:solidFill>
                <a:sym typeface="+mn-ea"/>
              </a:rPr>
              <a:t>data</a:t>
            </a:r>
            <a:r>
              <a:rPr lang="en-US" altLang="zh-CN">
                <a:solidFill>
                  <a:schemeClr val="bg1"/>
                </a:solidFill>
                <a:sym typeface="+mn-ea"/>
              </a:rPr>
              <a:t> in </a:t>
            </a:r>
            <a:r>
              <a:rPr lang="en-US" altLang="zh-CN" i="1">
                <a:solidFill>
                  <a:schemeClr val="bg1"/>
                </a:solidFill>
                <a:sym typeface="+mn-ea"/>
              </a:rPr>
              <a:t>pit</a:t>
            </a:r>
            <a:r>
              <a:rPr lang="en-US" altLang="zh-CN">
                <a:solidFill>
                  <a:schemeClr val="bg1"/>
                </a:solidFill>
                <a:sym typeface="+mn-ea"/>
              </a:rPr>
              <a:t>. If there is a match, then check whether the router ID is the same as the consumer ID. If yes, output the  information  that the </a:t>
            </a:r>
            <a:r>
              <a:rPr lang="en-US" altLang="zh-CN" b="1">
                <a:solidFill>
                  <a:schemeClr val="bg1"/>
                </a:solidFill>
                <a:sym typeface="+mn-ea"/>
              </a:rPr>
              <a:t>“</a:t>
            </a:r>
            <a:r>
              <a:rPr lang="en-US" altLang="zh-CN" b="1" i="1">
                <a:solidFill>
                  <a:schemeClr val="bg1"/>
                </a:solidFill>
                <a:sym typeface="+mn-ea"/>
              </a:rPr>
              <a:t>data hit in consumer”</a:t>
            </a:r>
            <a:r>
              <a:rPr lang="en-US" altLang="zh-CN" i="1">
                <a:solidFill>
                  <a:schemeClr val="bg1"/>
                </a:solidFill>
                <a:sym typeface="+mn-ea"/>
              </a:rPr>
              <a:t> </a:t>
            </a:r>
            <a:r>
              <a:rPr lang="en-US" altLang="zh-CN">
                <a:solidFill>
                  <a:schemeClr val="bg1"/>
                </a:solidFill>
                <a:sym typeface="+mn-ea"/>
              </a:rPr>
              <a:t>to data.CSV.</a:t>
            </a:r>
          </a:p>
          <a:p>
            <a:pPr algn="just"/>
            <a:r>
              <a:rPr lang="en-US" altLang="zh-CN">
                <a:solidFill>
                  <a:schemeClr val="bg1"/>
                </a:solidFill>
                <a:sym typeface="+mn-ea"/>
              </a:rPr>
              <a:t>Otherwise, output the information that the </a:t>
            </a:r>
            <a:r>
              <a:rPr lang="en-US" altLang="zh-CN" b="1">
                <a:solidFill>
                  <a:schemeClr val="bg1"/>
                </a:solidFill>
                <a:sym typeface="+mn-ea"/>
              </a:rPr>
              <a:t>“data hit in pit”</a:t>
            </a:r>
            <a:r>
              <a:rPr lang="en-US" altLang="zh-CN">
                <a:solidFill>
                  <a:schemeClr val="bg1"/>
                </a:solidFill>
                <a:sym typeface="+mn-ea"/>
              </a:rPr>
              <a:t> to data.CSV and forward </a:t>
            </a:r>
            <a:r>
              <a:rPr lang="en-US" altLang="zh-CN" i="1">
                <a:solidFill>
                  <a:schemeClr val="bg1"/>
                </a:solidFill>
                <a:sym typeface="+mn-ea"/>
              </a:rPr>
              <a:t>data packet</a:t>
            </a:r>
            <a:r>
              <a:rPr lang="en-US" altLang="zh-CN">
                <a:solidFill>
                  <a:schemeClr val="bg1"/>
                </a:solidFill>
                <a:sym typeface="+mn-ea"/>
              </a:rPr>
              <a:t>.</a:t>
            </a:r>
          </a:p>
          <a:p>
            <a:pPr algn="just"/>
            <a:r>
              <a:rPr lang="en-US" altLang="zh-CN">
                <a:solidFill>
                  <a:schemeClr val="bg1"/>
                </a:solidFill>
              </a:rPr>
              <a:t>If not match in pit, </a:t>
            </a:r>
            <a:r>
              <a:rPr lang="en-US" altLang="zh-CN">
                <a:solidFill>
                  <a:schemeClr val="bg1"/>
                </a:solidFill>
                <a:sym typeface="+mn-ea"/>
              </a:rPr>
              <a:t>output the information that the </a:t>
            </a:r>
            <a:r>
              <a:rPr lang="en-US" altLang="zh-CN" b="1">
                <a:solidFill>
                  <a:schemeClr val="bg1"/>
                </a:solidFill>
                <a:sym typeface="+mn-ea"/>
              </a:rPr>
              <a:t>“data miss in pit”</a:t>
            </a:r>
            <a:r>
              <a:rPr lang="en-US" altLang="zh-CN">
                <a:solidFill>
                  <a:schemeClr val="bg1"/>
                </a:solidFill>
                <a:sym typeface="+mn-ea"/>
              </a:rPr>
              <a:t> to data.CSV.</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10. Coding----</a:t>
            </a:r>
            <a:r>
              <a:rPr lang="zh-CN" altLang="en-US" b="1">
                <a:sym typeface="+mn-ea"/>
              </a:rPr>
              <a:t>data.py</a:t>
            </a:r>
            <a:br>
              <a:rPr lang="en-US" altLang="zh-CN">
                <a:solidFill>
                  <a:schemeClr val="tx1"/>
                </a:solidFill>
                <a:ea typeface="SimSun" panose="02010600030101010101" pitchFamily="2" charset="-122"/>
                <a:sym typeface="+mn-ea"/>
              </a:rPr>
            </a:br>
            <a:endParaRPr lang="zh-CN" altLang="en-US"/>
          </a:p>
        </p:txBody>
      </p:sp>
      <p:pic>
        <p:nvPicPr>
          <p:cNvPr id="2" name="内容占位符 1" descr="2021-04-04 18-47-23 的屏幕截图"/>
          <p:cNvPicPr>
            <a:picLocks noGrp="1" noChangeAspect="1"/>
          </p:cNvPicPr>
          <p:nvPr>
            <p:ph idx="1"/>
          </p:nvPr>
        </p:nvPicPr>
        <p:blipFill>
          <a:blip r:embed="rId3"/>
          <a:srcRect l="11117" t="46104" r="67463" b="43052"/>
          <a:stretch>
            <a:fillRect/>
          </a:stretch>
        </p:blipFill>
        <p:spPr>
          <a:xfrm>
            <a:off x="402590" y="1276350"/>
            <a:ext cx="9930130" cy="1413510"/>
          </a:xfrm>
          <a:prstGeom prst="rect">
            <a:avLst/>
          </a:prstGeom>
        </p:spPr>
      </p:pic>
      <p:sp>
        <p:nvSpPr>
          <p:cNvPr id="9" name="文本框 8"/>
          <p:cNvSpPr txBox="1"/>
          <p:nvPr/>
        </p:nvSpPr>
        <p:spPr>
          <a:xfrm>
            <a:off x="4881880" y="1276350"/>
            <a:ext cx="6343650" cy="306705"/>
          </a:xfrm>
          <a:prstGeom prst="rect">
            <a:avLst/>
          </a:prstGeom>
          <a:solidFill>
            <a:srgbClr val="FF6C0D"/>
          </a:solidFill>
        </p:spPr>
        <p:txBody>
          <a:bodyPr wrap="square" rtlCol="0">
            <a:spAutoFit/>
          </a:bodyPr>
          <a:lstStyle/>
          <a:p>
            <a:r>
              <a:rPr lang="en-US" altLang="zh-CN">
                <a:solidFill>
                  <a:schemeClr val="bg1"/>
                </a:solidFill>
                <a:sym typeface="+mn-ea"/>
              </a:rPr>
              <a:t>Output the drop information of </a:t>
            </a:r>
            <a:r>
              <a:rPr lang="en-US" altLang="zh-CN" i="1">
                <a:solidFill>
                  <a:schemeClr val="bg1"/>
                </a:solidFill>
                <a:sym typeface="+mn-ea"/>
              </a:rPr>
              <a:t>data packet</a:t>
            </a:r>
            <a:r>
              <a:rPr lang="en-US" altLang="zh-CN">
                <a:solidFill>
                  <a:schemeClr val="bg1"/>
                </a:solidFill>
                <a:sym typeface="+mn-ea"/>
              </a:rPr>
              <a:t> and write it to data.CSV </a:t>
            </a:r>
            <a:endParaRPr lang="en-US" altLang="zh-CN">
              <a:solidFill>
                <a:schemeClr val="bg1"/>
              </a:solidFill>
            </a:endParaRPr>
          </a:p>
        </p:txBody>
      </p:sp>
      <p:sp>
        <p:nvSpPr>
          <p:cNvPr id="5" name="文本框 4"/>
          <p:cNvSpPr txBox="1"/>
          <p:nvPr/>
        </p:nvSpPr>
        <p:spPr>
          <a:xfrm>
            <a:off x="4881880" y="2556510"/>
            <a:ext cx="6343015" cy="306705"/>
          </a:xfrm>
          <a:prstGeom prst="rect">
            <a:avLst/>
          </a:prstGeom>
          <a:solidFill>
            <a:srgbClr val="FF6C0D"/>
          </a:solidFill>
        </p:spPr>
        <p:txBody>
          <a:bodyPr wrap="square" rtlCol="0">
            <a:spAutoFit/>
          </a:bodyPr>
          <a:lstStyle/>
          <a:p>
            <a:r>
              <a:rPr lang="en-US" altLang="zh-CN">
                <a:solidFill>
                  <a:schemeClr val="bg1"/>
                </a:solidFill>
                <a:sym typeface="+mn-ea"/>
              </a:rPr>
              <a:t>Output the information of </a:t>
            </a:r>
            <a:r>
              <a:rPr lang="en-US" altLang="zh-CN" i="1">
                <a:solidFill>
                  <a:schemeClr val="bg1"/>
                </a:solidFill>
                <a:sym typeface="+mn-ea"/>
              </a:rPr>
              <a:t>data packet</a:t>
            </a:r>
            <a:r>
              <a:rPr lang="en-US" altLang="zh-CN">
                <a:solidFill>
                  <a:schemeClr val="bg1"/>
                </a:solidFill>
                <a:sym typeface="+mn-ea"/>
              </a:rPr>
              <a:t> and write it to data.CSV </a:t>
            </a:r>
            <a:endParaRPr lang="en-US" altLang="zh-CN">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2. Project 2</a:t>
            </a:r>
            <a:br>
              <a:rPr lang="en-US" altLang="zh-CN" b="1"/>
            </a:b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35000" y="1049020"/>
            <a:ext cx="9165590" cy="5753735"/>
          </a:xfrm>
        </p:spPr>
        <p:txBody>
          <a:bodyPr/>
          <a:lstStyle/>
          <a:p>
            <a:pPr>
              <a:buFont typeface="Wingdings" panose="05000000000000000000" pitchFamily="2" charset="2"/>
              <a:buChar char="l"/>
            </a:pPr>
            <a:r>
              <a:rPr lang="en-US" altLang="zh-CN" sz="2200" dirty="0">
                <a:solidFill>
                  <a:schemeClr val="tx1">
                    <a:lumMod val="95000"/>
                    <a:lumOff val="5000"/>
                  </a:schemeClr>
                </a:solidFill>
              </a:rPr>
              <a:t>You should create this CCN network based on </a:t>
            </a:r>
            <a:r>
              <a:rPr lang="en-US" altLang="zh-CN" sz="2200" b="1" dirty="0">
                <a:solidFill>
                  <a:schemeClr val="tx1">
                    <a:lumMod val="95000"/>
                    <a:lumOff val="5000"/>
                  </a:schemeClr>
                </a:solidFill>
              </a:rPr>
              <a:t>project 1</a:t>
            </a:r>
            <a:r>
              <a:rPr lang="en-US" altLang="zh-CN" sz="2200" dirty="0">
                <a:solidFill>
                  <a:schemeClr val="tx1">
                    <a:lumMod val="95000"/>
                    <a:lumOff val="5000"/>
                  </a:schemeClr>
                </a:solidFill>
              </a:rPr>
              <a:t>.</a:t>
            </a:r>
          </a:p>
          <a:p>
            <a:pPr>
              <a:buFont typeface="Wingdings" panose="05000000000000000000" pitchFamily="2" charset="2"/>
              <a:buChar char="l"/>
            </a:pPr>
            <a:r>
              <a:rPr lang="en-US" altLang="zh-CN" sz="2200" b="1" dirty="0">
                <a:solidFill>
                  <a:schemeClr val="tx1">
                    <a:lumMod val="95000"/>
                    <a:lumOff val="5000"/>
                  </a:schemeClr>
                </a:solidFill>
              </a:rPr>
              <a:t>1. </a:t>
            </a:r>
            <a:r>
              <a:rPr lang="en-US" altLang="zh-CN" sz="2200" b="1" dirty="0">
                <a:solidFill>
                  <a:schemeClr val="tx1">
                    <a:lumMod val="95000"/>
                    <a:lumOff val="5000"/>
                  </a:schemeClr>
                </a:solidFill>
                <a:sym typeface="+mn-ea"/>
              </a:rPr>
              <a:t>Construct a CCN simulator</a:t>
            </a:r>
            <a:endParaRPr lang="zh-CN" altLang="en-US" sz="2200" dirty="0">
              <a:solidFill>
                <a:schemeClr val="tx1">
                  <a:lumMod val="95000"/>
                  <a:lumOff val="5000"/>
                </a:schemeClr>
              </a:solidFill>
              <a:sym typeface="+mn-ea"/>
            </a:endParaRPr>
          </a:p>
          <a:p>
            <a:pPr marL="106680" indent="0">
              <a:buFont typeface="Wingdings" panose="05000000000000000000" pitchFamily="2" charset="2"/>
              <a:buNone/>
            </a:pPr>
            <a:r>
              <a:rPr lang="zh-CN" altLang="en-US" sz="2000" dirty="0">
                <a:solidFill>
                  <a:schemeClr val="tx1">
                    <a:lumMod val="95000"/>
                    <a:lumOff val="5000"/>
                  </a:schemeClr>
                </a:solidFill>
                <a:sym typeface="+mn-ea"/>
              </a:rPr>
              <a:t>          </a:t>
            </a:r>
            <a:r>
              <a:rPr lang="zh-CN" altLang="en-US" sz="2000" dirty="0">
                <a:solidFill>
                  <a:srgbClr val="FF0000"/>
                </a:solidFill>
                <a:sym typeface="+mn-ea"/>
              </a:rPr>
              <a:t>interest.py、data.py、forward.py、ps.py、pit.py</a:t>
            </a:r>
            <a:r>
              <a:rPr lang="zh-CN" altLang="en-US" sz="2000" dirty="0">
                <a:solidFill>
                  <a:schemeClr val="tx1">
                    <a:lumMod val="95000"/>
                    <a:lumOff val="5000"/>
                  </a:schemeClr>
                </a:solidFill>
                <a:sym typeface="+mn-ea"/>
              </a:rPr>
              <a:t>、</a:t>
            </a:r>
            <a:r>
              <a:rPr lang="en-US" altLang="zh-CN" sz="2000" dirty="0">
                <a:solidFill>
                  <a:schemeClr val="tx1">
                    <a:lumMod val="95000"/>
                    <a:lumOff val="5000"/>
                  </a:schemeClr>
                </a:solidFill>
                <a:sym typeface="+mn-ea"/>
              </a:rPr>
              <a:t>cs</a:t>
            </a:r>
            <a:r>
              <a:rPr lang="zh-CN" altLang="en-US" sz="2000" dirty="0">
                <a:solidFill>
                  <a:schemeClr val="tx1">
                    <a:lumMod val="95000"/>
                    <a:lumOff val="5000"/>
                  </a:schemeClr>
                </a:solidFill>
                <a:sym typeface="+mn-ea"/>
              </a:rPr>
              <a:t>.py、fib.py </a:t>
            </a:r>
            <a:r>
              <a:rPr lang="en-US" altLang="zh-CN" sz="2000" dirty="0">
                <a:solidFill>
                  <a:schemeClr val="tx1">
                    <a:lumMod val="95000"/>
                    <a:lumOff val="5000"/>
                  </a:schemeClr>
                </a:solidFill>
                <a:sym typeface="+mn-ea"/>
              </a:rPr>
              <a:t>......</a:t>
            </a:r>
            <a:endParaRPr lang="en-US" altLang="zh-CN" sz="2200" b="1" dirty="0">
              <a:solidFill>
                <a:schemeClr val="tx1">
                  <a:lumMod val="95000"/>
                  <a:lumOff val="5000"/>
                </a:schemeClr>
              </a:solidFill>
              <a:sym typeface="+mn-ea"/>
            </a:endParaRPr>
          </a:p>
          <a:p>
            <a:pPr>
              <a:buFont typeface="Wingdings" panose="05000000000000000000" pitchFamily="2" charset="2"/>
              <a:buChar char="l"/>
            </a:pPr>
            <a:r>
              <a:rPr lang="en-US" altLang="zh-CN" sz="2200" b="1" dirty="0">
                <a:solidFill>
                  <a:schemeClr val="tx1">
                    <a:lumMod val="95000"/>
                    <a:lumOff val="5000"/>
                  </a:schemeClr>
                </a:solidFill>
                <a:sym typeface="+mn-ea"/>
              </a:rPr>
              <a:t>2. </a:t>
            </a:r>
            <a:r>
              <a:rPr lang="en-US" altLang="zh-CN" sz="2200" b="1" dirty="0" err="1">
                <a:solidFill>
                  <a:schemeClr val="tx1">
                    <a:lumMod val="95000"/>
                    <a:lumOff val="5000"/>
                  </a:schemeClr>
                </a:solidFill>
                <a:sym typeface="+mn-ea"/>
              </a:rPr>
              <a:t>Creat</a:t>
            </a:r>
            <a:r>
              <a:rPr lang="en-US" altLang="zh-CN" sz="2200" b="1" dirty="0">
                <a:solidFill>
                  <a:schemeClr val="tx1">
                    <a:lumMod val="95000"/>
                    <a:lumOff val="5000"/>
                  </a:schemeClr>
                </a:solidFill>
                <a:sym typeface="+mn-ea"/>
              </a:rPr>
              <a:t> tables</a:t>
            </a:r>
          </a:p>
          <a:p>
            <a:pPr marL="106680" indent="0">
              <a:buFont typeface="Wingdings" panose="05000000000000000000" pitchFamily="2" charset="2"/>
              <a:buNone/>
            </a:pPr>
            <a:r>
              <a:rPr lang="en-US" altLang="zh-CN" sz="2200" b="1" dirty="0">
                <a:solidFill>
                  <a:schemeClr val="tx1">
                    <a:lumMod val="95000"/>
                    <a:lumOff val="5000"/>
                  </a:schemeClr>
                </a:solidFill>
              </a:rPr>
              <a:t>         </a:t>
            </a:r>
            <a:r>
              <a:rPr lang="en-US" altLang="zh-CN" sz="2000" dirty="0" err="1">
                <a:solidFill>
                  <a:srgbClr val="FF0000"/>
                </a:solidFill>
              </a:rPr>
              <a:t>Queue、PS</a:t>
            </a:r>
            <a:r>
              <a:rPr lang="en-US" altLang="zh-CN" sz="2000" dirty="0" err="1">
                <a:solidFill>
                  <a:srgbClr val="FF0000"/>
                </a:solidFill>
                <a:sym typeface="+mn-ea"/>
              </a:rPr>
              <a:t>、</a:t>
            </a:r>
            <a:r>
              <a:rPr lang="en-US" altLang="zh-CN" sz="2000" dirty="0" err="1">
                <a:solidFill>
                  <a:srgbClr val="FF0000"/>
                </a:solidFill>
              </a:rPr>
              <a:t>PIT</a:t>
            </a:r>
            <a:r>
              <a:rPr lang="en-US" altLang="zh-CN" sz="2000" dirty="0" err="1">
                <a:solidFill>
                  <a:schemeClr val="tx1">
                    <a:lumMod val="95000"/>
                    <a:lumOff val="5000"/>
                  </a:schemeClr>
                </a:solidFill>
              </a:rPr>
              <a:t>、</a:t>
            </a:r>
            <a:r>
              <a:rPr lang="en-US" altLang="zh-CN" sz="2000" dirty="0" err="1">
                <a:solidFill>
                  <a:schemeClr val="tx1">
                    <a:lumMod val="95000"/>
                    <a:lumOff val="5000"/>
                  </a:schemeClr>
                </a:solidFill>
                <a:sym typeface="+mn-ea"/>
              </a:rPr>
              <a:t>CS、</a:t>
            </a:r>
            <a:r>
              <a:rPr lang="en-US" altLang="zh-CN" sz="2000" dirty="0" err="1">
                <a:solidFill>
                  <a:schemeClr val="tx1">
                    <a:lumMod val="95000"/>
                    <a:lumOff val="5000"/>
                  </a:schemeClr>
                </a:solidFill>
              </a:rPr>
              <a:t>FIB</a:t>
            </a:r>
            <a:endParaRPr lang="en-US" altLang="zh-CN" sz="2000" dirty="0">
              <a:solidFill>
                <a:schemeClr val="tx1">
                  <a:lumMod val="95000"/>
                  <a:lumOff val="5000"/>
                </a:schemeClr>
              </a:solidFill>
            </a:endParaRPr>
          </a:p>
          <a:p>
            <a:pPr marL="106680" indent="0">
              <a:buFont typeface="Wingdings" panose="05000000000000000000" pitchFamily="2" charset="2"/>
              <a:buNone/>
            </a:pPr>
            <a:r>
              <a:rPr lang="en-US" altLang="zh-CN" sz="2000" b="1" dirty="0">
                <a:solidFill>
                  <a:schemeClr val="tx1">
                    <a:lumMod val="95000"/>
                    <a:lumOff val="5000"/>
                  </a:schemeClr>
                </a:solidFill>
                <a:ea typeface="SimSun" panose="02010600030101010101" pitchFamily="2" charset="-122"/>
                <a:sym typeface="+mn-ea"/>
              </a:rPr>
              <a:t>Tip:</a:t>
            </a:r>
            <a:r>
              <a:rPr lang="en-US" altLang="zh-CN" sz="2000" dirty="0">
                <a:solidFill>
                  <a:schemeClr val="tx1">
                    <a:lumMod val="95000"/>
                    <a:lumOff val="5000"/>
                  </a:schemeClr>
                </a:solidFill>
                <a:ea typeface="SimSun" panose="02010600030101010101" pitchFamily="2" charset="-122"/>
                <a:sym typeface="+mn-ea"/>
              </a:rPr>
              <a:t> </a:t>
            </a:r>
          </a:p>
          <a:p>
            <a:pPr marL="106680" indent="0" algn="just">
              <a:buFont typeface="Wingdings" panose="05000000000000000000" pitchFamily="2" charset="2"/>
              <a:buNone/>
            </a:pPr>
            <a:r>
              <a:rPr lang="en-US" altLang="zh-CN" sz="2000" dirty="0">
                <a:solidFill>
                  <a:schemeClr val="tx1">
                    <a:lumMod val="95000"/>
                    <a:lumOff val="5000"/>
                  </a:schemeClr>
                </a:solidFill>
                <a:ea typeface="SimSun" panose="02010600030101010101" pitchFamily="2" charset="-122"/>
                <a:sym typeface="+mn-ea"/>
              </a:rPr>
              <a:t>     In Project 2, CS and FIB are not used, but in Project 3 they are optimized objects. That is to say, the interest packet only goes to the PS to find whether there is matching content data, not to the CS. CS also does not cache the content data in the data packet. Interest packets can only get content from the producer. </a:t>
            </a:r>
          </a:p>
          <a:p>
            <a:pPr marL="106680" indent="0">
              <a:buFont typeface="Wingdings" panose="05000000000000000000" pitchFamily="2" charset="2"/>
              <a:buNone/>
            </a:pPr>
            <a:r>
              <a:rPr lang="en-US" altLang="zh-CN" sz="2000" dirty="0">
                <a:solidFill>
                  <a:schemeClr val="tx1">
                    <a:lumMod val="95000"/>
                    <a:lumOff val="5000"/>
                  </a:schemeClr>
                </a:solidFill>
                <a:ea typeface="SimSun" panose="02010600030101010101" pitchFamily="2" charset="-122"/>
                <a:sym typeface="+mn-ea"/>
              </a:rPr>
              <a:t>    FIB is also empty and does not record routing information of data packets. </a:t>
            </a:r>
          </a:p>
          <a:p>
            <a:pPr marL="106680" indent="0">
              <a:buFont typeface="Wingdings" panose="05000000000000000000" pitchFamily="2" charset="2"/>
              <a:buNone/>
            </a:pPr>
            <a:r>
              <a:rPr lang="en-US" altLang="zh-CN" sz="2000" dirty="0">
                <a:solidFill>
                  <a:schemeClr val="tx1">
                    <a:lumMod val="95000"/>
                    <a:lumOff val="5000"/>
                  </a:schemeClr>
                </a:solidFill>
                <a:ea typeface="SimSun" panose="02010600030101010101" pitchFamily="2" charset="-122"/>
                <a:sym typeface="+mn-ea"/>
              </a:rPr>
              <a:t>    When the interest packet needs to be forwarded, it is sent to all its neighbors by broadcasting, and you can read the network to obtain neighbor connection information.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10. Coding----</a:t>
            </a:r>
            <a:r>
              <a:rPr lang="zh-CN" altLang="en-US" b="1">
                <a:sym typeface="+mn-ea"/>
              </a:rPr>
              <a:t>forward.py</a:t>
            </a:r>
            <a:br>
              <a:rPr lang="en-US" altLang="zh-CN" b="1"/>
            </a:br>
            <a:br>
              <a:rPr lang="en-US" altLang="zh-CN">
                <a:solidFill>
                  <a:schemeClr val="tx1"/>
                </a:solidFill>
                <a:ea typeface="SimSun" panose="02010600030101010101" pitchFamily="2" charset="-122"/>
                <a:sym typeface="+mn-ea"/>
              </a:rPr>
            </a:br>
            <a:endParaRPr lang="zh-CN" altLang="en-US"/>
          </a:p>
        </p:txBody>
      </p:sp>
      <p:pic>
        <p:nvPicPr>
          <p:cNvPr id="2" name="内容占位符 1" descr="2021-04-04 17-23-53 的屏幕截图"/>
          <p:cNvPicPr>
            <a:picLocks noGrp="1" noChangeAspect="1"/>
          </p:cNvPicPr>
          <p:nvPr>
            <p:ph idx="1"/>
          </p:nvPr>
        </p:nvPicPr>
        <p:blipFill>
          <a:blip r:embed="rId3"/>
          <a:srcRect l="10037" t="16997" r="72244" b="62782"/>
          <a:stretch>
            <a:fillRect/>
          </a:stretch>
        </p:blipFill>
        <p:spPr>
          <a:xfrm>
            <a:off x="544195" y="1195070"/>
            <a:ext cx="9582150" cy="3075940"/>
          </a:xfrm>
          <a:prstGeom prst="rect">
            <a:avLst/>
          </a:prstGeom>
        </p:spPr>
      </p:pic>
      <p:sp>
        <p:nvSpPr>
          <p:cNvPr id="3" name="文本框 2"/>
          <p:cNvSpPr txBox="1"/>
          <p:nvPr/>
        </p:nvSpPr>
        <p:spPr>
          <a:xfrm>
            <a:off x="6622415" y="1926590"/>
            <a:ext cx="5568950" cy="1383665"/>
          </a:xfrm>
          <a:prstGeom prst="rect">
            <a:avLst/>
          </a:prstGeom>
          <a:solidFill>
            <a:srgbClr val="FF6C0D"/>
          </a:solidFill>
        </p:spPr>
        <p:txBody>
          <a:bodyPr wrap="square" rtlCol="0">
            <a:spAutoFit/>
          </a:bodyPr>
          <a:lstStyle/>
          <a:p>
            <a:pPr algn="just"/>
            <a:r>
              <a:rPr lang="en-US" altLang="zh-CN">
                <a:solidFill>
                  <a:schemeClr val="bg1"/>
                </a:solidFill>
              </a:rPr>
              <a:t>Get the </a:t>
            </a:r>
            <a:r>
              <a:rPr lang="en-US" altLang="zh-CN" i="1">
                <a:solidFill>
                  <a:schemeClr val="bg1"/>
                </a:solidFill>
              </a:rPr>
              <a:t>inface</a:t>
            </a:r>
            <a:r>
              <a:rPr lang="en-US" altLang="zh-CN">
                <a:solidFill>
                  <a:schemeClr val="bg1"/>
                </a:solidFill>
              </a:rPr>
              <a:t> (</a:t>
            </a:r>
            <a:r>
              <a:rPr lang="en-US" altLang="zh-CN" i="1">
                <a:solidFill>
                  <a:schemeClr val="bg1"/>
                </a:solidFill>
              </a:rPr>
              <a:t>router ID</a:t>
            </a:r>
            <a:r>
              <a:rPr lang="en-US" altLang="zh-CN">
                <a:solidFill>
                  <a:schemeClr val="bg1"/>
                </a:solidFill>
              </a:rPr>
              <a:t>) from the </a:t>
            </a:r>
            <a:r>
              <a:rPr lang="en-US" altLang="zh-CN" i="1">
                <a:solidFill>
                  <a:schemeClr val="bg1"/>
                </a:solidFill>
              </a:rPr>
              <a:t>data packet</a:t>
            </a:r>
            <a:r>
              <a:rPr lang="en-US" altLang="zh-CN">
                <a:solidFill>
                  <a:schemeClr val="bg1"/>
                </a:solidFill>
              </a:rPr>
              <a:t>. Get the </a:t>
            </a:r>
            <a:r>
              <a:rPr lang="en-US" altLang="zh-CN" i="1">
                <a:solidFill>
                  <a:schemeClr val="bg1"/>
                </a:solidFill>
              </a:rPr>
              <a:t>PIT_entry</a:t>
            </a:r>
            <a:r>
              <a:rPr lang="en-US" altLang="zh-CN">
                <a:solidFill>
                  <a:schemeClr val="bg1"/>
                </a:solidFill>
              </a:rPr>
              <a:t> matching the </a:t>
            </a:r>
            <a:r>
              <a:rPr lang="en-US" altLang="zh-CN" i="1">
                <a:solidFill>
                  <a:schemeClr val="bg1"/>
                </a:solidFill>
              </a:rPr>
              <a:t>content name</a:t>
            </a:r>
            <a:r>
              <a:rPr lang="en-US" altLang="zh-CN">
                <a:solidFill>
                  <a:schemeClr val="bg1"/>
                </a:solidFill>
              </a:rPr>
              <a:t> from the </a:t>
            </a:r>
            <a:r>
              <a:rPr lang="en-US" altLang="zh-CN" i="1">
                <a:solidFill>
                  <a:schemeClr val="bg1"/>
                </a:solidFill>
              </a:rPr>
              <a:t>pit</a:t>
            </a:r>
            <a:r>
              <a:rPr lang="en-US" altLang="zh-CN">
                <a:solidFill>
                  <a:schemeClr val="bg1"/>
                </a:solidFill>
              </a:rPr>
              <a:t>. Then pack the infaces of the </a:t>
            </a:r>
            <a:r>
              <a:rPr lang="en-US" altLang="zh-CN" i="1">
                <a:solidFill>
                  <a:schemeClr val="bg1"/>
                </a:solidFill>
                <a:sym typeface="+mn-ea"/>
              </a:rPr>
              <a:t>PIT_entry</a:t>
            </a:r>
            <a:r>
              <a:rPr lang="en-US" altLang="zh-CN">
                <a:solidFill>
                  <a:schemeClr val="bg1"/>
                </a:solidFill>
                <a:sym typeface="+mn-ea"/>
              </a:rPr>
              <a:t> </a:t>
            </a:r>
            <a:r>
              <a:rPr lang="en-US" altLang="zh-CN">
                <a:solidFill>
                  <a:schemeClr val="bg1"/>
                </a:solidFill>
              </a:rPr>
              <a:t> except for the same as the </a:t>
            </a:r>
            <a:r>
              <a:rPr lang="en-US" altLang="zh-CN" i="1">
                <a:solidFill>
                  <a:schemeClr val="bg1"/>
                </a:solidFill>
              </a:rPr>
              <a:t>inface</a:t>
            </a:r>
            <a:r>
              <a:rPr lang="en-US" altLang="zh-CN">
                <a:solidFill>
                  <a:schemeClr val="bg1"/>
                </a:solidFill>
              </a:rPr>
              <a:t> into the </a:t>
            </a:r>
            <a:r>
              <a:rPr lang="en-US" altLang="zh-CN" i="1">
                <a:solidFill>
                  <a:schemeClr val="bg1"/>
                </a:solidFill>
              </a:rPr>
              <a:t>Infaces</a:t>
            </a:r>
            <a:r>
              <a:rPr lang="en-US" altLang="zh-CN">
                <a:solidFill>
                  <a:schemeClr val="bg1"/>
                </a:solidFill>
              </a:rPr>
              <a:t>, and return it.</a:t>
            </a:r>
          </a:p>
          <a:p>
            <a:pPr algn="just"/>
            <a:r>
              <a:rPr lang="en-US" altLang="zh-CN">
                <a:solidFill>
                  <a:schemeClr val="bg1"/>
                </a:solidFill>
              </a:rPr>
              <a:t>Prevent </a:t>
            </a:r>
            <a:r>
              <a:rPr lang="en-US" altLang="zh-CN" i="1">
                <a:solidFill>
                  <a:schemeClr val="bg1"/>
                </a:solidFill>
              </a:rPr>
              <a:t>data packet </a:t>
            </a:r>
            <a:r>
              <a:rPr lang="en-US" altLang="zh-CN">
                <a:solidFill>
                  <a:schemeClr val="bg1"/>
                </a:solidFill>
              </a:rPr>
              <a:t>from being transmitted back to the previous router.</a:t>
            </a:r>
          </a:p>
        </p:txBody>
      </p:sp>
      <p:sp>
        <p:nvSpPr>
          <p:cNvPr id="5" name="文本框 4"/>
          <p:cNvSpPr txBox="1"/>
          <p:nvPr/>
        </p:nvSpPr>
        <p:spPr>
          <a:xfrm>
            <a:off x="6616700" y="4201160"/>
            <a:ext cx="5568950" cy="1383665"/>
          </a:xfrm>
          <a:prstGeom prst="rect">
            <a:avLst/>
          </a:prstGeom>
          <a:solidFill>
            <a:srgbClr val="FF6C0D"/>
          </a:solidFill>
        </p:spPr>
        <p:txBody>
          <a:bodyPr wrap="square" rtlCol="0">
            <a:spAutoFit/>
          </a:bodyPr>
          <a:lstStyle/>
          <a:p>
            <a:pPr algn="just"/>
            <a:r>
              <a:rPr lang="en-US" altLang="zh-CN">
                <a:solidFill>
                  <a:schemeClr val="bg1"/>
                </a:solidFill>
              </a:rPr>
              <a:t>Get the </a:t>
            </a:r>
            <a:r>
              <a:rPr lang="en-US" altLang="zh-CN" i="1">
                <a:solidFill>
                  <a:schemeClr val="bg1"/>
                </a:solidFill>
              </a:rPr>
              <a:t>inface</a:t>
            </a:r>
            <a:r>
              <a:rPr lang="en-US" altLang="zh-CN">
                <a:solidFill>
                  <a:schemeClr val="bg1"/>
                </a:solidFill>
              </a:rPr>
              <a:t> (</a:t>
            </a:r>
            <a:r>
              <a:rPr lang="en-US" altLang="zh-CN" i="1">
                <a:solidFill>
                  <a:schemeClr val="bg1"/>
                </a:solidFill>
              </a:rPr>
              <a:t>router ID</a:t>
            </a:r>
            <a:r>
              <a:rPr lang="en-US" altLang="zh-CN">
                <a:solidFill>
                  <a:schemeClr val="bg1"/>
                </a:solidFill>
              </a:rPr>
              <a:t>) from the </a:t>
            </a:r>
            <a:r>
              <a:rPr lang="en-US" altLang="zh-CN" i="1">
                <a:solidFill>
                  <a:schemeClr val="bg1"/>
                </a:solidFill>
              </a:rPr>
              <a:t>inteseat packet</a:t>
            </a:r>
            <a:r>
              <a:rPr lang="en-US" altLang="zh-CN">
                <a:solidFill>
                  <a:schemeClr val="bg1"/>
                </a:solidFill>
              </a:rPr>
              <a:t>. Get the </a:t>
            </a:r>
            <a:r>
              <a:rPr lang="en-US" altLang="zh-CN" i="1">
                <a:solidFill>
                  <a:schemeClr val="bg1"/>
                </a:solidFill>
              </a:rPr>
              <a:t>FIB_entry</a:t>
            </a:r>
            <a:r>
              <a:rPr lang="en-US" altLang="zh-CN">
                <a:solidFill>
                  <a:schemeClr val="bg1"/>
                </a:solidFill>
              </a:rPr>
              <a:t> matching the </a:t>
            </a:r>
            <a:r>
              <a:rPr lang="en-US" altLang="zh-CN" i="1">
                <a:solidFill>
                  <a:schemeClr val="bg1"/>
                </a:solidFill>
                <a:sym typeface="+mn-ea"/>
              </a:rPr>
              <a:t>router ID</a:t>
            </a:r>
            <a:r>
              <a:rPr lang="en-US" altLang="zh-CN">
                <a:solidFill>
                  <a:schemeClr val="bg1"/>
                </a:solidFill>
              </a:rPr>
              <a:t> from the </a:t>
            </a:r>
            <a:r>
              <a:rPr lang="en-US" altLang="zh-CN" i="1">
                <a:solidFill>
                  <a:schemeClr val="bg1"/>
                </a:solidFill>
              </a:rPr>
              <a:t>network</a:t>
            </a:r>
            <a:r>
              <a:rPr lang="en-US" altLang="zh-CN">
                <a:solidFill>
                  <a:schemeClr val="bg1"/>
                </a:solidFill>
              </a:rPr>
              <a:t>. Then pack the outfaces of the </a:t>
            </a:r>
            <a:r>
              <a:rPr lang="en-US" altLang="zh-CN" i="1">
                <a:solidFill>
                  <a:schemeClr val="bg1"/>
                </a:solidFill>
                <a:sym typeface="+mn-ea"/>
              </a:rPr>
              <a:t>FIB_entry</a:t>
            </a:r>
            <a:r>
              <a:rPr lang="en-US" altLang="zh-CN">
                <a:solidFill>
                  <a:schemeClr val="bg1"/>
                </a:solidFill>
                <a:sym typeface="+mn-ea"/>
              </a:rPr>
              <a:t> </a:t>
            </a:r>
            <a:r>
              <a:rPr lang="en-US" altLang="zh-CN">
                <a:solidFill>
                  <a:schemeClr val="bg1"/>
                </a:solidFill>
              </a:rPr>
              <a:t> except for the same as the </a:t>
            </a:r>
            <a:r>
              <a:rPr lang="en-US" altLang="zh-CN" i="1">
                <a:solidFill>
                  <a:schemeClr val="bg1"/>
                </a:solidFill>
              </a:rPr>
              <a:t>inface</a:t>
            </a:r>
            <a:r>
              <a:rPr lang="en-US" altLang="zh-CN">
                <a:solidFill>
                  <a:schemeClr val="bg1"/>
                </a:solidFill>
              </a:rPr>
              <a:t> into the </a:t>
            </a:r>
            <a:r>
              <a:rPr lang="en-US" altLang="zh-CN" i="1">
                <a:solidFill>
                  <a:schemeClr val="bg1"/>
                </a:solidFill>
              </a:rPr>
              <a:t>Outfaces</a:t>
            </a:r>
            <a:r>
              <a:rPr lang="en-US" altLang="zh-CN">
                <a:solidFill>
                  <a:schemeClr val="bg1"/>
                </a:solidFill>
              </a:rPr>
              <a:t>, and return it.</a:t>
            </a:r>
          </a:p>
          <a:p>
            <a:pPr algn="just"/>
            <a:r>
              <a:rPr lang="en-US" altLang="zh-CN">
                <a:solidFill>
                  <a:schemeClr val="bg1"/>
                </a:solidFill>
              </a:rPr>
              <a:t>Prevent </a:t>
            </a:r>
            <a:r>
              <a:rPr lang="en-US" altLang="zh-CN" i="1">
                <a:solidFill>
                  <a:schemeClr val="bg1"/>
                </a:solidFill>
              </a:rPr>
              <a:t>interest packet </a:t>
            </a:r>
            <a:r>
              <a:rPr lang="en-US" altLang="zh-CN">
                <a:solidFill>
                  <a:schemeClr val="bg1"/>
                </a:solidFill>
              </a:rPr>
              <a:t>from being transmitted back to the previous router.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77334" y="1284394"/>
            <a:ext cx="9261139" cy="1646302"/>
          </a:xfrm>
        </p:spPr>
        <p:txBody>
          <a:bodyPr/>
          <a:lstStyle/>
          <a:p>
            <a:pPr algn="ctr"/>
            <a:r>
              <a:rPr lang="en-US" altLang="zh-CN" sz="6000" dirty="0"/>
              <a:t>Thank You !</a:t>
            </a:r>
          </a:p>
        </p:txBody>
      </p:sp>
      <p:sp>
        <p:nvSpPr>
          <p:cNvPr id="3" name="副标题 2"/>
          <p:cNvSpPr>
            <a:spLocks noGrp="1"/>
          </p:cNvSpPr>
          <p:nvPr>
            <p:ph type="subTitle" idx="1"/>
          </p:nvPr>
        </p:nvSpPr>
        <p:spPr>
          <a:xfrm>
            <a:off x="674160" y="3262163"/>
            <a:ext cx="9264313" cy="1096899"/>
          </a:xfrm>
        </p:spPr>
        <p:txBody>
          <a:bodyPr/>
          <a:lstStyle/>
          <a:p>
            <a:pPr algn="ctr"/>
            <a:r>
              <a:rPr lang="en-US" altLang="zh-CN" sz="4000">
                <a:solidFill>
                  <a:schemeClr val="tx1"/>
                </a:solidFill>
              </a:rPr>
              <a:t>Q&amp;A</a:t>
            </a:r>
          </a:p>
        </p:txBody>
      </p:sp>
      <p:sp>
        <p:nvSpPr>
          <p:cNvPr id="4" name="副标题 2"/>
          <p:cNvSpPr/>
          <p:nvPr/>
        </p:nvSpPr>
        <p:spPr>
          <a:xfrm>
            <a:off x="674160" y="5612298"/>
            <a:ext cx="9264313" cy="1096899"/>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50520" algn="r" rtl="0">
              <a:lnSpc>
                <a:spcPct val="100000"/>
              </a:lnSpc>
              <a:spcBef>
                <a:spcPts val="1000"/>
              </a:spcBef>
              <a:spcAft>
                <a:spcPts val="0"/>
              </a:spcAft>
              <a:buClr>
                <a:schemeClr val="accent1"/>
              </a:buClr>
              <a:buSzPts val="1920"/>
              <a:buFont typeface="Noto Sans Symbols" panose="020B0502040504020204"/>
              <a:buNone/>
              <a:defRPr sz="2400" b="0" i="0" u="none" strike="noStrike" cap="none">
                <a:solidFill>
                  <a:srgbClr val="7F7F7F"/>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30200" algn="ctr" rtl="0">
              <a:lnSpc>
                <a:spcPct val="100000"/>
              </a:lnSpc>
              <a:spcBef>
                <a:spcPts val="1000"/>
              </a:spcBef>
              <a:spcAft>
                <a:spcPts val="0"/>
              </a:spcAft>
              <a:buClr>
                <a:schemeClr val="accent1"/>
              </a:buClr>
              <a:buSzPts val="1600"/>
              <a:buFont typeface="Noto Sans Symbols" panose="020B0502040504020204"/>
              <a:buNone/>
              <a:defRPr sz="20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20040" algn="ctr" rtl="0">
              <a:lnSpc>
                <a:spcPct val="100000"/>
              </a:lnSpc>
              <a:spcBef>
                <a:spcPts val="1000"/>
              </a:spcBef>
              <a:spcAft>
                <a:spcPts val="0"/>
              </a:spcAft>
              <a:buClr>
                <a:schemeClr val="accent1"/>
              </a:buClr>
              <a:buSzPts val="1440"/>
              <a:buFont typeface="Noto Sans Symbols" panose="020B0502040504020204"/>
              <a:buNone/>
              <a:defRPr sz="18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09880" algn="ctr"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09880" algn="ctr" rtl="0">
              <a:lnSpc>
                <a:spcPct val="100000"/>
              </a:lnSpc>
              <a:spcBef>
                <a:spcPts val="1000"/>
              </a:spcBef>
              <a:spcAft>
                <a:spcPts val="0"/>
              </a:spcAft>
              <a:buClr>
                <a:schemeClr val="accent1"/>
              </a:buClr>
              <a:buSzPts val="1280"/>
              <a:buFont typeface="Noto Sans Symbols" panose="020B0502040504020204"/>
              <a:buNone/>
              <a:defRPr sz="16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289560" algn="ctr" rtl="0">
              <a:lnSpc>
                <a:spcPct val="100000"/>
              </a:lnSpc>
              <a:spcBef>
                <a:spcPts val="1000"/>
              </a:spcBef>
              <a:spcAft>
                <a:spcPts val="0"/>
              </a:spcAft>
              <a:buClr>
                <a:schemeClr val="accent1"/>
              </a:buClr>
              <a:buSzPts val="960"/>
              <a:buFont typeface="Noto Sans Symbols" panose="020B0502040504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289560" algn="ctr" rtl="0">
              <a:lnSpc>
                <a:spcPct val="100000"/>
              </a:lnSpc>
              <a:spcBef>
                <a:spcPts val="1000"/>
              </a:spcBef>
              <a:spcAft>
                <a:spcPts val="0"/>
              </a:spcAft>
              <a:buClr>
                <a:schemeClr val="accent1"/>
              </a:buClr>
              <a:buSzPts val="960"/>
              <a:buFont typeface="Noto Sans Symbols" panose="020B0502040504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289560" algn="ctr" rtl="0">
              <a:lnSpc>
                <a:spcPct val="100000"/>
              </a:lnSpc>
              <a:spcBef>
                <a:spcPts val="1000"/>
              </a:spcBef>
              <a:spcAft>
                <a:spcPts val="0"/>
              </a:spcAft>
              <a:buClr>
                <a:schemeClr val="accent1"/>
              </a:buClr>
              <a:buSzPts val="960"/>
              <a:buFont typeface="Noto Sans Symbols" panose="020B0502040504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289560" algn="ctr" rtl="0">
              <a:lnSpc>
                <a:spcPct val="100000"/>
              </a:lnSpc>
              <a:spcBef>
                <a:spcPts val="1000"/>
              </a:spcBef>
              <a:spcAft>
                <a:spcPts val="0"/>
              </a:spcAft>
              <a:buClr>
                <a:schemeClr val="accent1"/>
              </a:buClr>
              <a:buSzPts val="960"/>
              <a:buFont typeface="Noto Sans Symbols" panose="020B0502040504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algn="ctr"/>
            <a:r>
              <a:rPr lang="en-US" altLang="zh-CN" sz="2000" b="1" dirty="0">
                <a:solidFill>
                  <a:schemeClr val="tx1">
                    <a:lumMod val="95000"/>
                    <a:lumOff val="5000"/>
                  </a:schemeClr>
                </a:solidFill>
                <a:sym typeface="+mn-ea"/>
              </a:rPr>
              <a:t>Email</a:t>
            </a:r>
            <a:r>
              <a:rPr lang="zh-CN" altLang="en-US" sz="2000" b="1" dirty="0">
                <a:solidFill>
                  <a:schemeClr val="tx1">
                    <a:lumMod val="95000"/>
                    <a:lumOff val="5000"/>
                  </a:schemeClr>
                </a:solidFill>
                <a:ea typeface="SimSun" panose="02010600030101010101" pitchFamily="2" charset="-122"/>
                <a:sym typeface="+mn-ea"/>
              </a:rPr>
              <a:t>：</a:t>
            </a:r>
            <a:r>
              <a:rPr lang="en-US" altLang="zh-CN" sz="2000" dirty="0">
                <a:solidFill>
                  <a:schemeClr val="tx1">
                    <a:lumMod val="95000"/>
                    <a:lumOff val="5000"/>
                  </a:schemeClr>
                </a:solidFill>
                <a:ea typeface="SimSun" panose="02010600030101010101" pitchFamily="2" charset="-122"/>
                <a:sym typeface="+mn-ea"/>
              </a:rPr>
              <a:t>P780083025@ncku.edu.tw</a:t>
            </a:r>
            <a:endParaRPr lang="en-US" altLang="zh-CN" sz="20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2. Project 2</a:t>
            </a: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16585" y="914400"/>
            <a:ext cx="9147810" cy="5943600"/>
          </a:xfrm>
        </p:spPr>
        <p:txBody>
          <a:bodyPr/>
          <a:lstStyle/>
          <a:p>
            <a:pPr>
              <a:buFont typeface="Wingdings" panose="05000000000000000000" pitchFamily="2" charset="2"/>
              <a:buChar char="l"/>
            </a:pPr>
            <a:r>
              <a:rPr lang="en-US" altLang="zh-CN" sz="2200" b="1">
                <a:solidFill>
                  <a:schemeClr val="tx1">
                    <a:lumMod val="95000"/>
                    <a:lumOff val="5000"/>
                  </a:schemeClr>
                </a:solidFill>
              </a:rPr>
              <a:t>3. Test </a:t>
            </a:r>
            <a:r>
              <a:rPr lang="en-US" altLang="zh-CN" sz="2200" b="1">
                <a:solidFill>
                  <a:schemeClr val="tx1">
                    <a:lumMod val="95000"/>
                    <a:lumOff val="5000"/>
                  </a:schemeClr>
                </a:solidFill>
                <a:sym typeface="+mn-ea"/>
              </a:rPr>
              <a:t>CCN simulator</a:t>
            </a:r>
            <a:endParaRPr lang="en-US" altLang="zh-CN" sz="2200" b="1">
              <a:solidFill>
                <a:schemeClr val="tx1">
                  <a:lumMod val="95000"/>
                  <a:lumOff val="5000"/>
                </a:schemeClr>
              </a:solidFill>
            </a:endParaRPr>
          </a:p>
          <a:p>
            <a:pPr marL="106680" indent="0">
              <a:buFont typeface="Wingdings" panose="05000000000000000000" pitchFamily="2" charset="2"/>
              <a:buNone/>
            </a:pPr>
            <a:r>
              <a:rPr lang="zh-CN" altLang="en-US" sz="2200" b="1">
                <a:solidFill>
                  <a:schemeClr val="tx1">
                    <a:lumMod val="95000"/>
                    <a:lumOff val="5000"/>
                  </a:schemeClr>
                </a:solidFill>
              </a:rPr>
              <a:t>        </a:t>
            </a:r>
            <a:r>
              <a:rPr lang="zh-CN" altLang="en-US" sz="2200">
                <a:solidFill>
                  <a:schemeClr val="tx1">
                    <a:lumMod val="95000"/>
                    <a:lumOff val="5000"/>
                  </a:schemeClr>
                </a:solidFill>
              </a:rPr>
              <a:t> </a:t>
            </a:r>
            <a:r>
              <a:rPr lang="en-US" altLang="zh-CN" sz="2200" b="1">
                <a:solidFill>
                  <a:schemeClr val="tx1">
                    <a:lumMod val="95000"/>
                    <a:lumOff val="5000"/>
                  </a:schemeClr>
                </a:solidFill>
              </a:rPr>
              <a:t>Input</a:t>
            </a:r>
            <a:r>
              <a:rPr lang="en-US" altLang="zh-CN" sz="2200">
                <a:solidFill>
                  <a:schemeClr val="tx1">
                    <a:lumMod val="95000"/>
                    <a:lumOff val="5000"/>
                  </a:schemeClr>
                </a:solidFill>
              </a:rPr>
              <a:t> </a:t>
            </a:r>
          </a:p>
          <a:p>
            <a:pPr marL="106680" indent="0">
              <a:buFont typeface="Wingdings" panose="05000000000000000000" pitchFamily="2" charset="2"/>
              <a:buNone/>
            </a:pPr>
            <a:r>
              <a:rPr lang="en-US" altLang="zh-CN" sz="2200">
                <a:solidFill>
                  <a:schemeClr val="tx1">
                    <a:lumMod val="95000"/>
                    <a:lumOff val="5000"/>
                  </a:schemeClr>
                </a:solidFill>
              </a:rPr>
              <a:t>         	</a:t>
            </a:r>
            <a:r>
              <a:rPr lang="en-US" altLang="zh-CN" sz="2000">
                <a:solidFill>
                  <a:schemeClr val="tx1">
                    <a:lumMod val="95000"/>
                    <a:lumOff val="5000"/>
                  </a:schemeClr>
                </a:solidFill>
              </a:rPr>
              <a:t>read '</a:t>
            </a:r>
            <a:r>
              <a:rPr lang="en-US" sz="2000">
                <a:solidFill>
                  <a:schemeClr val="tx1">
                    <a:lumMod val="95000"/>
                    <a:lumOff val="5000"/>
                  </a:schemeClr>
                </a:solidFill>
                <a:latin typeface="Calibri" panose="020F0502020204030204" charset="0"/>
                <a:cs typeface="新細明體" panose="02020500000000000000" charset="-120"/>
                <a:sym typeface="+mn-ea"/>
              </a:rPr>
              <a:t>peremiters</a:t>
            </a:r>
            <a:r>
              <a:rPr lang="zh-CN" altLang="en-US" sz="2000">
                <a:solidFill>
                  <a:schemeClr val="tx1">
                    <a:lumMod val="95000"/>
                    <a:lumOff val="5000"/>
                  </a:schemeClr>
                </a:solidFill>
                <a:latin typeface="Calibri" panose="020F0502020204030204" charset="0"/>
                <a:ea typeface="SimSun" panose="02010600030101010101" pitchFamily="2" charset="-122"/>
                <a:cs typeface="新細明體" panose="02020500000000000000" charset="-120"/>
                <a:sym typeface="+mn-ea"/>
              </a:rPr>
              <a:t>、</a:t>
            </a:r>
            <a:r>
              <a:rPr lang="zh-CN" altLang="en-US" sz="2000">
                <a:solidFill>
                  <a:schemeClr val="tx1">
                    <a:lumMod val="95000"/>
                    <a:lumOff val="5000"/>
                  </a:schemeClr>
                </a:solidFill>
                <a:sym typeface="+mn-ea"/>
              </a:rPr>
              <a:t>networks</a:t>
            </a:r>
            <a:r>
              <a:rPr lang="zh-CN" altLang="en-US" sz="2000">
                <a:solidFill>
                  <a:schemeClr val="tx1">
                    <a:lumMod val="95000"/>
                    <a:lumOff val="5000"/>
                  </a:schemeClr>
                </a:solidFill>
                <a:latin typeface="Calibri" panose="020F0502020204030204" charset="0"/>
                <a:ea typeface="SimSun" panose="02010600030101010101" pitchFamily="2" charset="-122"/>
                <a:cs typeface="新細明體" panose="02020500000000000000" charset="-120"/>
                <a:sym typeface="+mn-ea"/>
              </a:rPr>
              <a:t>、</a:t>
            </a:r>
            <a:r>
              <a:rPr lang="zh-CN" altLang="en-US" sz="2000">
                <a:solidFill>
                  <a:schemeClr val="tx1">
                    <a:lumMod val="95000"/>
                    <a:lumOff val="5000"/>
                  </a:schemeClr>
                </a:solidFill>
                <a:sym typeface="+mn-ea"/>
              </a:rPr>
              <a:t>interest</a:t>
            </a:r>
            <a:r>
              <a:rPr lang="en-US" altLang="zh-CN" sz="2000">
                <a:solidFill>
                  <a:schemeClr val="tx1">
                    <a:lumMod val="95000"/>
                    <a:lumOff val="5000"/>
                  </a:schemeClr>
                </a:solidFill>
                <a:sym typeface="+mn-ea"/>
              </a:rPr>
              <a:t>s</a:t>
            </a:r>
            <a:r>
              <a:rPr lang="zh-CN" altLang="en-US" sz="2000">
                <a:solidFill>
                  <a:schemeClr val="tx1">
                    <a:lumMod val="95000"/>
                    <a:lumOff val="5000"/>
                  </a:schemeClr>
                </a:solidFill>
                <a:sym typeface="+mn-ea"/>
              </a:rPr>
              <a:t>、</a:t>
            </a:r>
            <a:r>
              <a:rPr lang="en-US" altLang="zh-CN" sz="2000">
                <a:solidFill>
                  <a:schemeClr val="tx1">
                    <a:lumMod val="95000"/>
                    <a:lumOff val="5000"/>
                  </a:schemeClr>
                </a:solidFill>
                <a:sym typeface="+mn-ea"/>
              </a:rPr>
              <a:t>c</a:t>
            </a:r>
            <a:r>
              <a:rPr lang="zh-CN" altLang="en-US" sz="2000">
                <a:solidFill>
                  <a:schemeClr val="tx1">
                    <a:lumMod val="95000"/>
                    <a:lumOff val="5000"/>
                  </a:schemeClr>
                </a:solidFill>
                <a:sym typeface="+mn-ea"/>
              </a:rPr>
              <a:t>ontents of producer</a:t>
            </a:r>
            <a:r>
              <a:rPr lang="en-US" altLang="zh-CN" sz="2000">
                <a:solidFill>
                  <a:schemeClr val="tx1">
                    <a:lumMod val="95000"/>
                    <a:lumOff val="5000"/>
                  </a:schemeClr>
                </a:solidFill>
                <a:sym typeface="+mn-ea"/>
              </a:rPr>
              <a:t>'</a:t>
            </a:r>
            <a:r>
              <a:rPr lang="zh-CN" altLang="en-US" sz="2000">
                <a:solidFill>
                  <a:schemeClr val="tx1">
                    <a:lumMod val="95000"/>
                    <a:lumOff val="5000"/>
                  </a:schemeClr>
                </a:solidFill>
                <a:sym typeface="+mn-ea"/>
              </a:rPr>
              <a:t> </a:t>
            </a:r>
            <a:r>
              <a:rPr lang="en-US" altLang="zh-CN" sz="2000" b="1">
                <a:solidFill>
                  <a:schemeClr val="tx1">
                    <a:lumMod val="95000"/>
                    <a:lumOff val="5000"/>
                  </a:schemeClr>
                </a:solidFill>
                <a:sym typeface="+mn-ea"/>
              </a:rPr>
              <a:t>json</a:t>
            </a:r>
            <a:r>
              <a:rPr lang="en-US" altLang="zh-CN" sz="2000">
                <a:solidFill>
                  <a:schemeClr val="tx1">
                    <a:lumMod val="95000"/>
                    <a:lumOff val="5000"/>
                  </a:schemeClr>
                </a:solidFill>
                <a:sym typeface="+mn-ea"/>
              </a:rPr>
              <a:t> files.</a:t>
            </a:r>
            <a:endParaRPr lang="zh-CN" altLang="en-US" sz="2000">
              <a:solidFill>
                <a:schemeClr val="tx1">
                  <a:lumMod val="95000"/>
                  <a:lumOff val="5000"/>
                </a:schemeClr>
              </a:solidFill>
              <a:sym typeface="+mn-ea"/>
            </a:endParaRPr>
          </a:p>
          <a:p>
            <a:pPr marL="106680" indent="0">
              <a:buFont typeface="Wingdings" panose="05000000000000000000" pitchFamily="2" charset="2"/>
              <a:buNone/>
            </a:pP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	run your CCN simulator.</a:t>
            </a:r>
          </a:p>
          <a:p>
            <a:pPr marL="106680" indent="0">
              <a:buFont typeface="Wingdings" panose="05000000000000000000" pitchFamily="2" charset="2"/>
              <a:buNone/>
            </a:pPr>
            <a:r>
              <a:rPr lang="zh-CN" altLang="en-US" sz="2200" dirty="0">
                <a:solidFill>
                  <a:schemeClr val="tx1">
                    <a:lumMod val="95000"/>
                    <a:lumOff val="5000"/>
                  </a:schemeClr>
                </a:solidFill>
                <a:ea typeface="SimSun" panose="02010600030101010101" pitchFamily="2" charset="-122"/>
                <a:sym typeface="+mn-ea"/>
              </a:rPr>
              <a:t>         </a:t>
            </a:r>
            <a:r>
              <a:rPr lang="en-US" altLang="zh-CN" sz="2200" b="1" dirty="0">
                <a:solidFill>
                  <a:schemeClr val="tx1">
                    <a:lumMod val="95000"/>
                    <a:lumOff val="5000"/>
                  </a:schemeClr>
                </a:solidFill>
                <a:ea typeface="SimSun" panose="02010600030101010101" pitchFamily="2" charset="-122"/>
                <a:sym typeface="+mn-ea"/>
              </a:rPr>
              <a:t>Output</a:t>
            </a:r>
          </a:p>
          <a:p>
            <a:pPr marL="106680" indent="0">
              <a:buFont typeface="Wingdings" panose="05000000000000000000" pitchFamily="2" charset="2"/>
              <a:buNone/>
            </a:pPr>
            <a:r>
              <a:rPr lang="en-US" altLang="zh-CN" sz="2200" b="1" dirty="0">
                <a:solidFill>
                  <a:schemeClr val="tx1">
                    <a:lumMod val="95000"/>
                    <a:lumOff val="5000"/>
                  </a:schemeClr>
                </a:solidFill>
                <a:ea typeface="SimSun" panose="02010600030101010101" pitchFamily="2" charset="-122"/>
                <a:sym typeface="+mn-ea"/>
              </a:rPr>
              <a:t>       </a:t>
            </a:r>
            <a:r>
              <a:rPr lang="en-US" altLang="zh-CN" sz="2200" dirty="0">
                <a:solidFill>
                  <a:schemeClr val="tx1">
                    <a:lumMod val="95000"/>
                    <a:lumOff val="5000"/>
                  </a:schemeClr>
                </a:solidFill>
                <a:ea typeface="SimSun" panose="02010600030101010101" pitchFamily="2" charset="-122"/>
                <a:sym typeface="+mn-ea"/>
              </a:rPr>
              <a:t>  	real-time </a:t>
            </a:r>
            <a:r>
              <a:rPr lang="en-US" altLang="zh-CN" sz="2000" dirty="0">
                <a:solidFill>
                  <a:schemeClr val="tx1">
                    <a:lumMod val="95000"/>
                    <a:lumOff val="5000"/>
                  </a:schemeClr>
                </a:solidFill>
                <a:ea typeface="SimSun" panose="02010600030101010101" pitchFamily="2" charset="-122"/>
                <a:sym typeface="+mn-ea"/>
              </a:rPr>
              <a:t>output packets information to save in csv files (</a:t>
            </a:r>
            <a:r>
              <a:rPr lang="zh-CN" altLang="en-US" sz="2000" b="1">
                <a:solidFill>
                  <a:schemeClr val="tx1">
                    <a:lumMod val="95000"/>
                    <a:lumOff val="5000"/>
                  </a:schemeClr>
                </a:solidFill>
                <a:sym typeface="+mn-ea"/>
              </a:rPr>
              <a:t>interest</a:t>
            </a:r>
            <a:r>
              <a:rPr lang="en-US" altLang="zh-CN" sz="2000" b="1">
                <a:solidFill>
                  <a:schemeClr val="tx1">
                    <a:lumMod val="95000"/>
                    <a:lumOff val="5000"/>
                  </a:schemeClr>
                </a:solidFill>
                <a:sym typeface="+mn-ea"/>
              </a:rPr>
              <a:t>.</a:t>
            </a:r>
            <a:r>
              <a:rPr lang="en-US" altLang="zh-CN" sz="2000" b="1" dirty="0">
                <a:solidFill>
                  <a:schemeClr val="tx1">
                    <a:lumMod val="95000"/>
                    <a:lumOff val="5000"/>
                  </a:schemeClr>
                </a:solidFill>
                <a:ea typeface="SimSun" panose="02010600030101010101" pitchFamily="2" charset="-122"/>
                <a:sym typeface="+mn-ea"/>
              </a:rPr>
              <a:t>csv</a:t>
            </a:r>
            <a:r>
              <a:rPr lang="zh-CN" altLang="en-US" sz="2000" b="1">
                <a:solidFill>
                  <a:schemeClr val="tx1">
                    <a:lumMod val="95000"/>
                    <a:lumOff val="5000"/>
                  </a:schemeClr>
                </a:solidFill>
                <a:sym typeface="+mn-ea"/>
              </a:rPr>
              <a:t> </a:t>
            </a:r>
            <a:r>
              <a:rPr lang="en-US" altLang="zh-CN" sz="2000">
                <a:solidFill>
                  <a:schemeClr val="tx1">
                    <a:lumMod val="95000"/>
                    <a:lumOff val="5000"/>
                  </a:schemeClr>
                </a:solidFill>
                <a:sym typeface="+mn-ea"/>
              </a:rPr>
              <a:t>and</a:t>
            </a:r>
            <a:r>
              <a:rPr lang="en-US" altLang="zh-CN" sz="2000" b="1">
                <a:solidFill>
                  <a:schemeClr val="tx1">
                    <a:lumMod val="95000"/>
                    <a:lumOff val="5000"/>
                  </a:schemeClr>
                </a:solidFill>
                <a:sym typeface="+mn-ea"/>
              </a:rPr>
              <a:t> data.</a:t>
            </a:r>
            <a:r>
              <a:rPr lang="en-US" altLang="zh-CN" sz="2000" b="1" dirty="0">
                <a:solidFill>
                  <a:schemeClr val="tx1">
                    <a:lumMod val="95000"/>
                    <a:lumOff val="5000"/>
                  </a:schemeClr>
                </a:solidFill>
                <a:ea typeface="SimSun" panose="02010600030101010101" pitchFamily="2" charset="-122"/>
                <a:sym typeface="+mn-ea"/>
              </a:rPr>
              <a:t>csv</a:t>
            </a:r>
            <a:r>
              <a:rPr lang="en-US" altLang="zh-CN" sz="2000" dirty="0">
                <a:solidFill>
                  <a:schemeClr val="tx1">
                    <a:lumMod val="95000"/>
                    <a:lumOff val="5000"/>
                  </a:schemeClr>
                </a:solidFill>
                <a:ea typeface="SimSun" panose="02010600030101010101" pitchFamily="2" charset="-122"/>
                <a:sym typeface="+mn-ea"/>
              </a:rPr>
              <a:t>).</a:t>
            </a:r>
          </a:p>
          <a:p>
            <a:pPr algn="l">
              <a:buFont typeface="Wingdings" panose="05000000000000000000" pitchFamily="2" charset="2"/>
              <a:buChar char="l"/>
            </a:pPr>
            <a:r>
              <a:rPr lang="en-US" altLang="zh-CN" sz="2000" dirty="0">
                <a:solidFill>
                  <a:schemeClr val="tx1">
                    <a:lumMod val="95000"/>
                    <a:lumOff val="5000"/>
                  </a:schemeClr>
                </a:solidFill>
                <a:sym typeface="+mn-ea"/>
              </a:rPr>
              <a:t>Interest Output.CSV format</a:t>
            </a:r>
          </a:p>
          <a:p>
            <a:pPr marL="106680" indent="0" algn="l">
              <a:buFont typeface="Wingdings" panose="05000000000000000000" pitchFamily="2" charset="2"/>
              <a:buNone/>
            </a:pPr>
            <a:r>
              <a:rPr lang="en-US" altLang="zh-CN" sz="2000" i="1" dirty="0">
                <a:solidFill>
                  <a:schemeClr val="tx1">
                    <a:lumMod val="95000"/>
                    <a:lumOff val="5000"/>
                  </a:schemeClr>
                </a:solidFill>
                <a:sym typeface="+mn-ea"/>
              </a:rPr>
              <a:t>= [</a:t>
            </a:r>
            <a:r>
              <a:rPr lang="en-US" altLang="zh-CN" sz="2000" dirty="0">
                <a:solidFill>
                  <a:schemeClr val="tx1">
                    <a:lumMod val="95000"/>
                    <a:lumOff val="5000"/>
                  </a:schemeClr>
                </a:solidFill>
                <a:sym typeface="+mn-ea"/>
              </a:rPr>
              <a:t>"Time"=</a:t>
            </a:r>
            <a:r>
              <a:rPr lang="en-US" altLang="zh-CN" sz="2000" i="1" dirty="0">
                <a:solidFill>
                  <a:schemeClr val="tx1">
                    <a:lumMod val="95000"/>
                    <a:lumOff val="5000"/>
                  </a:schemeClr>
                </a:solidFill>
                <a:sym typeface="+mn-ea"/>
              </a:rPr>
              <a:t>str(int(time.time()-interest['run_start_time']), </a:t>
            </a:r>
            <a:r>
              <a:rPr lang="en-US" altLang="zh-CN" sz="2000" dirty="0">
                <a:solidFill>
                  <a:schemeClr val="tx1">
                    <a:lumMod val="95000"/>
                    <a:lumOff val="5000"/>
                  </a:schemeClr>
                </a:solidFill>
                <a:sym typeface="+mn-ea"/>
              </a:rPr>
              <a:t>"Type"=</a:t>
            </a:r>
            <a:r>
              <a:rPr lang="en-US" altLang="zh-CN" sz="2000" i="1" dirty="0">
                <a:solidFill>
                  <a:schemeClr val="tx1">
                    <a:lumMod val="95000"/>
                    <a:lumOff val="5000"/>
                  </a:schemeClr>
                </a:solidFill>
                <a:sym typeface="+mn-ea"/>
              </a:rPr>
              <a:t>interest['type'], </a:t>
            </a:r>
            <a:r>
              <a:rPr lang="en-US" altLang="zh-CN" sz="2000" dirty="0">
                <a:solidFill>
                  <a:schemeClr val="tx1">
                    <a:lumMod val="95000"/>
                    <a:lumOff val="5000"/>
                  </a:schemeClr>
                </a:solidFill>
                <a:sym typeface="+mn-ea"/>
              </a:rPr>
              <a:t>"Interest_ID"=</a:t>
            </a:r>
            <a:r>
              <a:rPr lang="en-US" altLang="zh-CN" sz="2000" i="1" dirty="0">
                <a:solidFill>
                  <a:schemeClr val="tx1">
                    <a:lumMod val="95000"/>
                    <a:lumOff val="5000"/>
                  </a:schemeClr>
                </a:solidFill>
                <a:sym typeface="+mn-ea"/>
              </a:rPr>
              <a:t>'I'+str(interest['interest_ID']), </a:t>
            </a:r>
            <a:r>
              <a:rPr lang="en-US" altLang="zh-CN" sz="2000" dirty="0">
                <a:solidFill>
                  <a:schemeClr val="tx1">
                    <a:lumMod val="95000"/>
                    <a:lumOff val="5000"/>
                  </a:schemeClr>
                </a:solidFill>
                <a:sym typeface="+mn-ea"/>
              </a:rPr>
              <a:t>"Consumer_ID"=</a:t>
            </a:r>
            <a:r>
              <a:rPr lang="en-US" altLang="zh-CN" sz="2000" i="1" dirty="0">
                <a:solidFill>
                  <a:schemeClr val="tx1">
                    <a:lumMod val="95000"/>
                    <a:lumOff val="5000"/>
                  </a:schemeClr>
                </a:solidFill>
                <a:sym typeface="+mn-ea"/>
              </a:rPr>
              <a:t>'C'+str(interest['consumer_ID']), </a:t>
            </a:r>
            <a:r>
              <a:rPr lang="en-US" altLang="zh-CN" sz="2000" dirty="0">
                <a:solidFill>
                  <a:schemeClr val="tx1">
                    <a:lumMod val="95000"/>
                    <a:lumOff val="5000"/>
                  </a:schemeClr>
                </a:solidFill>
                <a:sym typeface="+mn-ea"/>
              </a:rPr>
              <a:t>"Route_ID"=</a:t>
            </a:r>
            <a:r>
              <a:rPr lang="en-US" altLang="zh-CN" sz="2000" i="1" dirty="0">
                <a:solidFill>
                  <a:schemeClr val="tx1">
                    <a:lumMod val="95000"/>
                    <a:lumOff val="5000"/>
                  </a:schemeClr>
                </a:solidFill>
                <a:sym typeface="+mn-ea"/>
              </a:rPr>
              <a:t>'R'+str(interest['route_ID']), </a:t>
            </a:r>
            <a:r>
              <a:rPr lang="en-US" altLang="zh-CN" sz="2000" dirty="0">
                <a:solidFill>
                  <a:schemeClr val="tx1">
                    <a:lumMod val="95000"/>
                    <a:lumOff val="5000"/>
                  </a:schemeClr>
                </a:solidFill>
                <a:sym typeface="+mn-ea"/>
              </a:rPr>
              <a:t>"Content_name"=</a:t>
            </a:r>
            <a:r>
              <a:rPr lang="en-US" altLang="zh-CN" sz="2000" i="1" dirty="0">
                <a:solidFill>
                  <a:schemeClr val="tx1">
                    <a:lumMod val="95000"/>
                    <a:lumOff val="5000"/>
                  </a:schemeClr>
                </a:solidFill>
                <a:sym typeface="+mn-ea"/>
              </a:rPr>
              <a:t>interest['content_name'], </a:t>
            </a:r>
            <a:r>
              <a:rPr lang="en-US" altLang="zh-CN" sz="2000" dirty="0">
                <a:solidFill>
                  <a:schemeClr val="tx1">
                    <a:lumMod val="95000"/>
                    <a:lumOff val="5000"/>
                  </a:schemeClr>
                </a:solidFill>
                <a:sym typeface="+mn-ea"/>
              </a:rPr>
              <a:t>"Interest_hop"=</a:t>
            </a:r>
            <a:r>
              <a:rPr lang="en-US" altLang="zh-CN" sz="2000" i="1" dirty="0">
                <a:solidFill>
                  <a:schemeClr val="tx1">
                    <a:lumMod val="95000"/>
                    <a:lumOff val="5000"/>
                  </a:schemeClr>
                </a:solidFill>
                <a:sym typeface="+mn-ea"/>
              </a:rPr>
              <a:t>interest['interest_hop'], </a:t>
            </a:r>
            <a:r>
              <a:rPr lang="en-US" altLang="zh-CN" sz="2000" dirty="0">
                <a:solidFill>
                  <a:schemeClr val="tx1">
                    <a:lumMod val="95000"/>
                    <a:lumOff val="5000"/>
                  </a:schemeClr>
                </a:solidFill>
                <a:sym typeface="+mn-ea"/>
              </a:rPr>
              <a:t>"Path"=</a:t>
            </a:r>
            <a:r>
              <a:rPr lang="en-US" altLang="zh-CN" sz="2000" i="1" dirty="0">
                <a:solidFill>
                  <a:schemeClr val="tx1">
                    <a:lumMod val="95000"/>
                    <a:lumOff val="5000"/>
                  </a:schemeClr>
                </a:solidFill>
                <a:sym typeface="+mn-ea"/>
              </a:rPr>
              <a:t>interest['path'], </a:t>
            </a:r>
            <a:r>
              <a:rPr lang="en-US" altLang="zh-CN" sz="2000" dirty="0">
                <a:solidFill>
                  <a:schemeClr val="tx1">
                    <a:lumMod val="95000"/>
                    <a:lumOff val="5000"/>
                  </a:schemeClr>
                </a:solidFill>
                <a:sym typeface="+mn-ea"/>
              </a:rPr>
              <a:t>"Result"=</a:t>
            </a:r>
            <a:r>
              <a:rPr lang="en-US" altLang="zh-CN" sz="2000" i="1" dirty="0">
                <a:solidFill>
                  <a:schemeClr val="tx1">
                    <a:lumMod val="95000"/>
                    <a:lumOff val="5000"/>
                  </a:schemeClr>
                </a:solidFill>
                <a:sym typeface="+mn-ea"/>
              </a:rPr>
              <a:t>'Interest</a:t>
            </a:r>
            <a:r>
              <a:rPr lang="en-US" altLang="zh-CN" sz="2000" dirty="0">
                <a:solidFill>
                  <a:schemeClr val="tx1">
                    <a:lumMod val="95000"/>
                    <a:lumOff val="5000"/>
                  </a:schemeClr>
                </a:solidFill>
                <a:sym typeface="+mn-ea"/>
              </a:rPr>
              <a:t> </a:t>
            </a:r>
            <a:r>
              <a:rPr lang="en-US" altLang="zh-CN" sz="2000" i="1" dirty="0">
                <a:solidFill>
                  <a:schemeClr val="tx1">
                    <a:lumMod val="95000"/>
                    <a:lumOff val="5000"/>
                  </a:schemeClr>
                </a:solidFill>
                <a:sym typeface="+mn-ea"/>
              </a:rPr>
              <a:t>hit in PS', </a:t>
            </a:r>
            <a:r>
              <a:rPr lang="en-US" altLang="zh-CN" sz="2000" dirty="0">
                <a:solidFill>
                  <a:schemeClr val="tx1">
                    <a:lumMod val="95000"/>
                    <a:lumOff val="5000"/>
                  </a:schemeClr>
                </a:solidFill>
                <a:sym typeface="+mn-ea"/>
              </a:rPr>
              <a:t>"Hit"=</a:t>
            </a:r>
            <a:r>
              <a:rPr lang="en-US" altLang="zh-CN" sz="2000" i="1" dirty="0">
                <a:solidFill>
                  <a:schemeClr val="tx1">
                    <a:lumMod val="95000"/>
                    <a:lumOff val="5000"/>
                  </a:schemeClr>
                </a:solidFill>
                <a:sym typeface="+mn-ea"/>
              </a:rPr>
              <a:t>1, </a:t>
            </a:r>
            <a:r>
              <a:rPr lang="en-US" altLang="zh-CN" sz="2000" dirty="0">
                <a:solidFill>
                  <a:schemeClr val="tx1">
                    <a:lumMod val="95000"/>
                    <a:lumOff val="5000"/>
                  </a:schemeClr>
                </a:solidFill>
                <a:sym typeface="+mn-ea"/>
              </a:rPr>
              <a:t>"Miss"=</a:t>
            </a:r>
            <a:r>
              <a:rPr lang="en-US" altLang="zh-CN" sz="2000" i="1" dirty="0">
                <a:solidFill>
                  <a:schemeClr val="tx1">
                    <a:lumMod val="95000"/>
                    <a:lumOff val="5000"/>
                  </a:schemeClr>
                </a:solidFill>
                <a:sym typeface="+mn-ea"/>
              </a:rPr>
              <a:t>0]</a:t>
            </a:r>
            <a:endParaRPr lang="en-US" altLang="zh-CN" sz="2000" dirty="0">
              <a:solidFill>
                <a:schemeClr val="tx1">
                  <a:lumMod val="95000"/>
                  <a:lumOff val="5000"/>
                </a:schemeClr>
              </a:solidFill>
              <a:ea typeface="SimSun" panose="02010600030101010101" pitchFamily="2"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2. Project 2</a:t>
            </a: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35000" y="1049020"/>
            <a:ext cx="9111615" cy="5753735"/>
          </a:xfrm>
        </p:spPr>
        <p:txBody>
          <a:bodyPr/>
          <a:lstStyle/>
          <a:p>
            <a:pPr>
              <a:buFont typeface="Wingdings" panose="05000000000000000000" pitchFamily="2" charset="2"/>
              <a:buChar char="l"/>
            </a:pPr>
            <a:r>
              <a:rPr lang="en-US" altLang="zh-CN" sz="2200" b="1">
                <a:solidFill>
                  <a:schemeClr val="tx1">
                    <a:lumMod val="95000"/>
                    <a:lumOff val="5000"/>
                  </a:schemeClr>
                </a:solidFill>
              </a:rPr>
              <a:t>3. Test </a:t>
            </a:r>
            <a:r>
              <a:rPr lang="en-US" altLang="zh-CN" sz="2200" b="1">
                <a:solidFill>
                  <a:schemeClr val="tx1">
                    <a:lumMod val="95000"/>
                    <a:lumOff val="5000"/>
                  </a:schemeClr>
                </a:solidFill>
                <a:sym typeface="+mn-ea"/>
              </a:rPr>
              <a:t>CCN simulator</a:t>
            </a:r>
            <a:endParaRPr lang="en-US" altLang="zh-CN" sz="2200" b="1">
              <a:solidFill>
                <a:schemeClr val="tx1">
                  <a:lumMod val="95000"/>
                  <a:lumOff val="5000"/>
                </a:schemeClr>
              </a:solidFill>
            </a:endParaRPr>
          </a:p>
          <a:p>
            <a:pPr marL="106680" indent="0">
              <a:buFont typeface="Wingdings" panose="05000000000000000000" pitchFamily="2" charset="2"/>
              <a:buNone/>
            </a:pPr>
            <a:r>
              <a:rPr lang="zh-CN" altLang="en-US" sz="2200" b="1">
                <a:solidFill>
                  <a:schemeClr val="tx1">
                    <a:lumMod val="95000"/>
                    <a:lumOff val="5000"/>
                  </a:schemeClr>
                </a:solidFill>
              </a:rPr>
              <a:t>        </a:t>
            </a:r>
            <a:r>
              <a:rPr lang="zh-CN" altLang="en-US" sz="2200">
                <a:solidFill>
                  <a:schemeClr val="tx1">
                    <a:lumMod val="95000"/>
                    <a:lumOff val="5000"/>
                  </a:schemeClr>
                </a:solidFill>
              </a:rPr>
              <a:t> </a:t>
            </a:r>
            <a:r>
              <a:rPr lang="en-US" altLang="zh-CN" sz="2200" b="1">
                <a:solidFill>
                  <a:schemeClr val="tx1">
                    <a:lumMod val="95000"/>
                    <a:lumOff val="5000"/>
                  </a:schemeClr>
                </a:solidFill>
              </a:rPr>
              <a:t>Input</a:t>
            </a:r>
            <a:r>
              <a:rPr lang="en-US" altLang="zh-CN" sz="2200">
                <a:solidFill>
                  <a:schemeClr val="tx1">
                    <a:lumMod val="95000"/>
                    <a:lumOff val="5000"/>
                  </a:schemeClr>
                </a:solidFill>
              </a:rPr>
              <a:t> </a:t>
            </a:r>
          </a:p>
          <a:p>
            <a:pPr marL="106680" indent="0">
              <a:buFont typeface="Wingdings" panose="05000000000000000000" pitchFamily="2" charset="2"/>
              <a:buNone/>
            </a:pPr>
            <a:r>
              <a:rPr lang="en-US" altLang="zh-CN" sz="2200">
                <a:solidFill>
                  <a:schemeClr val="tx1">
                    <a:lumMod val="95000"/>
                    <a:lumOff val="5000"/>
                  </a:schemeClr>
                </a:solidFill>
              </a:rPr>
              <a:t>         	</a:t>
            </a:r>
            <a:r>
              <a:rPr lang="en-US" altLang="zh-CN" sz="2000">
                <a:solidFill>
                  <a:schemeClr val="tx1">
                    <a:lumMod val="95000"/>
                    <a:lumOff val="5000"/>
                  </a:schemeClr>
                </a:solidFill>
              </a:rPr>
              <a:t>read '</a:t>
            </a:r>
            <a:r>
              <a:rPr lang="en-US" sz="2000">
                <a:solidFill>
                  <a:schemeClr val="tx1">
                    <a:lumMod val="95000"/>
                    <a:lumOff val="5000"/>
                  </a:schemeClr>
                </a:solidFill>
                <a:latin typeface="Calibri" panose="020F0502020204030204" charset="0"/>
                <a:cs typeface="新細明體" panose="02020500000000000000" charset="-120"/>
                <a:sym typeface="+mn-ea"/>
              </a:rPr>
              <a:t>peremiters</a:t>
            </a:r>
            <a:r>
              <a:rPr lang="zh-CN" altLang="en-US" sz="2000">
                <a:solidFill>
                  <a:schemeClr val="tx1">
                    <a:lumMod val="95000"/>
                    <a:lumOff val="5000"/>
                  </a:schemeClr>
                </a:solidFill>
                <a:latin typeface="Calibri" panose="020F0502020204030204" charset="0"/>
                <a:ea typeface="SimSun" panose="02010600030101010101" pitchFamily="2" charset="-122"/>
                <a:cs typeface="新細明體" panose="02020500000000000000" charset="-120"/>
                <a:sym typeface="+mn-ea"/>
              </a:rPr>
              <a:t>、</a:t>
            </a:r>
            <a:r>
              <a:rPr lang="zh-CN" altLang="en-US" sz="2000">
                <a:solidFill>
                  <a:schemeClr val="tx1">
                    <a:lumMod val="95000"/>
                    <a:lumOff val="5000"/>
                  </a:schemeClr>
                </a:solidFill>
                <a:sym typeface="+mn-ea"/>
              </a:rPr>
              <a:t>networks</a:t>
            </a:r>
            <a:r>
              <a:rPr lang="zh-CN" altLang="en-US" sz="2000">
                <a:solidFill>
                  <a:schemeClr val="tx1">
                    <a:lumMod val="95000"/>
                    <a:lumOff val="5000"/>
                  </a:schemeClr>
                </a:solidFill>
                <a:latin typeface="Calibri" panose="020F0502020204030204" charset="0"/>
                <a:ea typeface="SimSun" panose="02010600030101010101" pitchFamily="2" charset="-122"/>
                <a:cs typeface="新細明體" panose="02020500000000000000" charset="-120"/>
                <a:sym typeface="+mn-ea"/>
              </a:rPr>
              <a:t>、</a:t>
            </a:r>
            <a:r>
              <a:rPr lang="zh-CN" altLang="en-US" sz="2000">
                <a:solidFill>
                  <a:schemeClr val="tx1">
                    <a:lumMod val="95000"/>
                    <a:lumOff val="5000"/>
                  </a:schemeClr>
                </a:solidFill>
                <a:sym typeface="+mn-ea"/>
              </a:rPr>
              <a:t>interest</a:t>
            </a:r>
            <a:r>
              <a:rPr lang="en-US" altLang="zh-CN" sz="2000">
                <a:solidFill>
                  <a:schemeClr val="tx1">
                    <a:lumMod val="95000"/>
                    <a:lumOff val="5000"/>
                  </a:schemeClr>
                </a:solidFill>
                <a:sym typeface="+mn-ea"/>
              </a:rPr>
              <a:t>s</a:t>
            </a:r>
            <a:r>
              <a:rPr lang="zh-CN" altLang="en-US" sz="2000">
                <a:solidFill>
                  <a:schemeClr val="tx1">
                    <a:lumMod val="95000"/>
                    <a:lumOff val="5000"/>
                  </a:schemeClr>
                </a:solidFill>
                <a:sym typeface="+mn-ea"/>
              </a:rPr>
              <a:t>、</a:t>
            </a:r>
            <a:r>
              <a:rPr lang="en-US" altLang="zh-CN" sz="2000">
                <a:solidFill>
                  <a:schemeClr val="tx1">
                    <a:lumMod val="95000"/>
                    <a:lumOff val="5000"/>
                  </a:schemeClr>
                </a:solidFill>
                <a:sym typeface="+mn-ea"/>
              </a:rPr>
              <a:t>c</a:t>
            </a:r>
            <a:r>
              <a:rPr lang="zh-CN" altLang="en-US" sz="2000">
                <a:solidFill>
                  <a:schemeClr val="tx1">
                    <a:lumMod val="95000"/>
                    <a:lumOff val="5000"/>
                  </a:schemeClr>
                </a:solidFill>
                <a:sym typeface="+mn-ea"/>
              </a:rPr>
              <a:t>ontents of producer</a:t>
            </a:r>
            <a:r>
              <a:rPr lang="en-US" altLang="zh-CN" sz="2000">
                <a:solidFill>
                  <a:schemeClr val="tx1">
                    <a:lumMod val="95000"/>
                    <a:lumOff val="5000"/>
                  </a:schemeClr>
                </a:solidFill>
                <a:sym typeface="+mn-ea"/>
              </a:rPr>
              <a:t>'</a:t>
            </a:r>
            <a:r>
              <a:rPr lang="zh-CN" altLang="en-US" sz="2000">
                <a:solidFill>
                  <a:schemeClr val="tx1">
                    <a:lumMod val="95000"/>
                    <a:lumOff val="5000"/>
                  </a:schemeClr>
                </a:solidFill>
                <a:sym typeface="+mn-ea"/>
              </a:rPr>
              <a:t> </a:t>
            </a:r>
            <a:r>
              <a:rPr lang="en-US" altLang="zh-CN" sz="2000" b="1">
                <a:solidFill>
                  <a:schemeClr val="tx1">
                    <a:lumMod val="95000"/>
                    <a:lumOff val="5000"/>
                  </a:schemeClr>
                </a:solidFill>
                <a:sym typeface="+mn-ea"/>
              </a:rPr>
              <a:t>json</a:t>
            </a:r>
            <a:r>
              <a:rPr lang="en-US" altLang="zh-CN" sz="2000">
                <a:solidFill>
                  <a:schemeClr val="tx1">
                    <a:lumMod val="95000"/>
                    <a:lumOff val="5000"/>
                  </a:schemeClr>
                </a:solidFill>
                <a:sym typeface="+mn-ea"/>
              </a:rPr>
              <a:t> files.</a:t>
            </a:r>
            <a:endParaRPr lang="zh-CN" altLang="en-US" sz="2000">
              <a:solidFill>
                <a:schemeClr val="tx1">
                  <a:lumMod val="95000"/>
                  <a:lumOff val="5000"/>
                </a:schemeClr>
              </a:solidFill>
              <a:sym typeface="+mn-ea"/>
            </a:endParaRPr>
          </a:p>
          <a:p>
            <a:pPr marL="106680" indent="0">
              <a:buFont typeface="Wingdings" panose="05000000000000000000" pitchFamily="2" charset="2"/>
              <a:buNone/>
            </a:pPr>
            <a:r>
              <a:rPr lang="zh-CN" altLang="en-US" sz="2000" dirty="0">
                <a:solidFill>
                  <a:schemeClr val="tx1">
                    <a:lumMod val="95000"/>
                    <a:lumOff val="5000"/>
                  </a:schemeClr>
                </a:solidFill>
                <a:sym typeface="+mn-ea"/>
              </a:rPr>
              <a:t>         </a:t>
            </a:r>
            <a:r>
              <a:rPr lang="en-US" altLang="zh-CN" sz="2000" dirty="0">
                <a:solidFill>
                  <a:schemeClr val="tx1">
                    <a:lumMod val="95000"/>
                    <a:lumOff val="5000"/>
                  </a:schemeClr>
                </a:solidFill>
                <a:sym typeface="+mn-ea"/>
              </a:rPr>
              <a:t>	run your CCN simulator.</a:t>
            </a:r>
          </a:p>
          <a:p>
            <a:pPr marL="106680" indent="0">
              <a:buFont typeface="Wingdings" panose="05000000000000000000" pitchFamily="2" charset="2"/>
              <a:buNone/>
            </a:pPr>
            <a:r>
              <a:rPr lang="zh-CN" altLang="en-US" sz="2200" dirty="0">
                <a:solidFill>
                  <a:schemeClr val="tx1">
                    <a:lumMod val="95000"/>
                    <a:lumOff val="5000"/>
                  </a:schemeClr>
                </a:solidFill>
                <a:ea typeface="SimSun" panose="02010600030101010101" pitchFamily="2" charset="-122"/>
                <a:sym typeface="+mn-ea"/>
              </a:rPr>
              <a:t>         </a:t>
            </a:r>
            <a:r>
              <a:rPr lang="en-US" altLang="zh-CN" sz="2200" b="1" dirty="0">
                <a:solidFill>
                  <a:schemeClr val="tx1">
                    <a:lumMod val="95000"/>
                    <a:lumOff val="5000"/>
                  </a:schemeClr>
                </a:solidFill>
                <a:ea typeface="SimSun" panose="02010600030101010101" pitchFamily="2" charset="-122"/>
                <a:sym typeface="+mn-ea"/>
              </a:rPr>
              <a:t>Output</a:t>
            </a:r>
          </a:p>
          <a:p>
            <a:pPr marL="106680" indent="0">
              <a:buFont typeface="Wingdings" panose="05000000000000000000" pitchFamily="2" charset="2"/>
              <a:buNone/>
            </a:pPr>
            <a:r>
              <a:rPr lang="en-US" altLang="zh-CN" sz="2200" b="1" dirty="0">
                <a:solidFill>
                  <a:schemeClr val="tx1">
                    <a:lumMod val="95000"/>
                    <a:lumOff val="5000"/>
                  </a:schemeClr>
                </a:solidFill>
                <a:ea typeface="SimSun" panose="02010600030101010101" pitchFamily="2" charset="-122"/>
                <a:sym typeface="+mn-ea"/>
              </a:rPr>
              <a:t>       </a:t>
            </a:r>
            <a:r>
              <a:rPr lang="en-US" altLang="zh-CN" sz="2200" dirty="0">
                <a:solidFill>
                  <a:schemeClr val="tx1">
                    <a:lumMod val="95000"/>
                    <a:lumOff val="5000"/>
                  </a:schemeClr>
                </a:solidFill>
                <a:ea typeface="SimSun" panose="02010600030101010101" pitchFamily="2" charset="-122"/>
                <a:sym typeface="+mn-ea"/>
              </a:rPr>
              <a:t>  	real-time </a:t>
            </a:r>
            <a:r>
              <a:rPr lang="en-US" altLang="zh-CN" sz="2000" dirty="0">
                <a:solidFill>
                  <a:schemeClr val="tx1">
                    <a:lumMod val="95000"/>
                    <a:lumOff val="5000"/>
                  </a:schemeClr>
                </a:solidFill>
                <a:ea typeface="SimSun" panose="02010600030101010101" pitchFamily="2" charset="-122"/>
                <a:sym typeface="+mn-ea"/>
              </a:rPr>
              <a:t>output packets information to save in csv files (</a:t>
            </a:r>
            <a:r>
              <a:rPr lang="zh-CN" altLang="en-US" sz="2000" b="1">
                <a:solidFill>
                  <a:schemeClr val="tx1">
                    <a:lumMod val="95000"/>
                    <a:lumOff val="5000"/>
                  </a:schemeClr>
                </a:solidFill>
                <a:sym typeface="+mn-ea"/>
              </a:rPr>
              <a:t>interest</a:t>
            </a:r>
            <a:r>
              <a:rPr lang="en-US" altLang="zh-CN" sz="2000" b="1">
                <a:solidFill>
                  <a:schemeClr val="tx1">
                    <a:lumMod val="95000"/>
                    <a:lumOff val="5000"/>
                  </a:schemeClr>
                </a:solidFill>
                <a:sym typeface="+mn-ea"/>
              </a:rPr>
              <a:t>.</a:t>
            </a:r>
            <a:r>
              <a:rPr lang="en-US" altLang="zh-CN" sz="2000" b="1" dirty="0">
                <a:solidFill>
                  <a:schemeClr val="tx1">
                    <a:lumMod val="95000"/>
                    <a:lumOff val="5000"/>
                  </a:schemeClr>
                </a:solidFill>
                <a:ea typeface="SimSun" panose="02010600030101010101" pitchFamily="2" charset="-122"/>
                <a:sym typeface="+mn-ea"/>
              </a:rPr>
              <a:t>csv</a:t>
            </a:r>
            <a:r>
              <a:rPr lang="zh-CN" altLang="en-US" sz="2000" b="1">
                <a:solidFill>
                  <a:schemeClr val="tx1">
                    <a:lumMod val="95000"/>
                    <a:lumOff val="5000"/>
                  </a:schemeClr>
                </a:solidFill>
                <a:sym typeface="+mn-ea"/>
              </a:rPr>
              <a:t> </a:t>
            </a:r>
            <a:r>
              <a:rPr lang="en-US" altLang="zh-CN" sz="2000">
                <a:solidFill>
                  <a:schemeClr val="tx1">
                    <a:lumMod val="95000"/>
                    <a:lumOff val="5000"/>
                  </a:schemeClr>
                </a:solidFill>
                <a:sym typeface="+mn-ea"/>
              </a:rPr>
              <a:t>and</a:t>
            </a:r>
            <a:r>
              <a:rPr lang="en-US" altLang="zh-CN" sz="2000" b="1">
                <a:solidFill>
                  <a:schemeClr val="tx1">
                    <a:lumMod val="95000"/>
                    <a:lumOff val="5000"/>
                  </a:schemeClr>
                </a:solidFill>
                <a:sym typeface="+mn-ea"/>
              </a:rPr>
              <a:t> data.</a:t>
            </a:r>
            <a:r>
              <a:rPr lang="en-US" altLang="zh-CN" sz="2000" b="1" dirty="0">
                <a:solidFill>
                  <a:schemeClr val="tx1">
                    <a:lumMod val="95000"/>
                    <a:lumOff val="5000"/>
                  </a:schemeClr>
                </a:solidFill>
                <a:ea typeface="SimSun" panose="02010600030101010101" pitchFamily="2" charset="-122"/>
                <a:sym typeface="+mn-ea"/>
              </a:rPr>
              <a:t>csv</a:t>
            </a:r>
            <a:r>
              <a:rPr lang="en-US" altLang="zh-CN" sz="2000" dirty="0">
                <a:solidFill>
                  <a:schemeClr val="tx1">
                    <a:lumMod val="95000"/>
                    <a:lumOff val="5000"/>
                  </a:schemeClr>
                </a:solidFill>
                <a:ea typeface="SimSun" panose="02010600030101010101" pitchFamily="2" charset="-122"/>
                <a:sym typeface="+mn-ea"/>
              </a:rPr>
              <a:t>).</a:t>
            </a:r>
          </a:p>
          <a:p>
            <a:pPr algn="just">
              <a:buFont typeface="Wingdings" panose="05000000000000000000" pitchFamily="2" charset="2"/>
              <a:buChar char="l"/>
            </a:pPr>
            <a:r>
              <a:rPr lang="en-US" altLang="zh-CN" sz="2000" dirty="0">
                <a:solidFill>
                  <a:schemeClr val="tx1">
                    <a:lumMod val="95000"/>
                    <a:lumOff val="5000"/>
                  </a:schemeClr>
                </a:solidFill>
                <a:sym typeface="+mn-ea"/>
              </a:rPr>
              <a:t>Data Output.CSV format</a:t>
            </a:r>
          </a:p>
          <a:p>
            <a:pPr marL="106680" indent="0" algn="l">
              <a:buFont typeface="Wingdings" panose="05000000000000000000" pitchFamily="2" charset="2"/>
              <a:buNone/>
            </a:pPr>
            <a:r>
              <a:rPr lang="en-US" altLang="zh-CN" sz="2000" i="1" dirty="0">
                <a:solidFill>
                  <a:schemeClr val="tx1">
                    <a:lumMod val="95000"/>
                    <a:lumOff val="5000"/>
                  </a:schemeClr>
                </a:solidFill>
                <a:sym typeface="+mn-ea"/>
              </a:rPr>
              <a:t>=[</a:t>
            </a:r>
            <a:r>
              <a:rPr lang="en-US" altLang="zh-CN" sz="2000" dirty="0">
                <a:solidFill>
                  <a:schemeClr val="tx1">
                    <a:lumMod val="95000"/>
                    <a:lumOff val="5000"/>
                  </a:schemeClr>
                </a:solidFill>
                <a:sym typeface="+mn-ea"/>
              </a:rPr>
              <a:t>"Time"=</a:t>
            </a:r>
            <a:r>
              <a:rPr lang="en-US" altLang="zh-CN" sz="2000" i="1" dirty="0">
                <a:solidFill>
                  <a:schemeClr val="tx1">
                    <a:lumMod val="95000"/>
                    <a:lumOff val="5000"/>
                  </a:schemeClr>
                </a:solidFill>
                <a:sym typeface="+mn-ea"/>
              </a:rPr>
              <a:t>str(times-data['run_start_time']), </a:t>
            </a:r>
            <a:r>
              <a:rPr lang="en-US" altLang="zh-CN" sz="2000" dirty="0">
                <a:solidFill>
                  <a:schemeClr val="tx1">
                    <a:lumMod val="95000"/>
                    <a:lumOff val="5000"/>
                  </a:schemeClr>
                </a:solidFill>
                <a:sym typeface="+mn-ea"/>
              </a:rPr>
              <a:t>"Type"=</a:t>
            </a:r>
            <a:r>
              <a:rPr lang="en-US" altLang="zh-CN" sz="2000" i="1" dirty="0">
                <a:solidFill>
                  <a:schemeClr val="tx1">
                    <a:lumMod val="95000"/>
                    <a:lumOff val="5000"/>
                  </a:schemeClr>
                </a:solidFill>
                <a:sym typeface="+mn-ea"/>
              </a:rPr>
              <a:t>data['type'], </a:t>
            </a:r>
            <a:r>
              <a:rPr lang="en-US" altLang="zh-CN" sz="2000" dirty="0">
                <a:solidFill>
                  <a:schemeClr val="tx1">
                    <a:lumMod val="95000"/>
                    <a:lumOff val="5000"/>
                  </a:schemeClr>
                </a:solidFill>
                <a:sym typeface="+mn-ea"/>
              </a:rPr>
              <a:t>"Consumer_ID"=</a:t>
            </a:r>
            <a:r>
              <a:rPr lang="en-US" altLang="zh-CN" sz="2000" i="1" dirty="0">
                <a:solidFill>
                  <a:schemeClr val="tx1">
                    <a:lumMod val="95000"/>
                    <a:lumOff val="5000"/>
                  </a:schemeClr>
                </a:solidFill>
                <a:sym typeface="+mn-ea"/>
              </a:rPr>
              <a:t>'C'+str(data['consumer_ID']), </a:t>
            </a:r>
            <a:r>
              <a:rPr lang="en-US" altLang="zh-CN" sz="2000" dirty="0">
                <a:solidFill>
                  <a:schemeClr val="tx1">
                    <a:lumMod val="95000"/>
                    <a:lumOff val="5000"/>
                  </a:schemeClr>
                </a:solidFill>
                <a:sym typeface="+mn-ea"/>
              </a:rPr>
              <a:t>"Route_ID"=</a:t>
            </a:r>
            <a:r>
              <a:rPr lang="en-US" altLang="zh-CN" sz="2000" i="1" dirty="0">
                <a:solidFill>
                  <a:schemeClr val="tx1">
                    <a:lumMod val="95000"/>
                    <a:lumOff val="5000"/>
                  </a:schemeClr>
                </a:solidFill>
                <a:sym typeface="+mn-ea"/>
              </a:rPr>
              <a:t>'R'+str(data['route_ID']), </a:t>
            </a:r>
            <a:r>
              <a:rPr lang="en-US" altLang="zh-CN" sz="2000" dirty="0">
                <a:solidFill>
                  <a:schemeClr val="tx1">
                    <a:lumMod val="95000"/>
                    <a:lumOff val="5000"/>
                  </a:schemeClr>
                </a:solidFill>
                <a:sym typeface="+mn-ea"/>
              </a:rPr>
              <a:t>"Content_name"=</a:t>
            </a:r>
            <a:r>
              <a:rPr lang="en-US" altLang="zh-CN" sz="2000" i="1" dirty="0">
                <a:solidFill>
                  <a:schemeClr val="tx1">
                    <a:lumMod val="95000"/>
                    <a:lumOff val="5000"/>
                  </a:schemeClr>
                </a:solidFill>
                <a:sym typeface="+mn-ea"/>
              </a:rPr>
              <a:t>data['content_name'], </a:t>
            </a:r>
            <a:r>
              <a:rPr lang="en-US" altLang="zh-CN" sz="2000" dirty="0">
                <a:solidFill>
                  <a:schemeClr val="tx1">
                    <a:lumMod val="95000"/>
                    <a:lumOff val="5000"/>
                  </a:schemeClr>
                </a:solidFill>
                <a:sym typeface="+mn-ea"/>
              </a:rPr>
              <a:t>"Data_hop"=</a:t>
            </a:r>
            <a:r>
              <a:rPr lang="en-US" altLang="zh-CN" sz="2000" i="1" dirty="0">
                <a:solidFill>
                  <a:schemeClr val="tx1">
                    <a:lumMod val="95000"/>
                    <a:lumOff val="5000"/>
                  </a:schemeClr>
                </a:solidFill>
                <a:sym typeface="+mn-ea"/>
              </a:rPr>
              <a:t>data['data_hop'], </a:t>
            </a:r>
            <a:r>
              <a:rPr lang="en-US" altLang="zh-CN" sz="2000" dirty="0">
                <a:solidFill>
                  <a:schemeClr val="tx1">
                    <a:lumMod val="95000"/>
                    <a:lumOff val="5000"/>
                  </a:schemeClr>
                </a:solidFill>
                <a:sym typeface="+mn-ea"/>
              </a:rPr>
              <a:t>"Path"=</a:t>
            </a:r>
            <a:r>
              <a:rPr lang="en-US" altLang="zh-CN" sz="2000" i="1" dirty="0">
                <a:solidFill>
                  <a:schemeClr val="tx1">
                    <a:lumMod val="95000"/>
                    <a:lumOff val="5000"/>
                  </a:schemeClr>
                </a:solidFill>
                <a:sym typeface="+mn-ea"/>
              </a:rPr>
              <a:t>data['path'], </a:t>
            </a:r>
            <a:r>
              <a:rPr lang="en-US" altLang="zh-CN" sz="2000" dirty="0">
                <a:solidFill>
                  <a:schemeClr val="tx1">
                    <a:lumMod val="95000"/>
                    <a:lumOff val="5000"/>
                  </a:schemeClr>
                </a:solidFill>
                <a:sym typeface="+mn-ea"/>
              </a:rPr>
              <a:t>"Result"=</a:t>
            </a:r>
            <a:r>
              <a:rPr lang="en-US" altLang="zh-CN" sz="2000" i="1" dirty="0">
                <a:solidFill>
                  <a:schemeClr val="tx1">
                    <a:lumMod val="95000"/>
                    <a:lumOff val="5000"/>
                  </a:schemeClr>
                </a:solidFill>
                <a:sym typeface="+mn-ea"/>
              </a:rPr>
              <a:t>'Data miss in PIT', </a:t>
            </a:r>
            <a:r>
              <a:rPr lang="en-US" altLang="zh-CN" sz="2000" dirty="0">
                <a:solidFill>
                  <a:schemeClr val="tx1">
                    <a:lumMod val="95000"/>
                    <a:lumOff val="5000"/>
                  </a:schemeClr>
                </a:solidFill>
                <a:sym typeface="+mn-ea"/>
              </a:rPr>
              <a:t>"Hit_consumer"=</a:t>
            </a:r>
            <a:r>
              <a:rPr lang="en-US" altLang="zh-CN" sz="2000" i="1" dirty="0">
                <a:solidFill>
                  <a:schemeClr val="tx1">
                    <a:lumMod val="95000"/>
                    <a:lumOff val="5000"/>
                  </a:schemeClr>
                </a:solidFill>
                <a:sym typeface="+mn-ea"/>
              </a:rPr>
              <a:t>0, </a:t>
            </a:r>
            <a:r>
              <a:rPr lang="en-US" altLang="zh-CN" sz="2000" dirty="0">
                <a:solidFill>
                  <a:schemeClr val="tx1">
                    <a:lumMod val="95000"/>
                    <a:lumOff val="5000"/>
                  </a:schemeClr>
                </a:solidFill>
                <a:sym typeface="+mn-ea"/>
              </a:rPr>
              <a:t>"Hit_PIT"=</a:t>
            </a:r>
            <a:r>
              <a:rPr lang="en-US" altLang="zh-CN" sz="2000" i="1" dirty="0">
                <a:solidFill>
                  <a:schemeClr val="tx1">
                    <a:lumMod val="95000"/>
                    <a:lumOff val="5000"/>
                  </a:schemeClr>
                </a:solidFill>
                <a:sym typeface="+mn-ea"/>
              </a:rPr>
              <a:t>0, </a:t>
            </a:r>
            <a:r>
              <a:rPr lang="en-US" altLang="zh-CN" sz="2000" dirty="0">
                <a:solidFill>
                  <a:schemeClr val="tx1">
                    <a:lumMod val="95000"/>
                    <a:lumOff val="5000"/>
                  </a:schemeClr>
                </a:solidFill>
                <a:sym typeface="+mn-ea"/>
              </a:rPr>
              <a:t>"Hit_Miss"=</a:t>
            </a:r>
            <a:r>
              <a:rPr lang="en-US" altLang="zh-CN" sz="2000" i="1" dirty="0">
                <a:solidFill>
                  <a:schemeClr val="tx1">
                    <a:lumMod val="95000"/>
                    <a:lumOff val="5000"/>
                  </a:schemeClr>
                </a:solidFill>
                <a:sym typeface="+mn-ea"/>
              </a:rPr>
              <a:t>1]</a:t>
            </a:r>
            <a:endParaRPr lang="en-US" altLang="zh-CN" sz="2000" dirty="0">
              <a:solidFill>
                <a:schemeClr val="tx1">
                  <a:lumMod val="95000"/>
                  <a:lumOff val="5000"/>
                </a:schemeClr>
              </a:solidFill>
              <a:ea typeface="SimSun" panose="02010600030101010101" pitchFamily="2"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545" y="234950"/>
            <a:ext cx="8743950" cy="775335"/>
          </a:xfrm>
        </p:spPr>
        <p:txBody>
          <a:bodyPr/>
          <a:lstStyle/>
          <a:p>
            <a:pPr algn="l"/>
            <a:r>
              <a:rPr lang="en-US" altLang="zh-CN" b="1">
                <a:sym typeface="+mn-ea"/>
              </a:rPr>
              <a:t>2. Project 2</a:t>
            </a:r>
            <a:br>
              <a:rPr lang="en-US" altLang="zh-CN">
                <a:solidFill>
                  <a:schemeClr val="tx1"/>
                </a:solidFill>
                <a:ea typeface="SimSun" panose="02010600030101010101" pitchFamily="2" charset="-122"/>
                <a:sym typeface="+mn-ea"/>
              </a:rPr>
            </a:br>
            <a:endParaRPr lang="zh-CN" altLang="en-US"/>
          </a:p>
        </p:txBody>
      </p:sp>
      <p:sp>
        <p:nvSpPr>
          <p:cNvPr id="3" name="内容占位符 2"/>
          <p:cNvSpPr>
            <a:spLocks noGrp="1"/>
          </p:cNvSpPr>
          <p:nvPr>
            <p:ph idx="1"/>
          </p:nvPr>
        </p:nvSpPr>
        <p:spPr>
          <a:xfrm>
            <a:off x="635000" y="1049020"/>
            <a:ext cx="9459595" cy="5753735"/>
          </a:xfrm>
        </p:spPr>
        <p:txBody>
          <a:bodyPr/>
          <a:lstStyle/>
          <a:p>
            <a:pPr>
              <a:buFont typeface="Wingdings" panose="05000000000000000000" pitchFamily="2" charset="2"/>
              <a:buChar char="l"/>
            </a:pPr>
            <a:r>
              <a:rPr lang="en-US" altLang="zh-CN" sz="2000" b="1" dirty="0">
                <a:solidFill>
                  <a:schemeClr val="tx1">
                    <a:lumMod val="95000"/>
                    <a:lumOff val="5000"/>
                  </a:schemeClr>
                </a:solidFill>
                <a:ea typeface="SimSun" panose="02010600030101010101" pitchFamily="2" charset="-122"/>
                <a:sym typeface="+mn-ea"/>
              </a:rPr>
              <a:t>Code</a:t>
            </a:r>
          </a:p>
          <a:p>
            <a:pPr marL="106680" indent="0">
              <a:buFont typeface="Wingdings" panose="05000000000000000000" pitchFamily="2" charset="2"/>
              <a:buNone/>
            </a:pPr>
            <a:r>
              <a:rPr lang="en-US" altLang="zh-CN" sz="2000" dirty="0">
                <a:solidFill>
                  <a:schemeClr val="tx1">
                    <a:lumMod val="95000"/>
                    <a:lumOff val="5000"/>
                  </a:schemeClr>
                </a:solidFill>
                <a:ea typeface="SimSun" panose="02010600030101010101" pitchFamily="2" charset="-122"/>
                <a:sym typeface="+mn-ea"/>
              </a:rPr>
              <a:t>	python</a:t>
            </a:r>
          </a:p>
          <a:p>
            <a:pPr>
              <a:buFont typeface="Wingdings" panose="05000000000000000000" pitchFamily="2" charset="2"/>
              <a:buChar char="l"/>
            </a:pPr>
            <a:endParaRPr lang="en-US" altLang="zh-CN" sz="2000" dirty="0">
              <a:solidFill>
                <a:schemeClr val="tx1">
                  <a:lumMod val="95000"/>
                  <a:lumOff val="5000"/>
                </a:schemeClr>
              </a:solidFill>
              <a:ea typeface="SimSun" panose="02010600030101010101" pitchFamily="2" charset="-122"/>
              <a:sym typeface="+mn-ea"/>
            </a:endParaRPr>
          </a:p>
          <a:p>
            <a:pPr>
              <a:buFont typeface="Wingdings" panose="05000000000000000000" pitchFamily="2" charset="2"/>
              <a:buChar char="l"/>
            </a:pPr>
            <a:r>
              <a:rPr lang="en-US" altLang="zh-CN" sz="2000" b="1" dirty="0">
                <a:solidFill>
                  <a:schemeClr val="tx1">
                    <a:lumMod val="95000"/>
                    <a:lumOff val="5000"/>
                  </a:schemeClr>
                </a:solidFill>
                <a:ea typeface="SimSun" panose="02010600030101010101" pitchFamily="2" charset="-122"/>
                <a:sym typeface="+mn-ea"/>
              </a:rPr>
              <a:t>Upload</a:t>
            </a:r>
          </a:p>
          <a:p>
            <a:pPr marL="106680" indent="0">
              <a:buFont typeface="Wingdings" panose="05000000000000000000" pitchFamily="2" charset="2"/>
              <a:buNone/>
            </a:pPr>
            <a:r>
              <a:rPr lang="en-US" altLang="zh-CN" sz="2000" dirty="0">
                <a:solidFill>
                  <a:schemeClr val="tx1">
                    <a:lumMod val="95000"/>
                    <a:lumOff val="5000"/>
                  </a:schemeClr>
                </a:solidFill>
                <a:ea typeface="SimSun" panose="02010600030101010101" pitchFamily="2" charset="-122"/>
                <a:sym typeface="+mn-ea"/>
              </a:rPr>
              <a:t>      	2021.06.02  10:00 am  upload to moodle</a:t>
            </a:r>
          </a:p>
          <a:p>
            <a:pPr marL="106680" indent="0">
              <a:buFont typeface="Wingdings" panose="05000000000000000000" pitchFamily="2" charset="2"/>
              <a:buNone/>
            </a:pPr>
            <a:endParaRPr lang="en-US" altLang="zh-CN" sz="2000" dirty="0">
              <a:solidFill>
                <a:schemeClr val="tx1">
                  <a:lumMod val="95000"/>
                  <a:lumOff val="5000"/>
                </a:schemeClr>
              </a:solidFill>
              <a:ea typeface="SimSun" panose="02010600030101010101" pitchFamily="2" charset="-122"/>
              <a:sym typeface="+mn-ea"/>
            </a:endParaRPr>
          </a:p>
          <a:p>
            <a:pPr>
              <a:buFont typeface="Wingdings" panose="05000000000000000000" pitchFamily="2" charset="2"/>
              <a:buChar char="l"/>
            </a:pPr>
            <a:r>
              <a:rPr lang="en-US" altLang="zh-CN" sz="2000" b="1" dirty="0">
                <a:solidFill>
                  <a:schemeClr val="tx1">
                    <a:lumMod val="95000"/>
                    <a:lumOff val="5000"/>
                  </a:schemeClr>
                </a:solidFill>
                <a:ea typeface="SimSun" panose="02010600030101010101" pitchFamily="2" charset="-122"/>
                <a:sym typeface="+mn-ea"/>
              </a:rPr>
              <a:t>Filename</a:t>
            </a:r>
          </a:p>
          <a:p>
            <a:pPr marL="106680" indent="0">
              <a:buFont typeface="Wingdings" panose="05000000000000000000" pitchFamily="2" charset="2"/>
              <a:buNone/>
            </a:pPr>
            <a:r>
              <a:rPr lang="en-US" altLang="zh-CN" sz="2000" dirty="0">
                <a:solidFill>
                  <a:schemeClr val="tx1">
                    <a:lumMod val="95000"/>
                    <a:lumOff val="5000"/>
                  </a:schemeClr>
                </a:solidFill>
                <a:ea typeface="SimSun" panose="02010600030101010101" pitchFamily="2" charset="-122"/>
                <a:sym typeface="+mn-ea"/>
              </a:rPr>
              <a:t>      	project2_group1_V1.rar</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84_1*a*1"/>
  <p:tag name="KSO_WM_TEMPLATE_CATEGORY" val="custom"/>
  <p:tag name="KSO_WM_TEMPLATE_INDEX" val="20202684"/>
  <p:tag name="KSO_WM_UNIT_LAYERLEVEL" val="1"/>
  <p:tag name="KSO_WM_TAG_VERSION" val="1.0"/>
  <p:tag name="KSO_WM_BEAUTIFY_FLAG" val="#wm#"/>
  <p:tag name="KSO_WM_UNIT_ISCONTENTSTITLE" val="0"/>
  <p:tag name="KSO_WM_UNIT_PRESET_TEXT" val="简约工作汇报"/>
  <p:tag name="KSO_WM_UNIT_NOCLEAR" val="0"/>
  <p:tag name="KSO_WM_UNIT_VALUE" val="12"/>
  <p:tag name="KSO_WM_UNIT_TYPE" val="a"/>
  <p:tag name="KSO_WM_UNIT_INDEX"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84_1*b*1"/>
  <p:tag name="KSO_WM_TEMPLATE_CATEGORY" val="custom"/>
  <p:tag name="KSO_WM_TEMPLATE_INDEX" val="20202684"/>
  <p:tag name="KSO_WM_UNIT_LAYERLEVEL" val="1"/>
  <p:tag name="KSO_WM_TAG_VERSION" val="1.0"/>
  <p:tag name="KSO_WM_BEAUTIFY_FLAG" val="#wm#"/>
  <p:tag name="KSO_WM_UNIT_ISCONTENTSTITLE" val="0"/>
  <p:tag name="KSO_WM_UNIT_PRESET_TEXT" val="单击此处添加副标题"/>
  <p:tag name="KSO_WM_UNIT_NOCLEAR" val="0"/>
  <p:tag name="KSO_WM_UNIT_VALUE" val="27"/>
  <p:tag name="KSO_WM_UNIT_TYPE" val="b"/>
  <p:tag name="KSO_WM_UNIT_INDEX"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84_1*b*1"/>
  <p:tag name="KSO_WM_TEMPLATE_CATEGORY" val="custom"/>
  <p:tag name="KSO_WM_TEMPLATE_INDEX" val="20202684"/>
  <p:tag name="KSO_WM_UNIT_LAYERLEVEL" val="1"/>
  <p:tag name="KSO_WM_TAG_VERSION" val="1.0"/>
  <p:tag name="KSO_WM_BEAUTIFY_FLAG" val="#wm#"/>
  <p:tag name="KSO_WM_UNIT_ISCONTENTSTITLE" val="0"/>
  <p:tag name="KSO_WM_UNIT_PRESET_TEXT" val="单击此处添加副标题"/>
  <p:tag name="KSO_WM_UNIT_NOCLEAR" val="0"/>
  <p:tag name="KSO_WM_UNIT_VALUE" val="27"/>
  <p:tag name="KSO_WM_UNIT_TYPE" val="b"/>
  <p:tag name="KSO_WM_UNIT_INDEX" val="1"/>
</p:tagLst>
</file>

<file path=ppt/theme/theme1.xml><?xml version="1.0" encoding="utf-8"?>
<a:theme xmlns:a="http://schemas.openxmlformats.org/drawingml/2006/main" name="多面向">
  <a:themeElements>
    <a:clrScheme name="跑馬燈">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8069</Words>
  <Application>Microsoft Office PowerPoint</Application>
  <PresentationFormat>宽屏</PresentationFormat>
  <Paragraphs>831</Paragraphs>
  <Slides>61</Slides>
  <Notes>60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61</vt:i4>
      </vt:variant>
    </vt:vector>
  </HeadingPairs>
  <TitlesOfParts>
    <vt:vector size="67" baseType="lpstr">
      <vt:lpstr>Noto Sans Symbols</vt:lpstr>
      <vt:lpstr>Arial</vt:lpstr>
      <vt:lpstr>Calibri</vt:lpstr>
      <vt:lpstr>Times New Roman</vt:lpstr>
      <vt:lpstr>Wingdings</vt:lpstr>
      <vt:lpstr>多面向</vt:lpstr>
      <vt:lpstr>Project II  Content-Centric Networking construction</vt:lpstr>
      <vt:lpstr>Outline </vt:lpstr>
      <vt:lpstr>1. Introduction</vt:lpstr>
      <vt:lpstr>1. Introduction  </vt:lpstr>
      <vt:lpstr>    1. Introduction</vt:lpstr>
      <vt:lpstr>2. Project 2  </vt:lpstr>
      <vt:lpstr>2. Project 2 </vt:lpstr>
      <vt:lpstr>2. Project 2 </vt:lpstr>
      <vt:lpstr>2. Project 2 </vt:lpstr>
      <vt:lpstr>2. Project 2 </vt:lpstr>
      <vt:lpstr>3. Network topology   </vt:lpstr>
      <vt:lpstr>  4. Process Flow</vt:lpstr>
      <vt:lpstr>5. CCN construction </vt:lpstr>
      <vt:lpstr>6. Format   </vt:lpstr>
      <vt:lpstr>6. Format   </vt:lpstr>
      <vt:lpstr>6. Format   </vt:lpstr>
      <vt:lpstr>6. Format  </vt:lpstr>
      <vt:lpstr>6. Format  </vt:lpstr>
      <vt:lpstr>6. Format</vt:lpstr>
      <vt:lpstr>6. Format</vt:lpstr>
      <vt:lpstr>6. Format</vt:lpstr>
      <vt:lpstr>6. Format</vt:lpstr>
      <vt:lpstr>7. Test  data  </vt:lpstr>
      <vt:lpstr>7. Test  data  </vt:lpstr>
      <vt:lpstr>7. Test  data  </vt:lpstr>
      <vt:lpstr>7. Test  data </vt:lpstr>
      <vt:lpstr>7. Test  data </vt:lpstr>
      <vt:lpstr>8. Output_interest </vt:lpstr>
      <vt:lpstr>8. Output_data </vt:lpstr>
      <vt:lpstr>  9. Process Flow </vt:lpstr>
      <vt:lpstr>  9. Process Flow </vt:lpstr>
      <vt:lpstr>  9. Process Flow </vt:lpstr>
      <vt:lpstr>  9. Process Flow </vt:lpstr>
      <vt:lpstr>  9. Process Flow </vt:lpstr>
      <vt:lpstr>  9. Process Flow </vt:lpstr>
      <vt:lpstr>  9. Process Flow</vt:lpstr>
      <vt:lpstr>  9. Process Flow</vt:lpstr>
      <vt:lpstr>  9. Process Flow</vt:lpstr>
      <vt:lpstr>  9. Process Flow</vt:lpstr>
      <vt:lpstr>  9. Process Flow</vt:lpstr>
      <vt:lpstr>  9. Process Flow</vt:lpstr>
      <vt:lpstr>  9. Process Flow</vt:lpstr>
      <vt:lpstr>  9. Process Flow</vt:lpstr>
      <vt:lpstr>  9. Process Flow </vt:lpstr>
      <vt:lpstr>  9. Process Flow </vt:lpstr>
      <vt:lpstr>  9. Process Flow </vt:lpstr>
      <vt:lpstr>  9. Process Flow </vt:lpstr>
      <vt:lpstr>  9. Process Flow </vt:lpstr>
      <vt:lpstr>  9. Process Flow </vt:lpstr>
      <vt:lpstr>10. Coding----main.py </vt:lpstr>
      <vt:lpstr>10. Coding----server.py </vt:lpstr>
      <vt:lpstr>10. Coding----network.py  </vt:lpstr>
      <vt:lpstr>10. Coding----ps.py </vt:lpstr>
      <vt:lpstr>10. Coding----pit.py  </vt:lpstr>
      <vt:lpstr>10. Coding----pit.py  </vt:lpstr>
      <vt:lpstr>10. Coding----interest.py </vt:lpstr>
      <vt:lpstr>10. Coding----interest.py </vt:lpstr>
      <vt:lpstr>10. Coding----data.py </vt:lpstr>
      <vt:lpstr>10. Coding----data.py </vt:lpstr>
      <vt:lpstr>10. Coding----forward.py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Query-based Routing Table Update Mechanism for Content-Centric Networking</dc:title>
  <dc:creator/>
  <cp:lastModifiedBy>張軍斌</cp:lastModifiedBy>
  <cp:revision>836</cp:revision>
  <dcterms:created xsi:type="dcterms:W3CDTF">2021-04-20T15:25:00Z</dcterms:created>
  <dcterms:modified xsi:type="dcterms:W3CDTF">2021-05-05T02:02:42Z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